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70" r:id="rId10"/>
    <p:sldId id="269" r:id="rId11"/>
    <p:sldId id="274" r:id="rId12"/>
    <p:sldId id="273" r:id="rId13"/>
    <p:sldId id="272" r:id="rId14"/>
    <p:sldId id="271" r:id="rId15"/>
    <p:sldId id="268" r:id="rId16"/>
    <p:sldId id="275" r:id="rId17"/>
    <p:sldId id="276" r:id="rId18"/>
    <p:sldId id="278" r:id="rId19"/>
    <p:sldId id="277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9712" autoAdjust="0"/>
  </p:normalViewPr>
  <p:slideViewPr>
    <p:cSldViewPr>
      <p:cViewPr varScale="1">
        <p:scale>
          <a:sx n="56" d="100"/>
          <a:sy n="56" d="100"/>
        </p:scale>
        <p:origin x="103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FE0F0-C291-478B-8040-044DBA4D1D5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646EC-D971-4205-9844-3242280F6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47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2019 году: использование технологии передачи экзаменационных материалов ЕГЭ по информационно-коммуникационной сети «Интернет» в ППЭ. </a:t>
            </a:r>
          </a:p>
          <a:p>
            <a:r>
              <a:rPr lang="ru-RU" dirty="0" smtClean="0"/>
              <a:t>Все аудитории буду обеспечены печатающей аппаратурой для подготовки комплектов билетов и дополнительных материалов к ним. До самого начала экзамена никто не будет знать, какие </a:t>
            </a:r>
            <a:r>
              <a:rPr lang="ru-RU" dirty="0" err="1" smtClean="0"/>
              <a:t>КИМы</a:t>
            </a:r>
            <a:r>
              <a:rPr lang="ru-RU" dirty="0" smtClean="0"/>
              <a:t> выбраны в качестве экзаменационных, то есть новшество значительно повысит объективность </a:t>
            </a:r>
            <a:r>
              <a:rPr lang="ru-RU" dirty="0" err="1" smtClean="0"/>
              <a:t>экзаменации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646EC-D971-4205-9844-3242280F69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В 2019 году ГИА в форме ЕГЭ в </a:t>
            </a:r>
            <a:r>
              <a:rPr lang="ru-RU" altLang="ru-RU" sz="1200" dirty="0" err="1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г.Череповце</a:t>
            </a:r>
            <a:r>
              <a:rPr lang="ru-RU" altLang="ru-RU" sz="12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будет организована  для </a:t>
            </a:r>
            <a:br>
              <a:rPr lang="ru-RU" altLang="ru-RU" sz="12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2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1519 обучающихся общеобразовательных школ и 315 выпускников прошлых лет. Пункты проведения ЕГЭ будут открыты на базе 9 общеобразовательных учреждений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646EC-D971-4205-9844-3242280F691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2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Единое расписание и продолжительность проведения ЕГЭ по каждому учебному предмету, требования к использованию средств обучения и воспитания при его проведении в 2020 году, утвержденное  приказом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РФ и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от 14.11.2019 № 609/1559;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646EC-D971-4205-9844-3242280F691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85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dirty="0" smtClean="0">
                <a:solidFill>
                  <a:srgbClr val="0070C0"/>
                </a:solidFill>
              </a:rPr>
              <a:t>для поступления в образовательные организации высшего образования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646EC-D971-4205-9844-3242280F691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0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7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5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0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39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1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4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3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6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3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0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9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AF084-00EA-430A-9870-6985ADFAE4F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6A32-8770-4116-810C-BB3187108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4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35.edu35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013176"/>
            <a:ext cx="8568952" cy="648072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0070C0"/>
                </a:solidFill>
              </a:rPr>
              <a:t>Организация </a:t>
            </a:r>
            <a:r>
              <a:rPr lang="ru-RU" sz="2500" b="1" dirty="0">
                <a:solidFill>
                  <a:srgbClr val="0070C0"/>
                </a:solidFill>
              </a:rPr>
              <a:t>проведения </a:t>
            </a:r>
            <a:r>
              <a:rPr lang="ru-RU" sz="2500" b="1" dirty="0" smtClean="0">
                <a:solidFill>
                  <a:srgbClr val="0070C0"/>
                </a:solidFill>
              </a:rPr>
              <a:t>государственной </a:t>
            </a:r>
            <a:r>
              <a:rPr lang="ru-RU" sz="2500" b="1" dirty="0">
                <a:solidFill>
                  <a:srgbClr val="0070C0"/>
                </a:solidFill>
              </a:rPr>
              <a:t>итоговой аттестации выпускников 11 </a:t>
            </a:r>
            <a:r>
              <a:rPr lang="ru-RU" sz="2500" b="1" dirty="0" smtClean="0">
                <a:solidFill>
                  <a:srgbClr val="0070C0"/>
                </a:solidFill>
              </a:rPr>
              <a:t>классов</a:t>
            </a:r>
            <a:r>
              <a:rPr lang="en-US" sz="2500" b="1" dirty="0" smtClean="0">
                <a:solidFill>
                  <a:srgbClr val="0070C0"/>
                </a:solidFill>
              </a:rPr>
              <a:t> </a:t>
            </a:r>
            <a:r>
              <a:rPr lang="ru-RU" sz="2500" b="1" dirty="0" smtClean="0">
                <a:solidFill>
                  <a:srgbClr val="0070C0"/>
                </a:solidFill>
              </a:rPr>
              <a:t> </a:t>
            </a:r>
            <a:r>
              <a:rPr lang="ru-RU" sz="2500" b="1" dirty="0">
                <a:solidFill>
                  <a:srgbClr val="0070C0"/>
                </a:solidFill>
              </a:rPr>
              <a:t>Череповце в </a:t>
            </a:r>
            <a:r>
              <a:rPr lang="ru-RU" sz="2500" b="1" dirty="0" smtClean="0">
                <a:solidFill>
                  <a:srgbClr val="0070C0"/>
                </a:solidFill>
              </a:rPr>
              <a:t>2020 году</a:t>
            </a:r>
            <a:endParaRPr lang="ru-RU" sz="25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403776"/>
            <a:ext cx="6400800" cy="337592"/>
          </a:xfrm>
        </p:spPr>
        <p:txBody>
          <a:bodyPr>
            <a:normAutofit/>
          </a:bodyPr>
          <a:lstStyle/>
          <a:p>
            <a:r>
              <a:rPr lang="ru-RU" sz="1600" smtClean="0">
                <a:solidFill>
                  <a:srgbClr val="0070C0"/>
                </a:solidFill>
              </a:rPr>
              <a:t>Дата: 05.02.2020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9512" y="5805264"/>
            <a:ext cx="8784976" cy="33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Докладчик: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Клейнер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Светлана Валериевна, заместитель начальника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ООиДО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ПЕРИОДЫ ГИА </a:t>
            </a:r>
            <a:r>
              <a:rPr lang="ru-RU" sz="2400" b="1" dirty="0">
                <a:solidFill>
                  <a:srgbClr val="0070C0"/>
                </a:solidFill>
              </a:rPr>
              <a:t>в </a:t>
            </a:r>
            <a:r>
              <a:rPr lang="ru-RU" sz="2400" b="1" dirty="0" smtClean="0">
                <a:solidFill>
                  <a:srgbClr val="0070C0"/>
                </a:solidFill>
              </a:rPr>
              <a:t>2020 </a:t>
            </a:r>
            <a:r>
              <a:rPr lang="ru-RU" sz="2400" b="1" dirty="0">
                <a:solidFill>
                  <a:srgbClr val="0070C0"/>
                </a:solidFill>
              </a:rPr>
              <a:t>году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35028" y="1412776"/>
            <a:ext cx="842493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ЕГЭ и </a:t>
            </a:r>
            <a:r>
              <a:rPr lang="ru-RU" altLang="ru-RU" sz="18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ГВЭ-11</a:t>
            </a:r>
            <a:endParaRPr lang="ru-RU" altLang="ru-RU" sz="1800" b="1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Досрочный период 20 марта – </a:t>
            </a:r>
            <a:r>
              <a:rPr lang="ru-RU" altLang="ru-RU" sz="18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апреля</a:t>
            </a:r>
          </a:p>
          <a:p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- обучающиеся образовательных организаций;</a:t>
            </a:r>
          </a:p>
          <a:p>
            <a:r>
              <a:rPr lang="ru-RU" altLang="ru-RU" sz="18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- выпускники 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прошлых лет.</a:t>
            </a:r>
          </a:p>
          <a:p>
            <a:pPr algn="just"/>
            <a:endParaRPr lang="ru-RU" altLang="ru-RU" sz="1800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Основной период </a:t>
            </a:r>
            <a:r>
              <a:rPr lang="ru-RU" altLang="ru-RU" sz="18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мая – </a:t>
            </a:r>
            <a:r>
              <a:rPr lang="ru-RU" altLang="ru-RU" sz="18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29 </a:t>
            </a:r>
            <a:r>
              <a:rPr lang="ru-RU" altLang="ru-RU" sz="18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июня </a:t>
            </a:r>
            <a:endParaRPr lang="ru-RU" altLang="ru-RU" sz="1800" b="1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- обучающиеся образовательных организаций;</a:t>
            </a:r>
          </a:p>
          <a:p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- выпускники прошлых лет (резервные дни – июнь</a:t>
            </a:r>
            <a:r>
              <a:rPr lang="ru-RU" altLang="ru-RU" sz="18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altLang="ru-RU" sz="1800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z="1800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Дополнительный период </a:t>
            </a:r>
            <a:r>
              <a:rPr lang="ru-RU" altLang="ru-RU" sz="18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сентября – </a:t>
            </a:r>
            <a:r>
              <a:rPr lang="ru-RU" altLang="ru-RU" sz="18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22 </a:t>
            </a:r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сентября</a:t>
            </a:r>
          </a:p>
          <a:p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(русский язык и математика)</a:t>
            </a:r>
          </a:p>
          <a:p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- обучающиеся, не прошедшие ГИА в основные сроки, а также получившие неудовлетворительные результаты.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10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65882" y="951111"/>
            <a:ext cx="1832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(п.44 Порядка)</a:t>
            </a:r>
          </a:p>
        </p:txBody>
      </p:sp>
    </p:spTree>
    <p:extLst>
      <p:ext uri="{BB962C8B-B14F-4D97-AF65-F5344CB8AC3E}">
        <p14:creationId xmlns:p14="http://schemas.microsoft.com/office/powerpoint/2010/main" val="13649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70C0"/>
                </a:solidFill>
              </a:rPr>
              <a:t>В </a:t>
            </a:r>
            <a:r>
              <a:rPr lang="ru-RU" sz="2400" b="1" dirty="0" smtClean="0">
                <a:solidFill>
                  <a:srgbClr val="0070C0"/>
                </a:solidFill>
              </a:rPr>
              <a:t>СООТВЕТСТВИИ С ПОРЯДКОМ ПРОВЕДЕНИЯ ГИА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35028" y="1124744"/>
            <a:ext cx="834142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539750" algn="just"/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Выпускники школ для подтверждения освоения образовательной программы среднего общего образования и получения аттестата о среднем общем образовании обязаны набрать по двум обязательным предметам – </a:t>
            </a:r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русскому языку и математике 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– количество баллов не ниже минимального.</a:t>
            </a:r>
          </a:p>
          <a:p>
            <a:pPr indent="539750" algn="just"/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В случае если выпускник получил на государственной итоговой аттестации </a:t>
            </a:r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неудовлетворительный результат по одному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из обязательных общеобразовательных предметов (русский язык или математика), он </a:t>
            </a:r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допускается повторно 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altLang="ru-RU" sz="18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ГИА 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по данному предмету в текущем году в дополнительные сроки (п. 51 Порядка).</a:t>
            </a:r>
          </a:p>
          <a:p>
            <a:pPr indent="539750" algn="just"/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Обучающимся, не прошедшим ГИА или получившим на ГИА </a:t>
            </a:r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неудовлетворительные результаты более чем по одному обязательному учебному предмету, либо получившим повторно неудовлетворительный результат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по одному из этих предметов на ГИА в дополнительные сроки, предоставляется право пройти ГИА по соответствующим учебным предметам не ранее 1 сентября текущего года (п. 92 Порядка).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11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70C0"/>
                </a:solidFill>
              </a:rPr>
              <a:t>В </a:t>
            </a:r>
            <a:r>
              <a:rPr lang="ru-RU" sz="2400" b="1" dirty="0" smtClean="0">
                <a:solidFill>
                  <a:srgbClr val="0070C0"/>
                </a:solidFill>
              </a:rPr>
              <a:t>СООТВЕТСТВИИ С ПОРЯДКОМ ПРОВЕДЕНИЯ ГИА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18356" y="2573905"/>
            <a:ext cx="8424936" cy="4320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0363" algn="just"/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Минимальное количество баллов ЕГЭ по </a:t>
            </a:r>
            <a:r>
              <a:rPr lang="ru-RU" altLang="ru-RU" sz="1800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стобалльной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шкале, необходимое для поступления на обучение по программам </a:t>
            </a:r>
            <a:r>
              <a:rPr lang="ru-RU" altLang="ru-RU" sz="1800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и программам </a:t>
            </a:r>
            <a:r>
              <a:rPr lang="ru-RU" altLang="ru-RU" sz="1800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специалитета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altLang="ru-RU" sz="18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Русский </a:t>
            </a:r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язык - 36 баллов </a:t>
            </a:r>
          </a:p>
          <a:p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Математика - 27 баллов </a:t>
            </a:r>
          </a:p>
          <a:p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Физика - 36 баллов</a:t>
            </a:r>
          </a:p>
          <a:p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Химия - 36 баллов</a:t>
            </a:r>
          </a:p>
          <a:p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Биология - 36 баллов</a:t>
            </a:r>
          </a:p>
          <a:p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История - 32 балла</a:t>
            </a:r>
          </a:p>
          <a:p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Литература - 32 балла</a:t>
            </a:r>
          </a:p>
          <a:p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Обществознание - 42 балла</a:t>
            </a:r>
          </a:p>
          <a:p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География - 37 баллов</a:t>
            </a:r>
          </a:p>
          <a:p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Информатика и ИКТ - 40 баллов</a:t>
            </a:r>
          </a:p>
          <a:p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Иностранные языки - 22 балла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12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80728"/>
            <a:ext cx="8702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buFont typeface="Wingdings 3" pitchFamily="18" charset="2"/>
              <a:buNone/>
            </a:pPr>
            <a:r>
              <a:rPr lang="ru-RU" altLang="ru-RU" sz="1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В соответствии с Приказом Федеральной службы по надзору в сфере образования и науки от 26.04.2019 № 876 "Об определении минимального количества баллов ЕГЭ, подтверждающего освоение образовательной программы среднего общего образования, и минимального количества баллов ЕГЭ, необходимого для поступления в образовательные организации высшего образования на обучение по программам </a:t>
            </a:r>
            <a:r>
              <a:rPr lang="ru-RU" altLang="ru-RU" sz="1600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altLang="ru-RU" sz="1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и программам </a:t>
            </a:r>
            <a:r>
              <a:rPr lang="ru-RU" altLang="ru-RU" sz="1600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специалитета</a:t>
            </a:r>
            <a:r>
              <a:rPr lang="ru-RU" altLang="ru-RU" sz="16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altLang="ru-RU" sz="1600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70C0"/>
                </a:solidFill>
              </a:rPr>
              <a:t>В </a:t>
            </a:r>
            <a:r>
              <a:rPr lang="ru-RU" sz="2400" b="1" dirty="0" smtClean="0">
                <a:solidFill>
                  <a:srgbClr val="0070C0"/>
                </a:solidFill>
              </a:rPr>
              <a:t>СООТВЕТСТВИИ С ПОРЯДКОМ ПРОВЕДЕНИЯ ГИА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08591" y="1052736"/>
            <a:ext cx="8685275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2913" algn="just"/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Минимальное количество баллов ЕГЭ по </a:t>
            </a:r>
            <a:r>
              <a:rPr lang="ru-RU" altLang="ru-RU" sz="1800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стобалльной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шкале, подтверждающее освоение образовательной программы среднего общего образования, по русскому языку и математике:</a:t>
            </a:r>
          </a:p>
          <a:p>
            <a:pPr indent="442913" algn="just"/>
            <a:r>
              <a:rPr lang="ru-RU" altLang="ru-RU" sz="18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Русский </a:t>
            </a:r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язык - 24 балла;</a:t>
            </a:r>
          </a:p>
          <a:p>
            <a:pPr indent="442913" algn="just"/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Математика профильного уровня - 27 баллов; </a:t>
            </a:r>
          </a:p>
          <a:p>
            <a:pPr indent="442913" algn="just"/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или</a:t>
            </a:r>
          </a:p>
          <a:p>
            <a:pPr indent="442913" algn="just"/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Математика базового уровня - 3 балла (удовлетворительно).</a:t>
            </a:r>
          </a:p>
          <a:p>
            <a:pPr indent="442913" algn="just"/>
            <a:endParaRPr lang="ru-RU" altLang="ru-RU" sz="1800" dirty="0" smtClean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  <a:p>
            <a:pPr indent="442913" algn="just"/>
            <a:r>
              <a:rPr lang="ru-RU" altLang="ru-RU" sz="18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Министерства просвещения РФ от 17.12. 2018 № 315 "О внесении изменений в Порядок заполнения, учета и выдачи аттестатов об основном общем и среднем общем образовании и их дубликатов, утвержденный приказом Министерства образования и науки Российской Федерации от 14.02.2014 № 115"</a:t>
            </a:r>
          </a:p>
          <a:p>
            <a:pPr indent="442913" algn="just"/>
            <a:endParaRPr lang="ru-RU" altLang="ru-RU" sz="1800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  <a:p>
            <a:pPr indent="442913" algn="just"/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Аттестат о среднем общем образовании с отличием и приложение к нему выдаются выпускникам 11 (12) класса, завершившим обучение по образовательным программам среднего общего образования, имеющим итоговые отметки "отлично" по всем учебным предметам учебного плана, </a:t>
            </a:r>
            <a:r>
              <a:rPr lang="ru-RU" altLang="ru-RU" sz="1800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изучавшимся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на уровне среднего общего образования, успешно прошедшим ГИА (без учета результатов, полученных при прохождении повторной государственной итоговой аттестации) и набравшим:</a:t>
            </a:r>
          </a:p>
          <a:p>
            <a:pPr indent="442913" algn="just"/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не менее 70 баллов на ЕГЭ соответственно по русскому языку и математике профильного уровня или 5 баллов на ЕГЭ по математике базового уровня.</a:t>
            </a:r>
          </a:p>
          <a:p>
            <a:pPr algn="just"/>
            <a:endParaRPr lang="ru-RU" altLang="ru-RU" sz="1800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13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ПРОДОЛЖИТЕЛЬНОСТЬ ЕГЭ ПО ПРЕДМЕТАМ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1807" y="5157192"/>
            <a:ext cx="8424936" cy="108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2913" algn="just"/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Согласно п. 53 Порядка проведения ГИА,  продолжительность экзамена для участника ЕГЭ с ограниченными возможностями здоровья увеличивается на 1,5 часа (ЕГЭ по иностранным языкам (раздел "Говорение" - на 30 минут).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14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729489"/>
              </p:ext>
            </p:extLst>
          </p:nvPr>
        </p:nvGraphicFramePr>
        <p:xfrm>
          <a:off x="457860" y="1268760"/>
          <a:ext cx="8186738" cy="3571874"/>
        </p:xfrm>
        <a:graphic>
          <a:graphicData uri="http://schemas.openxmlformats.org/drawingml/2006/table">
            <a:tbl>
              <a:tblPr/>
              <a:tblGrid>
                <a:gridCol w="5050244"/>
                <a:gridCol w="3136494"/>
              </a:tblGrid>
              <a:tr h="572463">
                <a:tc>
                  <a:txBody>
                    <a:bodyPr/>
                    <a:lstStyle>
                      <a:lvl1pPr marL="2286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kern="1200" dirty="0" smtClean="0">
                          <a:solidFill>
                            <a:srgbClr val="10315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Название предмета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kern="1200" dirty="0" smtClean="0">
                          <a:solidFill>
                            <a:srgbClr val="10315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Продолжительность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14553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kern="1200" dirty="0" smtClean="0">
                          <a:solidFill>
                            <a:srgbClr val="10315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Математика (ПУ), физика, литература, информатика и ИКТ, обществознание, история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kern="1200" dirty="0" smtClean="0">
                          <a:solidFill>
                            <a:srgbClr val="10315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часа 55 минут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kern="1200" dirty="0" smtClean="0">
                          <a:solidFill>
                            <a:srgbClr val="10315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(235 минут)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609702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kern="1200" dirty="0" smtClean="0">
                          <a:solidFill>
                            <a:srgbClr val="10315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Русский язык, химия, биология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kern="1200" dirty="0" smtClean="0">
                          <a:solidFill>
                            <a:srgbClr val="10315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часа 30 минут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kern="1200" dirty="0" smtClean="0">
                          <a:solidFill>
                            <a:srgbClr val="10315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(210 минут)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609702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kern="1200" dirty="0" smtClean="0">
                          <a:solidFill>
                            <a:srgbClr val="10315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Математике (БУ), география, иностранные языки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kern="1200" dirty="0" smtClean="0">
                          <a:solidFill>
                            <a:srgbClr val="10315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часа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kern="1200" dirty="0" smtClean="0">
                          <a:solidFill>
                            <a:srgbClr val="10315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(180 минут)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86545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kern="1200" dirty="0" smtClean="0">
                          <a:solidFill>
                            <a:srgbClr val="10315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Иностранные языки (раздел говорение)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kern="1200" dirty="0" smtClean="0">
                          <a:solidFill>
                            <a:srgbClr val="10315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минут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7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СРОКИ ДЕЙСТВИЯ РЕЗУЛЬТАТОВ ЕГЭ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35028" y="1412776"/>
            <a:ext cx="842493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С 2014 года не предусмотрена выдача свидетельств о результатах ЕГЭ.</a:t>
            </a:r>
          </a:p>
          <a:p>
            <a:r>
              <a:rPr lang="ru-RU" altLang="ru-RU" sz="24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altLang="ru-RU" sz="2400" dirty="0" smtClean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24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Результаты ЕГЭ при приеме на обучение по программам </a:t>
            </a:r>
            <a:r>
              <a:rPr lang="ru-RU" altLang="ru-RU" sz="2400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altLang="ru-RU" sz="24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и программам </a:t>
            </a:r>
            <a:r>
              <a:rPr lang="ru-RU" altLang="ru-RU" sz="2400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специалитета</a:t>
            </a:r>
            <a:r>
              <a:rPr lang="ru-RU" altLang="ru-RU" sz="24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действительны 4 года, следующих за годом получения таких результатов.</a:t>
            </a:r>
          </a:p>
          <a:p>
            <a:endParaRPr lang="ru-RU" altLang="ru-RU" sz="2400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altLang="ru-RU" sz="24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Ст.70 Федерального закона от 29.12.2012 № 273-ФЗ</a:t>
            </a:r>
          </a:p>
          <a:p>
            <a:pPr algn="r"/>
            <a:r>
              <a:rPr lang="ru-RU" altLang="ru-RU" sz="24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"Об образовании в Российской Федерации"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15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ПОЛУЧЕНИЕ РЕЗУЛЬТАТОВ ЕГЭ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16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4246563" y="1362075"/>
            <a:ext cx="65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  <a:cs typeface="Tahoma" pitchFamily="34" charset="0"/>
              </a:rPr>
              <a:t>сайт</a:t>
            </a:r>
          </a:p>
        </p:txBody>
      </p:sp>
      <p:sp>
        <p:nvSpPr>
          <p:cNvPr id="7" name="Стрелка вниз 6"/>
          <p:cNvSpPr/>
          <p:nvPr/>
        </p:nvSpPr>
        <p:spPr>
          <a:xfrm rot="5400000">
            <a:off x="3527426" y="1247775"/>
            <a:ext cx="381000" cy="720725"/>
          </a:xfrm>
          <a:prstGeom prst="downArrow">
            <a:avLst>
              <a:gd name="adj1" fmla="val 100000"/>
              <a:gd name="adj2" fmla="val 486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642938" y="1341438"/>
            <a:ext cx="258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www.check.ege.ru</a:t>
            </a:r>
            <a:endParaRPr lang="ru-RU" altLang="ru-RU" sz="2000" b="1" dirty="0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42"/>
          <p:cNvSpPr txBox="1">
            <a:spLocks noChangeArrowheads="1"/>
          </p:cNvSpPr>
          <p:nvPr/>
        </p:nvSpPr>
        <p:spPr bwMode="auto">
          <a:xfrm>
            <a:off x="5951538" y="1341438"/>
            <a:ext cx="252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www.gosuslugi.ru</a:t>
            </a:r>
            <a:endParaRPr lang="ru-RU" altLang="ru-RU" sz="2000" b="1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0050" y="2349500"/>
            <a:ext cx="3071813" cy="3048000"/>
          </a:xfrm>
          <a:prstGeom prst="roundRect">
            <a:avLst>
              <a:gd name="adj" fmla="val 99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44"/>
          <p:cNvSpPr txBox="1">
            <a:spLocks noChangeArrowheads="1"/>
          </p:cNvSpPr>
          <p:nvPr/>
        </p:nvSpPr>
        <p:spPr bwMode="auto">
          <a:xfrm>
            <a:off x="3900488" y="2725738"/>
            <a:ext cx="1385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Tahoma" pitchFamily="34" charset="0"/>
                <a:cs typeface="Tahoma" pitchFamily="34" charset="0"/>
              </a:rPr>
              <a:t>ОБЯЗАТЕЛЬНЫЕ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Tahoma" pitchFamily="34" charset="0"/>
                <a:cs typeface="Tahoma" pitchFamily="34" charset="0"/>
              </a:rPr>
              <a:t>УСЛОВИЯ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Tahoma" pitchFamily="34" charset="0"/>
                <a:cs typeface="Tahoma" pitchFamily="34" charset="0"/>
              </a:rPr>
              <a:t>АВТОРИЗАЦИИ</a:t>
            </a:r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3298032" y="3048793"/>
            <a:ext cx="762000" cy="214313"/>
          </a:xfrm>
          <a:prstGeom prst="downArrow">
            <a:avLst>
              <a:gd name="adj1" fmla="val 100000"/>
              <a:gd name="adj2" fmla="val 486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 flipH="1">
            <a:off x="5083969" y="3048794"/>
            <a:ext cx="762000" cy="214312"/>
          </a:xfrm>
          <a:prstGeom prst="downArrow">
            <a:avLst>
              <a:gd name="adj1" fmla="val 100000"/>
              <a:gd name="adj2" fmla="val 486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47"/>
          <p:cNvSpPr txBox="1">
            <a:spLocks noChangeArrowheads="1"/>
          </p:cNvSpPr>
          <p:nvPr/>
        </p:nvSpPr>
        <p:spPr bwMode="auto">
          <a:xfrm>
            <a:off x="782638" y="2825750"/>
            <a:ext cx="2308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  <a:cs typeface="Tahoma" pitchFamily="34" charset="0"/>
              </a:rPr>
              <a:t>Ф И 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  <a:cs typeface="Tahoma" pitchFamily="34" charset="0"/>
              </a:rPr>
              <a:t>паспортные данные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  <a:cs typeface="Tahoma" pitchFamily="34" charset="0"/>
              </a:rPr>
              <a:t>регион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83263" y="2349500"/>
            <a:ext cx="3071812" cy="3048000"/>
          </a:xfrm>
          <a:prstGeom prst="roundRect">
            <a:avLst>
              <a:gd name="adj" fmla="val 99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49"/>
          <p:cNvSpPr txBox="1">
            <a:spLocks noChangeArrowheads="1"/>
          </p:cNvSpPr>
          <p:nvPr/>
        </p:nvSpPr>
        <p:spPr bwMode="auto">
          <a:xfrm>
            <a:off x="5822950" y="2540000"/>
            <a:ext cx="27860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  <a:cs typeface="Tahoma" pitchFamily="34" charset="0"/>
              </a:rPr>
              <a:t>выпускникам необходимо зарегистрироваться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  <a:cs typeface="Tahoma" pitchFamily="34" charset="0"/>
              </a:rPr>
              <a:t>на портале госуслуг </a:t>
            </a:r>
            <a:br>
              <a:rPr lang="ru-RU" altLang="ru-RU" sz="1800">
                <a:latin typeface="Tahoma" pitchFamily="34" charset="0"/>
                <a:cs typeface="Tahoma" pitchFamily="34" charset="0"/>
              </a:rPr>
            </a:br>
            <a:r>
              <a:rPr lang="ru-RU" altLang="ru-RU" sz="1800">
                <a:latin typeface="Tahoma" pitchFamily="34" charset="0"/>
                <a:cs typeface="Tahoma" pitchFamily="34" charset="0"/>
              </a:rPr>
              <a:t>и получить </a:t>
            </a:r>
            <a:r>
              <a:rPr lang="ru-RU" altLang="ru-RU" sz="1800" b="1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подтвержденную учетную запись</a:t>
            </a:r>
          </a:p>
        </p:txBody>
      </p:sp>
      <p:sp>
        <p:nvSpPr>
          <p:cNvPr id="21" name="Стрелка вниз 20"/>
          <p:cNvSpPr/>
          <p:nvPr/>
        </p:nvSpPr>
        <p:spPr>
          <a:xfrm rot="16200000" flipH="1">
            <a:off x="5235576" y="1247775"/>
            <a:ext cx="381000" cy="720725"/>
          </a:xfrm>
          <a:prstGeom prst="downArrow">
            <a:avLst>
              <a:gd name="adj1" fmla="val 100000"/>
              <a:gd name="adj2" fmla="val 486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Picture 2" descr="D:\DESIGN\!_КЛИПарт\Иконки\w256h2561384699897sign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873500"/>
            <a:ext cx="1285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ПОРЯДОК ПОДАЧИ АПЕЛЛЯЦИЙ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17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22540" r="19159" b="8418"/>
          <a:stretch>
            <a:fillRect/>
          </a:stretch>
        </p:blipFill>
        <p:spPr bwMode="auto">
          <a:xfrm>
            <a:off x="539552" y="942975"/>
            <a:ext cx="812482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РАБОТА КОНФЛИКТНОЙ КОМИССИ </a:t>
            </a:r>
            <a:r>
              <a:rPr lang="ru-RU" sz="2400" b="1" dirty="0">
                <a:solidFill>
                  <a:srgbClr val="0070C0"/>
                </a:solidFill>
              </a:rPr>
              <a:t>ГИА-11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18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6" name="AutoShape 220"/>
          <p:cNvSpPr>
            <a:spLocks noChangeArrowheads="1"/>
          </p:cNvSpPr>
          <p:nvPr/>
        </p:nvSpPr>
        <p:spPr bwMode="auto">
          <a:xfrm>
            <a:off x="898525" y="1068388"/>
            <a:ext cx="7488238" cy="647700"/>
          </a:xfrm>
          <a:prstGeom prst="roundRect">
            <a:avLst>
              <a:gd name="adj" fmla="val 6421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Box 197"/>
          <p:cNvSpPr txBox="1">
            <a:spLocks noChangeArrowheads="1"/>
          </p:cNvSpPr>
          <p:nvPr/>
        </p:nvSpPr>
        <p:spPr bwMode="auto">
          <a:xfrm>
            <a:off x="395288" y="1196975"/>
            <a:ext cx="8569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Апелляции о несогласии с выставленными баллами</a:t>
            </a:r>
          </a:p>
        </p:txBody>
      </p:sp>
      <p:grpSp>
        <p:nvGrpSpPr>
          <p:cNvPr id="9" name="Group 198"/>
          <p:cNvGrpSpPr>
            <a:grpSpLocks/>
          </p:cNvGrpSpPr>
          <p:nvPr/>
        </p:nvGrpSpPr>
        <p:grpSpPr bwMode="auto">
          <a:xfrm>
            <a:off x="1908175" y="2276475"/>
            <a:ext cx="4608513" cy="1439863"/>
            <a:chOff x="1746" y="1026"/>
            <a:chExt cx="2494" cy="1195"/>
          </a:xfrm>
        </p:grpSpPr>
        <p:sp>
          <p:nvSpPr>
            <p:cNvPr id="10" name="AutoShape 199"/>
            <p:cNvSpPr>
              <a:spLocks noChangeArrowheads="1"/>
            </p:cNvSpPr>
            <p:nvPr/>
          </p:nvSpPr>
          <p:spPr bwMode="auto">
            <a:xfrm rot="5400000">
              <a:off x="2395" y="377"/>
              <a:ext cx="1195" cy="2494"/>
            </a:xfrm>
            <a:prstGeom prst="rightArrow">
              <a:avLst>
                <a:gd name="adj1" fmla="val 72991"/>
                <a:gd name="adj2" fmla="val 54509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003399"/>
                </a:gs>
              </a:gsLst>
              <a:lin ang="0" scaled="1"/>
            </a:gra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0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4" name="Text Box 200"/>
            <p:cNvSpPr txBox="1">
              <a:spLocks noChangeArrowheads="1"/>
            </p:cNvSpPr>
            <p:nvPr/>
          </p:nvSpPr>
          <p:spPr bwMode="auto">
            <a:xfrm>
              <a:off x="1837" y="1026"/>
              <a:ext cx="235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ru-RU" alt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5" name="AutoShape 202"/>
          <p:cNvSpPr>
            <a:spLocks noChangeArrowheads="1"/>
          </p:cNvSpPr>
          <p:nvPr/>
        </p:nvSpPr>
        <p:spPr bwMode="auto">
          <a:xfrm>
            <a:off x="1008063" y="5624513"/>
            <a:ext cx="7343775" cy="1001712"/>
          </a:xfrm>
          <a:prstGeom prst="roundRect">
            <a:avLst>
              <a:gd name="adj" fmla="val 6421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 Box 206"/>
          <p:cNvSpPr txBox="1">
            <a:spLocks noChangeArrowheads="1"/>
          </p:cNvSpPr>
          <p:nvPr/>
        </p:nvSpPr>
        <p:spPr bwMode="auto">
          <a:xfrm>
            <a:off x="2627313" y="2405063"/>
            <a:ext cx="324167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9 заседаний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12 предметов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AutoShape 207"/>
          <p:cNvSpPr>
            <a:spLocks noChangeArrowheads="1"/>
          </p:cNvSpPr>
          <p:nvPr/>
        </p:nvSpPr>
        <p:spPr bwMode="auto">
          <a:xfrm>
            <a:off x="107950" y="3932238"/>
            <a:ext cx="1800225" cy="1295400"/>
          </a:xfrm>
          <a:prstGeom prst="roundRect">
            <a:avLst>
              <a:gd name="adj" fmla="val 6421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 Box 208"/>
          <p:cNvSpPr txBox="1">
            <a:spLocks noChangeArrowheads="1"/>
          </p:cNvSpPr>
          <p:nvPr/>
        </p:nvSpPr>
        <p:spPr bwMode="auto">
          <a:xfrm>
            <a:off x="250825" y="4365625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Arial" pitchFamily="34" charset="0"/>
              </a:rPr>
              <a:t>Эксперты</a:t>
            </a:r>
          </a:p>
        </p:txBody>
      </p:sp>
      <p:sp>
        <p:nvSpPr>
          <p:cNvPr id="19" name="AutoShape 209"/>
          <p:cNvSpPr>
            <a:spLocks noChangeArrowheads="1"/>
          </p:cNvSpPr>
          <p:nvPr/>
        </p:nvSpPr>
        <p:spPr bwMode="auto">
          <a:xfrm>
            <a:off x="7092950" y="3932238"/>
            <a:ext cx="1800225" cy="1296987"/>
          </a:xfrm>
          <a:prstGeom prst="roundRect">
            <a:avLst>
              <a:gd name="adj" fmla="val 6421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Text Box 210"/>
          <p:cNvSpPr txBox="1">
            <a:spLocks noChangeArrowheads="1"/>
          </p:cNvSpPr>
          <p:nvPr/>
        </p:nvSpPr>
        <p:spPr bwMode="auto">
          <a:xfrm>
            <a:off x="7164388" y="4148138"/>
            <a:ext cx="172878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Arial" pitchFamily="34" charset="0"/>
              </a:rPr>
              <a:t>Общественные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Arial" pitchFamily="34" charset="0"/>
              </a:rPr>
              <a:t>наблюдатели</a:t>
            </a:r>
          </a:p>
        </p:txBody>
      </p:sp>
      <p:sp>
        <p:nvSpPr>
          <p:cNvPr id="21" name="AutoShape 211"/>
          <p:cNvSpPr>
            <a:spLocks noChangeArrowheads="1"/>
          </p:cNvSpPr>
          <p:nvPr/>
        </p:nvSpPr>
        <p:spPr bwMode="auto">
          <a:xfrm>
            <a:off x="2555875" y="3860800"/>
            <a:ext cx="3816350" cy="1439863"/>
          </a:xfrm>
          <a:prstGeom prst="roundRect">
            <a:avLst>
              <a:gd name="adj" fmla="val 6421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" name="Text Box 212"/>
          <p:cNvSpPr txBox="1">
            <a:spLocks noChangeArrowheads="1"/>
          </p:cNvSpPr>
          <p:nvPr/>
        </p:nvSpPr>
        <p:spPr bwMode="auto">
          <a:xfrm>
            <a:off x="2555875" y="3932238"/>
            <a:ext cx="37258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Конфликтная комиссия (13 человек) Удовлетворить: 15 апелляции 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(7 -     балла; 3 -    балла;</a:t>
            </a:r>
            <a:br>
              <a:rPr lang="ru-RU" altLang="ru-RU" sz="1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5 – технические ошибки)                                 </a:t>
            </a:r>
            <a:br>
              <a:rPr lang="ru-RU" altLang="ru-RU" sz="1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Отклонить: 65 апелляции</a:t>
            </a:r>
          </a:p>
        </p:txBody>
      </p:sp>
      <p:sp>
        <p:nvSpPr>
          <p:cNvPr id="23" name="AutoShape 215"/>
          <p:cNvSpPr>
            <a:spLocks noChangeArrowheads="1"/>
          </p:cNvSpPr>
          <p:nvPr/>
        </p:nvSpPr>
        <p:spPr bwMode="auto">
          <a:xfrm>
            <a:off x="2124075" y="4365625"/>
            <a:ext cx="431800" cy="360363"/>
          </a:xfrm>
          <a:prstGeom prst="rightArrow">
            <a:avLst>
              <a:gd name="adj1" fmla="val 72991"/>
              <a:gd name="adj2" fmla="val 65315"/>
            </a:avLst>
          </a:prstGeom>
          <a:gradFill rotWithShape="1">
            <a:gsLst>
              <a:gs pos="0">
                <a:srgbClr val="CCECFF"/>
              </a:gs>
              <a:gs pos="100000">
                <a:srgbClr val="003399"/>
              </a:gs>
            </a:gsLst>
            <a:lin ang="0" scaled="1"/>
          </a:gra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" name="AutoShape 216"/>
          <p:cNvSpPr>
            <a:spLocks noChangeArrowheads="1"/>
          </p:cNvSpPr>
          <p:nvPr/>
        </p:nvSpPr>
        <p:spPr bwMode="auto">
          <a:xfrm rot="10800000">
            <a:off x="6516688" y="4365625"/>
            <a:ext cx="431800" cy="360363"/>
          </a:xfrm>
          <a:prstGeom prst="rightArrow">
            <a:avLst>
              <a:gd name="adj1" fmla="val 72991"/>
              <a:gd name="adj2" fmla="val 65315"/>
            </a:avLst>
          </a:prstGeom>
          <a:gradFill rotWithShape="1">
            <a:gsLst>
              <a:gs pos="0">
                <a:srgbClr val="CCECFF"/>
              </a:gs>
              <a:gs pos="100000">
                <a:srgbClr val="003399"/>
              </a:gs>
            </a:gsLst>
            <a:lin ang="0" scaled="1"/>
          </a:gra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5" name="Picture 2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89138"/>
            <a:ext cx="2449512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613"/>
            <a:ext cx="197961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3"/>
          <p:cNvSpPr txBox="1">
            <a:spLocks noChangeArrowheads="1"/>
          </p:cNvSpPr>
          <p:nvPr/>
        </p:nvSpPr>
        <p:spPr bwMode="auto">
          <a:xfrm>
            <a:off x="1077913" y="5772150"/>
            <a:ext cx="7129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 нарушении установленного Порядка проведения ГИА </a:t>
            </a:r>
            <a:b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8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году в г. Череповце </a:t>
            </a:r>
            <a:r>
              <a:rPr lang="ru-RU" altLang="ru-RU" sz="18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апелляций не было подано </a:t>
            </a:r>
            <a:endParaRPr lang="ru-RU" altLang="ru-RU" sz="1800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3707904" y="4548981"/>
            <a:ext cx="0" cy="177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860032" y="4579938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НАРУШЕНИЯ УЧАСТНИКАМИ ГИА В </a:t>
            </a:r>
            <a:r>
              <a:rPr lang="ru-RU" sz="2400" b="1" dirty="0" smtClean="0">
                <a:solidFill>
                  <a:srgbClr val="0070C0"/>
                </a:solidFill>
              </a:rPr>
              <a:t>2018, 2019 Г.Г.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19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285750" y="1879600"/>
            <a:ext cx="8608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938" indent="-793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b="1" dirty="0" smtClean="0">
                <a:latin typeface="Arial" pitchFamily="34" charset="0"/>
              </a:rPr>
              <a:t>1 </a:t>
            </a:r>
            <a:r>
              <a:rPr lang="ru-RU" altLang="ru-RU" sz="1800" b="1" dirty="0">
                <a:latin typeface="Arial" pitchFamily="34" charset="0"/>
              </a:rPr>
              <a:t>участник</a:t>
            </a:r>
            <a:r>
              <a:rPr lang="ru-RU" altLang="ru-RU" sz="1800" dirty="0">
                <a:latin typeface="Arial" pitchFamily="34" charset="0"/>
              </a:rPr>
              <a:t> - экзамен по </a:t>
            </a:r>
            <a:r>
              <a:rPr lang="ru-RU" altLang="ru-RU" sz="1800" dirty="0" smtClean="0">
                <a:latin typeface="Arial" pitchFamily="34" charset="0"/>
              </a:rPr>
              <a:t>биологии- </a:t>
            </a: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</a:rPr>
              <a:t>наличие справочных материалов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ru-RU" altLang="ru-RU" sz="18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896938" y="908050"/>
            <a:ext cx="8056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8" indent="-793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tx1"/>
              </a:buClr>
              <a:buSzTx/>
              <a:buFontTx/>
              <a:buNone/>
            </a:pPr>
            <a:r>
              <a:rPr lang="ru-RU" altLang="ru-RU" sz="1800" b="1" dirty="0" smtClean="0">
                <a:latin typeface="Arial" pitchFamily="34" charset="0"/>
              </a:rPr>
              <a:t>2019 </a:t>
            </a:r>
            <a:r>
              <a:rPr lang="ru-RU" altLang="ru-RU" sz="1800" b="1" dirty="0">
                <a:latin typeface="Arial" pitchFamily="34" charset="0"/>
              </a:rPr>
              <a:t>год - за нарушение Порядка проведения ГИА </a:t>
            </a:r>
            <a:br>
              <a:rPr lang="ru-RU" altLang="ru-RU" sz="1800" b="1" dirty="0">
                <a:latin typeface="Arial" pitchFamily="34" charset="0"/>
              </a:rPr>
            </a:br>
            <a:r>
              <a:rPr lang="ru-RU" altLang="ru-RU" sz="1800" b="1" dirty="0">
                <a:latin typeface="Arial" pitchFamily="34" charset="0"/>
              </a:rPr>
              <a:t>удалено </a:t>
            </a:r>
            <a:r>
              <a:rPr lang="ru-RU" altLang="ru-RU" sz="1800" b="1" dirty="0" smtClean="0">
                <a:latin typeface="Arial" pitchFamily="34" charset="0"/>
              </a:rPr>
              <a:t>1 участник </a:t>
            </a:r>
            <a:r>
              <a:rPr lang="ru-RU" altLang="ru-RU" sz="1800" b="1" dirty="0">
                <a:latin typeface="Arial" pitchFamily="34" charset="0"/>
              </a:rPr>
              <a:t>ГИА </a:t>
            </a:r>
            <a:r>
              <a:rPr lang="ru-RU" altLang="ru-RU" sz="1600" b="1" dirty="0">
                <a:solidFill>
                  <a:srgbClr val="C00000"/>
                </a:solidFill>
                <a:latin typeface="Arial" pitchFamily="34" charset="0"/>
              </a:rPr>
              <a:t>(в 2017 году – 2 участника ,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itchFamily="34" charset="0"/>
              </a:rPr>
              <a:t>в </a:t>
            </a:r>
            <a:r>
              <a:rPr lang="ru-RU" altLang="ru-RU" sz="1600" b="1" dirty="0">
                <a:solidFill>
                  <a:srgbClr val="C00000"/>
                </a:solidFill>
                <a:latin typeface="Arial" pitchFamily="34" charset="0"/>
              </a:rPr>
              <a:t>2016 году – 4 участника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itchFamily="34" charset="0"/>
              </a:rPr>
              <a:t>, </a:t>
            </a:r>
            <a:r>
              <a:rPr lang="ru-RU" altLang="ru-RU" sz="1600" b="1" dirty="0">
                <a:solidFill>
                  <a:srgbClr val="C00000"/>
                </a:solidFill>
                <a:latin typeface="Arial" pitchFamily="34" charset="0"/>
              </a:rPr>
              <a:t>в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itchFamily="34" charset="0"/>
              </a:rPr>
              <a:t>2018 </a:t>
            </a:r>
            <a:r>
              <a:rPr lang="ru-RU" altLang="ru-RU" sz="1600" b="1" dirty="0">
                <a:solidFill>
                  <a:srgbClr val="C00000"/>
                </a:solidFill>
                <a:latin typeface="Arial" pitchFamily="34" charset="0"/>
              </a:rPr>
              <a:t>году –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itchFamily="34" charset="0"/>
              </a:rPr>
              <a:t>2 участника)</a:t>
            </a:r>
            <a:endParaRPr lang="ru-RU" altLang="ru-RU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428625" y="928688"/>
            <a:ext cx="468313" cy="468312"/>
            <a:chOff x="531787" y="928670"/>
            <a:chExt cx="468313" cy="468312"/>
          </a:xfrm>
        </p:grpSpPr>
        <p:sp>
          <p:nvSpPr>
            <p:cNvPr id="10" name="Овал 22"/>
            <p:cNvSpPr/>
            <p:nvPr/>
          </p:nvSpPr>
          <p:spPr bwMode="auto">
            <a:xfrm>
              <a:off x="531787" y="928670"/>
              <a:ext cx="468313" cy="4683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23"/>
            <p:cNvSpPr/>
            <p:nvPr/>
          </p:nvSpPr>
          <p:spPr bwMode="auto">
            <a:xfrm>
              <a:off x="639737" y="1127107"/>
              <a:ext cx="252413" cy="7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661988" y="5934075"/>
            <a:ext cx="7773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8" indent="-793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2A5E9E"/>
                </a:solidFill>
                <a:latin typeface="Arial" pitchFamily="34" charset="0"/>
                <a:cs typeface="Arial" pitchFamily="34" charset="0"/>
              </a:rPr>
              <a:t>Результаты участников по данным предметам аннулированы </a:t>
            </a:r>
            <a:br>
              <a:rPr lang="ru-RU" altLang="ru-RU" sz="1800" b="1" dirty="0">
                <a:solidFill>
                  <a:srgbClr val="2A5E9E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b="1" dirty="0">
                <a:solidFill>
                  <a:srgbClr val="2A5E9E"/>
                </a:solidFill>
                <a:latin typeface="Arial" pitchFamily="34" charset="0"/>
                <a:cs typeface="Arial" pitchFamily="34" charset="0"/>
              </a:rPr>
              <a:t>без права повторной сдачи в </a:t>
            </a:r>
            <a:r>
              <a:rPr lang="ru-RU" altLang="ru-RU" sz="1800" b="1" dirty="0" smtClean="0">
                <a:solidFill>
                  <a:srgbClr val="2A5E9E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ru-RU" altLang="ru-RU" sz="1800" b="1" dirty="0">
                <a:solidFill>
                  <a:srgbClr val="2A5E9E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altLang="ru-RU" sz="1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4"/>
          <p:cNvGrpSpPr>
            <a:grpSpLocks/>
          </p:cNvGrpSpPr>
          <p:nvPr/>
        </p:nvGrpSpPr>
        <p:grpSpPr bwMode="auto">
          <a:xfrm>
            <a:off x="455613" y="3498850"/>
            <a:ext cx="468312" cy="468313"/>
            <a:chOff x="531787" y="928670"/>
            <a:chExt cx="468313" cy="468312"/>
          </a:xfrm>
        </p:grpSpPr>
        <p:sp>
          <p:nvSpPr>
            <p:cNvPr id="17" name="Овал 22"/>
            <p:cNvSpPr/>
            <p:nvPr/>
          </p:nvSpPr>
          <p:spPr bwMode="auto">
            <a:xfrm>
              <a:off x="531787" y="928670"/>
              <a:ext cx="468313" cy="4683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23"/>
            <p:cNvSpPr/>
            <p:nvPr/>
          </p:nvSpPr>
          <p:spPr bwMode="auto">
            <a:xfrm>
              <a:off x="639737" y="1127108"/>
              <a:ext cx="252413" cy="7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87438" y="3090863"/>
            <a:ext cx="80565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8" indent="-793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</a:rPr>
              <a:t>ВПЕРВЫЕ</a:t>
            </a:r>
            <a:r>
              <a:rPr lang="ru-RU" altLang="ru-RU" sz="1800" b="1" dirty="0">
                <a:solidFill>
                  <a:srgbClr val="C00000"/>
                </a:solidFill>
                <a:latin typeface="Arial" pitchFamily="34" charset="0"/>
              </a:rPr>
              <a:t>!!!  </a:t>
            </a:r>
            <a:r>
              <a:rPr lang="ru-RU" altLang="ru-RU" sz="1800" b="1" dirty="0">
                <a:latin typeface="Arial" pitchFamily="34" charset="0"/>
              </a:rPr>
              <a:t>Аннулирование результатов ЕГЭ по математике профильного уровня после просмотра записи с камер видеонаблюдения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</a:rPr>
              <a:t>наличие справочных материалов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2A5E9E"/>
              </a:solidFill>
              <a:latin typeface="Arial" pitchFamily="34" charset="0"/>
            </a:endParaRPr>
          </a:p>
        </p:txBody>
      </p:sp>
      <p:grpSp>
        <p:nvGrpSpPr>
          <p:cNvPr id="20" name="Группа 14"/>
          <p:cNvGrpSpPr>
            <a:grpSpLocks/>
          </p:cNvGrpSpPr>
          <p:nvPr/>
        </p:nvGrpSpPr>
        <p:grpSpPr bwMode="auto">
          <a:xfrm>
            <a:off x="466725" y="4900613"/>
            <a:ext cx="468313" cy="468312"/>
            <a:chOff x="531787" y="928670"/>
            <a:chExt cx="468313" cy="468312"/>
          </a:xfrm>
        </p:grpSpPr>
        <p:sp>
          <p:nvSpPr>
            <p:cNvPr id="21" name="Овал 22"/>
            <p:cNvSpPr/>
            <p:nvPr/>
          </p:nvSpPr>
          <p:spPr bwMode="auto">
            <a:xfrm>
              <a:off x="531787" y="928670"/>
              <a:ext cx="468313" cy="4683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3"/>
            <p:cNvSpPr/>
            <p:nvPr/>
          </p:nvSpPr>
          <p:spPr bwMode="auto">
            <a:xfrm>
              <a:off x="639737" y="1127107"/>
              <a:ext cx="252413" cy="7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1004888" y="4847431"/>
            <a:ext cx="767156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938" indent="-793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 b="1" dirty="0">
                <a:latin typeface="Arial" pitchFamily="34" charset="0"/>
              </a:rPr>
              <a:t> 4 участника</a:t>
            </a:r>
            <a:r>
              <a:rPr lang="ru-RU" altLang="ru-RU" sz="1800" dirty="0">
                <a:latin typeface="Arial" pitchFamily="34" charset="0"/>
              </a:rPr>
              <a:t> - ГВЭ по русскому языку – </a:t>
            </a:r>
            <a:br>
              <a:rPr lang="ru-RU" altLang="ru-RU" sz="1800" dirty="0">
                <a:latin typeface="Arial" pitchFamily="34" charset="0"/>
              </a:rPr>
            </a:b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</a:rPr>
              <a:t>несамостоятельное написание экзаменационной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835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НОРМАТИВНОЕ </a:t>
            </a:r>
            <a:r>
              <a:rPr lang="ru-RU" sz="2400" b="1" dirty="0">
                <a:solidFill>
                  <a:srgbClr val="0070C0"/>
                </a:solidFill>
              </a:rPr>
              <a:t>ПРАВОВОЕ </a:t>
            </a:r>
            <a:r>
              <a:rPr lang="ru-RU" sz="2400" b="1" dirty="0" smtClean="0">
                <a:solidFill>
                  <a:srgbClr val="0070C0"/>
                </a:solidFill>
              </a:rPr>
              <a:t>ОБЕСПЕЧЕНИЕ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3528" y="1052736"/>
            <a:ext cx="8424936" cy="5666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20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Порядок проведения государственной итоговой аттестации</a:t>
            </a:r>
            <a:r>
              <a:rPr lang="ru-RU" altLang="ru-RU" sz="20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по образовательным программам 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среднего общего образования, утвержденный  приказом </a:t>
            </a:r>
            <a:r>
              <a:rPr lang="ru-RU" altLang="ru-RU" sz="2100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1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РФ 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altLang="ru-RU" sz="2100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Рособрнадзора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от 07.11.2018 №</a:t>
            </a:r>
            <a:r>
              <a:rPr lang="en-US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21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190/1512;</a:t>
            </a:r>
          </a:p>
          <a:p>
            <a:pPr algn="just"/>
            <a: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Единое расписание и продолжительность проведения ЕГЭ по каждому учебному предмету, требования к использованию средств обучения и воспитания при его проведении в 2020 году, </a:t>
            </a:r>
            <a:r>
              <a:rPr lang="ru-RU" altLang="ru-RU" sz="21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утвержденное  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приказом </a:t>
            </a:r>
            <a:r>
              <a:rPr lang="ru-RU" altLang="ru-RU" sz="2100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РФ и </a:t>
            </a:r>
            <a:r>
              <a:rPr lang="ru-RU" altLang="ru-RU" sz="2100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Рособрнадзора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altLang="ru-RU" sz="21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14.11.2019 </a:t>
            </a:r>
            <a: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en-US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21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609/1559;</a:t>
            </a:r>
            <a:r>
              <a:rPr lang="ru-RU" altLang="ru-RU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altLang="ru-RU" sz="2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21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заполнения, учета и выдачи аттестатов 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об основном общем и среднем общем образовании и их дубликатов, утвержденный приказом Министерства образования и науки Российской Федерации от 14.02.2014 № 115 (</a:t>
            </a:r>
            <a: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изменения от 17.12.2018</a:t>
            </a:r>
            <a:r>
              <a:rPr lang="ru-RU" altLang="ru-RU" sz="21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altLang="ru-RU" sz="2100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Порядок аккредитации граждан 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в качестве общественных наблюдателей при проведении ГИА по образовательным программам основного общего и среднего общего образования, всероссийской олимпиады школьников, утвержденный приказом </a:t>
            </a:r>
            <a:r>
              <a:rPr lang="ru-RU" altLang="ru-RU" sz="2100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России</a:t>
            </a:r>
            <a: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от 28.06.2013 № </a:t>
            </a:r>
            <a:r>
              <a:rPr lang="ru-RU" altLang="ru-RU" sz="21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491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изменения от 06.04.2017</a:t>
            </a:r>
            <a:r>
              <a:rPr lang="ru-RU" altLang="ru-RU" sz="21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altLang="ru-RU" sz="2100" b="1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21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Федеральной службы по надзору в сфере образования и науки от 26.04.2019 № </a:t>
            </a:r>
            <a:r>
              <a:rPr lang="ru-RU" altLang="ru-RU" sz="21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876 </a:t>
            </a:r>
            <a:r>
              <a:rPr lang="ru-RU" altLang="ru-RU" sz="21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Об определении минимального количества баллов </a:t>
            </a:r>
            <a:r>
              <a:rPr lang="ru-RU" altLang="ru-RU" sz="21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ЕГЭ, 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подтверждающего освоение образовательной программы среднего общего образования, и минимального количества баллов </a:t>
            </a:r>
            <a:r>
              <a:rPr lang="ru-RU" altLang="ru-RU" sz="21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ЕГЭ, 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необходимого для поступления в образовательные организации высшего образования на обучение по программам </a:t>
            </a:r>
            <a:r>
              <a:rPr lang="ru-RU" altLang="ru-RU" sz="2100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и программам </a:t>
            </a:r>
            <a:r>
              <a:rPr lang="ru-RU" altLang="ru-RU" sz="2100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специалитета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altLang="ru-RU" sz="2100" dirty="0" smtClean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21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мероприятий («дорожная карта»)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по организации и проведению государственной итоговой аттестации по образовательным программам основного общего и среднего общего образования в Вологодской области в </a:t>
            </a:r>
            <a:r>
              <a:rPr lang="ru-RU" altLang="ru-RU" sz="21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2019-2020 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учебном году, утвержденный приказом Департамента  образования области  </a:t>
            </a:r>
            <a: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altLang="ru-RU" sz="21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29.08.2019 </a:t>
            </a:r>
            <a: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altLang="ru-RU" sz="21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1355</a:t>
            </a:r>
            <a:endParaRPr lang="ru-RU" altLang="ru-RU" sz="2100" b="1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План мероприятий («дорожная карта»)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по организации и проведению государственной итоговой аттестации по образовательным программам основного общего и среднего общего образования в г. Череповце в </a:t>
            </a:r>
            <a:r>
              <a:rPr lang="ru-RU" altLang="ru-RU" sz="21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2019-2020 </a:t>
            </a:r>
            <a:r>
              <a:rPr lang="ru-RU" altLang="ru-RU" sz="21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учебном году, утвержденный приказом </a:t>
            </a:r>
            <a:r>
              <a:rPr lang="ru-RU" altLang="ru-RU" sz="21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управления образования </a:t>
            </a:r>
            <a:r>
              <a:rPr lang="ru-RU" altLang="ru-RU" sz="21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от 23.09.2019 </a:t>
            </a:r>
            <a:r>
              <a:rPr lang="ru-RU" altLang="ru-RU" sz="21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altLang="ru-RU" sz="21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1266</a:t>
            </a:r>
            <a:endParaRPr lang="en-US" altLang="ru-RU" sz="2100" b="1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2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ОСОБЕННОСТИ ОРГАНИЗАЦИИ ГИА-11 </a:t>
            </a:r>
            <a:r>
              <a:rPr lang="ru-RU" sz="2400" b="1" dirty="0">
                <a:solidFill>
                  <a:srgbClr val="0070C0"/>
                </a:solidFill>
              </a:rPr>
              <a:t>в </a:t>
            </a:r>
            <a:r>
              <a:rPr lang="ru-RU" sz="2400" b="1" dirty="0" smtClean="0">
                <a:solidFill>
                  <a:srgbClr val="0070C0"/>
                </a:solidFill>
              </a:rPr>
              <a:t>2020 </a:t>
            </a:r>
            <a:r>
              <a:rPr lang="ru-RU" sz="2400" b="1" dirty="0">
                <a:solidFill>
                  <a:srgbClr val="0070C0"/>
                </a:solidFill>
              </a:rPr>
              <a:t>году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20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393825"/>
            <a:ext cx="28765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2438" y="1341438"/>
            <a:ext cx="57594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 Общественное наблюдение - </a:t>
            </a:r>
            <a:r>
              <a:rPr lang="ru-RU" altLang="ru-RU" sz="1600" dirty="0">
                <a:latin typeface="Arial" pitchFamily="34" charset="0"/>
                <a:cs typeface="Arial" pitchFamily="34" charset="0"/>
              </a:rPr>
              <a:t>гарант честности </a:t>
            </a:r>
            <a:br>
              <a:rPr lang="ru-RU" altLang="ru-RU" sz="1600" dirty="0">
                <a:latin typeface="Arial" pitchFamily="34" charset="0"/>
                <a:cs typeface="Arial" pitchFamily="34" charset="0"/>
              </a:rPr>
            </a:br>
            <a:r>
              <a:rPr lang="ru-RU" altLang="ru-RU" sz="1600" dirty="0">
                <a:latin typeface="Arial" pitchFamily="34" charset="0"/>
                <a:cs typeface="Arial" pitchFamily="34" charset="0"/>
              </a:rPr>
              <a:t>и прозрачности ЕГЭ на всех этапах его проведения </a:t>
            </a:r>
            <a:br>
              <a:rPr lang="ru-RU" altLang="ru-RU" sz="1600" dirty="0">
                <a:latin typeface="Arial" pitchFamily="34" charset="0"/>
                <a:cs typeface="Arial" pitchFamily="34" charset="0"/>
              </a:rPr>
            </a:b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(в г. Череповце в 2018 году было заявлено 218 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ОН, </a:t>
            </a:r>
          </a:p>
          <a:p>
            <a:pPr eaLnBrk="1" hangingPunct="1">
              <a:spcBef>
                <a:spcPct val="20000"/>
              </a:spcBef>
              <a:buClrTx/>
              <a:buSzTx/>
              <a:buNone/>
            </a:pP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в 2019 году -  145 ОН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):</a:t>
            </a:r>
            <a:endParaRPr lang="ru-RU" altLang="ru-RU" sz="16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-"/>
            </a:pPr>
            <a:r>
              <a:rPr lang="ru-RU" altLang="ru-RU" sz="1600" dirty="0">
                <a:latin typeface="Arial" pitchFamily="34" charset="0"/>
                <a:cs typeface="Arial" pitchFamily="34" charset="0"/>
              </a:rPr>
              <a:t> в пунктах проведения экзамена 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-"/>
            </a:pPr>
            <a:r>
              <a:rPr lang="ru-RU" altLang="ru-RU" sz="1600" dirty="0">
                <a:latin typeface="Arial" pitchFamily="34" charset="0"/>
                <a:cs typeface="Arial" pitchFamily="34" charset="0"/>
              </a:rPr>
              <a:t> при рассмотрении апелляций по вопросам нарушения установленного порядка проведения ЕГЭ и при рассмотрении апелляций о несогласии </a:t>
            </a:r>
            <a:br>
              <a:rPr lang="ru-RU" altLang="ru-RU" sz="1600" dirty="0">
                <a:latin typeface="Arial" pitchFamily="34" charset="0"/>
                <a:cs typeface="Arial" pitchFamily="34" charset="0"/>
              </a:rPr>
            </a:br>
            <a:r>
              <a:rPr lang="ru-RU" altLang="ru-RU" sz="1600" dirty="0">
                <a:latin typeface="Arial" pitchFamily="34" charset="0"/>
                <a:cs typeface="Arial" pitchFamily="34" charset="0"/>
              </a:rPr>
              <a:t>с выставленными баллами ЕГЭ 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-"/>
            </a:pPr>
            <a:r>
              <a:rPr lang="ru-RU" altLang="ru-RU" sz="1600" dirty="0">
                <a:latin typeface="Arial" pitchFamily="34" charset="0"/>
                <a:cs typeface="Arial" pitchFamily="34" charset="0"/>
              </a:rPr>
              <a:t> при проверке экзаменационных работ участников ЕГЭ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-"/>
            </a:pPr>
            <a:r>
              <a:rPr lang="ru-RU" altLang="ru-RU" sz="1600" dirty="0">
                <a:latin typeface="Arial" pitchFamily="34" charset="0"/>
                <a:cs typeface="Arial" pitchFamily="34" charset="0"/>
              </a:rPr>
              <a:t> в региональном центре обработки информации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661988" y="5157788"/>
            <a:ext cx="77041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 Федеральные инспекторы. </a:t>
            </a:r>
            <a:r>
              <a:rPr lang="ru-RU" altLang="ru-RU" sz="1600" dirty="0">
                <a:latin typeface="Arial" pitchFamily="34" charset="0"/>
                <a:cs typeface="Arial" pitchFamily="34" charset="0"/>
              </a:rPr>
              <a:t>В Вологодской области инспектор, направленный </a:t>
            </a:r>
            <a:r>
              <a:rPr lang="ru-RU" altLang="ru-RU" sz="1600" dirty="0" err="1">
                <a:latin typeface="Arial" pitchFamily="34" charset="0"/>
                <a:cs typeface="Arial" pitchFamily="34" charset="0"/>
              </a:rPr>
              <a:t>Рособрнадзором</a:t>
            </a:r>
            <a:r>
              <a:rPr lang="ru-RU" altLang="ru-RU" sz="1600" dirty="0">
                <a:latin typeface="Arial" pitchFamily="34" charset="0"/>
                <a:cs typeface="Arial" pitchFamily="34" charset="0"/>
              </a:rPr>
              <a:t>, осуществлял контроль на всех этапах ЕГЭ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468313" y="4365625"/>
            <a:ext cx="75596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Arial" pitchFamily="34" charset="0"/>
                <a:cs typeface="Arial" pitchFamily="34" charset="0"/>
              </a:rPr>
              <a:t>Веб-портал</a:t>
            </a:r>
            <a:r>
              <a:rPr lang="ru-RU" altLang="ru-RU" sz="16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СМОТРИЕГЭ.РФ</a:t>
            </a:r>
            <a:r>
              <a:rPr lang="ru-RU" altLang="ru-RU" sz="18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94 </a:t>
            </a: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общественный наблюдатель </a:t>
            </a:r>
            <a:br>
              <a:rPr lang="ru-RU" altLang="ru-RU" sz="1600" b="1" dirty="0">
                <a:latin typeface="Arial" pitchFamily="34" charset="0"/>
                <a:cs typeface="Arial" pitchFamily="34" charset="0"/>
              </a:rPr>
            </a:b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                                                                  Вологодской 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области (61- в 2018 г.)</a:t>
            </a:r>
            <a:endParaRPr lang="ru-RU" alt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>
            <a:off x="323850" y="1135063"/>
            <a:ext cx="8569325" cy="4814887"/>
          </a:xfrm>
          <a:prstGeom prst="roundRect">
            <a:avLst>
              <a:gd name="adj" fmla="val 3292"/>
            </a:avLst>
          </a:prstGeom>
          <a:noFill/>
          <a:ln w="57150" cmpd="thickThin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ОБЩЕСТВЕННОЕ НАБЛЮДЕНИЕ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21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18"/>
          <p:cNvSpPr>
            <a:spLocks noChangeArrowheads="1"/>
          </p:cNvSpPr>
          <p:nvPr/>
        </p:nvSpPr>
        <p:spPr bwMode="auto">
          <a:xfrm>
            <a:off x="2857500" y="3735388"/>
            <a:ext cx="3524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ОНЛАЙН-НАБЛЮДЕНИЕ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33886" r="64228" b="48888"/>
          <a:stretch/>
        </p:blipFill>
        <p:spPr bwMode="auto">
          <a:xfrm>
            <a:off x="467544" y="1119837"/>
            <a:ext cx="8542882" cy="346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185" y="5396905"/>
            <a:ext cx="8805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</a:rPr>
              <a:t>ЗАДАЧА: достижение 100% охвата ППЭ ОН, обеспечение 100% явки в ППЭ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185" y="4469078"/>
            <a:ext cx="8355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1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Общественный наблюдатель может свободно перемещаться по ППЭ. При этом в одной аудитории ППЭ находится не более одного общественного наблюдателя.</a:t>
            </a:r>
          </a:p>
        </p:txBody>
      </p:sp>
    </p:spTree>
    <p:extLst>
      <p:ext uri="{BB962C8B-B14F-4D97-AF65-F5344CB8AC3E}">
        <p14:creationId xmlns:p14="http://schemas.microsoft.com/office/powerpoint/2010/main" val="1835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ВСЕРОССИЙСКАЯ АКЦИЯ «ЕДИНЫЙ ДЕНЬ СДАЧИ ЕГЭ РОДИТЕЛЯМИ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22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6" name="Picture 38" descr="___2_20150313_14779082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751013"/>
            <a:ext cx="21939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47975" y="2720975"/>
            <a:ext cx="1558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Участники </a:t>
            </a:r>
            <a:br>
              <a:rPr lang="ru-RU" altLang="ru-RU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экзамена: 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01625" y="1114425"/>
            <a:ext cx="1076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Задача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814513" y="952500"/>
            <a:ext cx="71294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Формирование позитивного общественного мнения, </a:t>
            </a:r>
            <a:br>
              <a:rPr lang="ru-RU" altLang="ru-RU" sz="1600" b="1" dirty="0">
                <a:latin typeface="Arial" pitchFamily="34" charset="0"/>
                <a:cs typeface="Arial" pitchFamily="34" charset="0"/>
              </a:rPr>
            </a:b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обеспечение открытости и гласности процедуры проведения ЕГЭ</a:t>
            </a:r>
            <a:r>
              <a:rPr lang="ru-RU" altLang="ru-RU" sz="1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 rot="16200000">
            <a:off x="1372394" y="1204119"/>
            <a:ext cx="566738" cy="215900"/>
          </a:xfrm>
          <a:prstGeom prst="downArrow">
            <a:avLst>
              <a:gd name="adj1" fmla="val 49676"/>
              <a:gd name="adj2" fmla="val 47796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2316163" y="3606800"/>
            <a:ext cx="2447925" cy="1146175"/>
          </a:xfrm>
          <a:prstGeom prst="ellipse">
            <a:avLst/>
          </a:prstGeom>
          <a:noFill/>
          <a:ln w="38100" cmpd="dbl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179388" y="4543425"/>
            <a:ext cx="2519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latin typeface="Arial" pitchFamily="34" charset="0"/>
                <a:cs typeface="Arial" pitchFamily="34" charset="0"/>
              </a:rPr>
              <a:t>представители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latin typeface="Arial" pitchFamily="34" charset="0"/>
                <a:cs typeface="Arial" pitchFamily="34" charset="0"/>
              </a:rPr>
              <a:t>СМИ </a:t>
            </a: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4283075" y="4513263"/>
            <a:ext cx="28082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latin typeface="Arial" pitchFamily="34" charset="0"/>
                <a:cs typeface="Arial" pitchFamily="34" charset="0"/>
              </a:rPr>
              <a:t>представители Череповецкой городской Думы</a:t>
            </a: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4352925" y="3024188"/>
            <a:ext cx="2376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latin typeface="Arial" pitchFamily="34" charset="0"/>
                <a:cs typeface="Arial" pitchFamily="34" charset="0"/>
              </a:rPr>
              <a:t>представители органов власти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30213" y="2865438"/>
            <a:ext cx="23034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dirty="0">
                <a:latin typeface="Arial" pitchFamily="34" charset="0"/>
                <a:cs typeface="Arial" pitchFamily="34" charset="0"/>
              </a:rPr>
              <a:t>представители общественных организаций 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3159125" y="3663950"/>
            <a:ext cx="76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itchFamily="34" charset="0"/>
                <a:cs typeface="Arial" pitchFamily="34" charset="0"/>
              </a:rPr>
              <a:t>ППЭ</a:t>
            </a:r>
          </a:p>
        </p:txBody>
      </p:sp>
      <p:sp>
        <p:nvSpPr>
          <p:cNvPr id="22" name="Oval 34"/>
          <p:cNvSpPr>
            <a:spLocks noChangeArrowheads="1"/>
          </p:cNvSpPr>
          <p:nvPr/>
        </p:nvSpPr>
        <p:spPr bwMode="auto">
          <a:xfrm>
            <a:off x="382588" y="2566988"/>
            <a:ext cx="2447925" cy="1512887"/>
          </a:xfrm>
          <a:prstGeom prst="ellipse">
            <a:avLst/>
          </a:prstGeom>
          <a:noFill/>
          <a:ln w="38100" cmpd="dbl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4327525" y="2601913"/>
            <a:ext cx="2447925" cy="1477962"/>
          </a:xfrm>
          <a:prstGeom prst="ellipse">
            <a:avLst/>
          </a:prstGeom>
          <a:noFill/>
          <a:ln w="38100" cmpd="dbl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4402138" y="4278313"/>
            <a:ext cx="2447925" cy="1295400"/>
          </a:xfrm>
          <a:prstGeom prst="ellipse">
            <a:avLst/>
          </a:prstGeom>
          <a:noFill/>
          <a:ln w="38100" cmpd="dbl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37"/>
          <p:cNvSpPr>
            <a:spLocks noChangeArrowheads="1"/>
          </p:cNvSpPr>
          <p:nvPr/>
        </p:nvSpPr>
        <p:spPr bwMode="auto">
          <a:xfrm>
            <a:off x="173038" y="4278313"/>
            <a:ext cx="2519362" cy="1150937"/>
          </a:xfrm>
          <a:prstGeom prst="ellipse">
            <a:avLst/>
          </a:prstGeom>
          <a:noFill/>
          <a:ln w="38100" cmpd="dbl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460703" y="4051300"/>
            <a:ext cx="2157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МАОУ </a:t>
            </a:r>
            <a:r>
              <a:rPr lang="ru-RU" altLang="ru-RU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«ОЦ №11» </a:t>
            </a: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684213" y="1622425"/>
            <a:ext cx="5864225" cy="8302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1400" dirty="0" smtClean="0">
                <a:latin typeface="Arial" pitchFamily="34" charset="0"/>
                <a:cs typeface="Arial" pitchFamily="34" charset="0"/>
              </a:rPr>
              <a:t>В г. Череповце в 2020 году «Единый день сдачи ЕГЭ  родителями» планируется провести по истории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kumimoji="1" lang="ru-RU" alt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феврале 2020 года</a:t>
            </a:r>
          </a:p>
        </p:txBody>
      </p:sp>
      <p:pic>
        <p:nvPicPr>
          <p:cNvPr id="28" name="Picture 39" descr="___3_20150313_1005229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408363"/>
            <a:ext cx="2176462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36"/>
          <p:cNvSpPr>
            <a:spLocks noChangeArrowheads="1"/>
          </p:cNvSpPr>
          <p:nvPr/>
        </p:nvSpPr>
        <p:spPr bwMode="auto">
          <a:xfrm>
            <a:off x="2056503" y="5081588"/>
            <a:ext cx="2447925" cy="1295400"/>
          </a:xfrm>
          <a:prstGeom prst="ellipse">
            <a:avLst/>
          </a:prstGeom>
          <a:noFill/>
          <a:ln w="38100" cmpd="dbl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2120900" y="5260975"/>
            <a:ext cx="28082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latin typeface="Arial" pitchFamily="34" charset="0"/>
                <a:cs typeface="Arial" pitchFamily="34" charset="0"/>
              </a:rPr>
              <a:t>представители родительской общественности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835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ИНФОРМАЦИОННОЕ СОПРОВОЖДЛЕНИЕ ГИА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23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6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22488"/>
            <a:ext cx="2232025" cy="1514475"/>
          </a:xfrm>
          <a:prstGeom prst="rect">
            <a:avLst/>
          </a:prstGeom>
          <a:noFill/>
          <a:ln w="1905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34"/>
          <p:cNvSpPr>
            <a:spLocks noChangeArrowheads="1"/>
          </p:cNvSpPr>
          <p:nvPr/>
        </p:nvSpPr>
        <p:spPr bwMode="auto">
          <a:xfrm>
            <a:off x="755650" y="1076325"/>
            <a:ext cx="2305050" cy="933450"/>
          </a:xfrm>
          <a:prstGeom prst="roundRect">
            <a:avLst>
              <a:gd name="adj" fmla="val 6421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827088" y="1177925"/>
            <a:ext cx="22510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3399"/>
                </a:solidFill>
                <a:latin typeface="Arial" pitchFamily="34" charset="0"/>
              </a:rPr>
              <a:t>Сайт «ГИА в Вологодской области»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latin typeface="Arial" pitchFamily="34" charset="0"/>
                <a:hlinkClick r:id="rId3"/>
              </a:rPr>
              <a:t>www.ege35.edu35.ru</a:t>
            </a:r>
            <a:endParaRPr lang="ru-RU" altLang="ru-RU" sz="1400" b="1" dirty="0">
              <a:latin typeface="Arial" pitchFamily="34" charset="0"/>
            </a:endParaRPr>
          </a:p>
        </p:txBody>
      </p:sp>
      <p:sp>
        <p:nvSpPr>
          <p:cNvPr id="10" name="AutoShape 39"/>
          <p:cNvSpPr>
            <a:spLocks noChangeArrowheads="1"/>
          </p:cNvSpPr>
          <p:nvPr/>
        </p:nvSpPr>
        <p:spPr bwMode="auto">
          <a:xfrm>
            <a:off x="5949950" y="1058863"/>
            <a:ext cx="2305050" cy="935037"/>
          </a:xfrm>
          <a:prstGeom prst="roundRect">
            <a:avLst>
              <a:gd name="adj" fmla="val 6421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6018213" y="1160463"/>
            <a:ext cx="21685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3399"/>
                </a:solidFill>
                <a:latin typeface="Arial" pitchFamily="34" charset="0"/>
              </a:rPr>
              <a:t>Сайт Департамента образования области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u="sng">
                <a:solidFill>
                  <a:schemeClr val="hlink"/>
                </a:solidFill>
                <a:latin typeface="Arial" pitchFamily="34" charset="0"/>
              </a:rPr>
              <a:t>http://depobr.gov35.ru/</a:t>
            </a: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611188" y="3727450"/>
            <a:ext cx="2233612" cy="863600"/>
          </a:xfrm>
          <a:prstGeom prst="roundRect">
            <a:avLst>
              <a:gd name="adj" fmla="val 6421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642938" y="3794125"/>
            <a:ext cx="21701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3399"/>
                </a:solidFill>
                <a:latin typeface="Arial" pitchFamily="34" charset="0"/>
              </a:rPr>
              <a:t>Публикации </a:t>
            </a:r>
            <a:br>
              <a:rPr lang="ru-RU" altLang="ru-RU" sz="1400" b="1">
                <a:solidFill>
                  <a:srgbClr val="003399"/>
                </a:solidFill>
                <a:latin typeface="Arial" pitchFamily="34" charset="0"/>
              </a:rPr>
            </a:br>
            <a:r>
              <a:rPr lang="ru-RU" altLang="ru-RU" sz="1400" b="1">
                <a:solidFill>
                  <a:srgbClr val="003399"/>
                </a:solidFill>
                <a:latin typeface="Arial" pitchFamily="34" charset="0"/>
              </a:rPr>
              <a:t>в официальных</a:t>
            </a:r>
            <a:br>
              <a:rPr lang="ru-RU" altLang="ru-RU" sz="1400" b="1">
                <a:solidFill>
                  <a:srgbClr val="003399"/>
                </a:solidFill>
                <a:latin typeface="Arial" pitchFamily="34" charset="0"/>
              </a:rPr>
            </a:br>
            <a:r>
              <a:rPr lang="ru-RU" altLang="ru-RU" sz="1400" b="1">
                <a:solidFill>
                  <a:srgbClr val="003399"/>
                </a:solidFill>
                <a:latin typeface="Arial" pitchFamily="34" charset="0"/>
              </a:rPr>
              <a:t>СМИ</a:t>
            </a:r>
          </a:p>
        </p:txBody>
      </p:sp>
      <p:pic>
        <p:nvPicPr>
          <p:cNvPr id="17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2068513"/>
            <a:ext cx="20875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4792663"/>
            <a:ext cx="22669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3122613" y="2470150"/>
            <a:ext cx="25225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accent2"/>
                </a:solidFill>
                <a:latin typeface="Arial" pitchFamily="34" charset="0"/>
              </a:rPr>
              <a:t>в Череповце: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accent2"/>
                </a:solidFill>
                <a:latin typeface="Arial" pitchFamily="34" charset="0"/>
              </a:rPr>
              <a:t>26 95 41; 26 07 57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accent2"/>
                </a:solidFill>
                <a:latin typeface="Arial" pitchFamily="34" charset="0"/>
              </a:rPr>
              <a:t>в Вологде: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accent2"/>
                </a:solidFill>
                <a:latin typeface="Arial" pitchFamily="34" charset="0"/>
              </a:rPr>
              <a:t>(8172) 71 36 46 (ГИА-11)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accent2"/>
                </a:solidFill>
                <a:latin typeface="Arial" pitchFamily="34" charset="0"/>
              </a:rPr>
              <a:t>(8172) 71-63-51 (ГИА-9)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3209925" y="1766888"/>
            <a:ext cx="244951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chemeClr val="accent2"/>
                </a:solidFill>
                <a:latin typeface="Arial" pitchFamily="34" charset="0"/>
              </a:rPr>
              <a:t>«Горячая линия ГИА»</a:t>
            </a:r>
          </a:p>
        </p:txBody>
      </p:sp>
      <p:sp>
        <p:nvSpPr>
          <p:cNvPr id="21" name="AutoShape 34"/>
          <p:cNvSpPr>
            <a:spLocks noChangeArrowheads="1"/>
          </p:cNvSpPr>
          <p:nvPr/>
        </p:nvSpPr>
        <p:spPr bwMode="auto">
          <a:xfrm>
            <a:off x="5645150" y="3748088"/>
            <a:ext cx="3298825" cy="779462"/>
          </a:xfrm>
          <a:prstGeom prst="roundRect">
            <a:avLst>
              <a:gd name="adj" fmla="val 6421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5645150" y="3789363"/>
            <a:ext cx="32416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3399"/>
                </a:solidFill>
                <a:latin typeface="Arial" pitchFamily="34" charset="0"/>
              </a:rPr>
              <a:t>Сайт управления образования мэрии г. Череповца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 u="sng">
                <a:solidFill>
                  <a:schemeClr val="hlink"/>
                </a:solidFill>
                <a:latin typeface="Arial" pitchFamily="34" charset="0"/>
              </a:rPr>
              <a:t>http://www.cherepovetsuo.edu35.ru</a:t>
            </a:r>
            <a:endParaRPr lang="ru-RU" altLang="ru-RU" sz="1400" b="1" u="sng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4719638"/>
            <a:ext cx="22066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24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15616" y="2565400"/>
            <a:ext cx="7242572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4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35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70C0"/>
                </a:solidFill>
              </a:rPr>
              <a:t>ГИА-11 в </a:t>
            </a:r>
            <a:r>
              <a:rPr lang="ru-RU" sz="2400" b="1" dirty="0" smtClean="0">
                <a:solidFill>
                  <a:srgbClr val="0070C0"/>
                </a:solidFill>
              </a:rPr>
              <a:t>2020 </a:t>
            </a:r>
            <a:r>
              <a:rPr lang="ru-RU" sz="2400" b="1" dirty="0">
                <a:solidFill>
                  <a:srgbClr val="0070C0"/>
                </a:solidFill>
              </a:rPr>
              <a:t>году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3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230188" y="1412876"/>
            <a:ext cx="8786812" cy="1098550"/>
          </a:xfrm>
          <a:prstGeom prst="roundRect">
            <a:avLst>
              <a:gd name="adj" fmla="val 9241"/>
            </a:avLst>
          </a:prstGeom>
          <a:solidFill>
            <a:schemeClr val="bg1"/>
          </a:solidFill>
          <a:ln w="1905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79400" y="1416050"/>
            <a:ext cx="86883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defTabSz="4572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defTabSz="4572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5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Обязательные  экзамены </a:t>
            </a:r>
            <a:r>
              <a:rPr lang="ru-RU" altLang="ru-RU" sz="15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– русский язык и математика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5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Экзамены по другим предметам </a:t>
            </a:r>
            <a:r>
              <a:rPr lang="ru-RU" altLang="ru-RU" sz="15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- литература, физика, химия, биология, информатика и ИКТ, география, обществознание, история, иностранные языки (английский, немецкий, французский, испанский и китайский) – на добровольной основе </a:t>
            </a:r>
          </a:p>
        </p:txBody>
      </p:sp>
      <p:sp>
        <p:nvSpPr>
          <p:cNvPr id="9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7448550" y="836613"/>
            <a:ext cx="1462088" cy="504825"/>
          </a:xfrm>
          <a:prstGeom prst="wedgeRoundRectCallout">
            <a:avLst>
              <a:gd name="adj1" fmla="val -54512"/>
              <a:gd name="adj2" fmla="val 100245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7542213" y="896938"/>
            <a:ext cx="1327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defTabSz="4572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defTabSz="4572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Arial" pitchFamily="34" charset="0"/>
                <a:cs typeface="Arial" pitchFamily="34" charset="0"/>
              </a:rPr>
              <a:t>Порядок, п. 8 </a:t>
            </a:r>
          </a:p>
        </p:txBody>
      </p:sp>
      <p:sp>
        <p:nvSpPr>
          <p:cNvPr id="14" name="Прямоугольник 12"/>
          <p:cNvSpPr>
            <a:spLocks noChangeArrowheads="1"/>
          </p:cNvSpPr>
          <p:nvPr/>
        </p:nvSpPr>
        <p:spPr bwMode="auto">
          <a:xfrm>
            <a:off x="230188" y="1019175"/>
            <a:ext cx="5205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defTabSz="4572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defTabSz="4572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Количество экзаменов</a:t>
            </a:r>
          </a:p>
        </p:txBody>
      </p:sp>
      <p:sp>
        <p:nvSpPr>
          <p:cNvPr id="15" name="Прямоугольник 12"/>
          <p:cNvSpPr>
            <a:spLocks noChangeArrowheads="1"/>
          </p:cNvSpPr>
          <p:nvPr/>
        </p:nvSpPr>
        <p:spPr bwMode="auto">
          <a:xfrm>
            <a:off x="249238" y="2636838"/>
            <a:ext cx="5205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defTabSz="4572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defTabSz="4572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Формы экзаменов</a:t>
            </a:r>
          </a:p>
        </p:txBody>
      </p:sp>
      <p:sp>
        <p:nvSpPr>
          <p:cNvPr id="16" name="Скругленный прямоугольник 11"/>
          <p:cNvSpPr>
            <a:spLocks noChangeArrowheads="1"/>
          </p:cNvSpPr>
          <p:nvPr/>
        </p:nvSpPr>
        <p:spPr bwMode="auto">
          <a:xfrm>
            <a:off x="279400" y="3113088"/>
            <a:ext cx="8786813" cy="1773237"/>
          </a:xfrm>
          <a:prstGeom prst="roundRect">
            <a:avLst>
              <a:gd name="adj" fmla="val 9241"/>
            </a:avLst>
          </a:prstGeom>
          <a:solidFill>
            <a:schemeClr val="bg1"/>
          </a:solidFill>
          <a:ln w="1905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Прямоугольник 6"/>
          <p:cNvSpPr>
            <a:spLocks noChangeArrowheads="1"/>
          </p:cNvSpPr>
          <p:nvPr/>
        </p:nvSpPr>
        <p:spPr bwMode="auto">
          <a:xfrm>
            <a:off x="328613" y="3124200"/>
            <a:ext cx="868838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defTabSz="4572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defTabSz="4572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Единый государственный экзамен (ЕГЭ) </a:t>
            </a:r>
            <a:r>
              <a:rPr lang="ru-RU" altLang="ru-RU" sz="15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с использованием контрольных измерительных материалов, представляющих собой комплексы заданий стандартизированной формы</a:t>
            </a:r>
            <a:r>
              <a:rPr lang="ru-RU" altLang="ru-RU" sz="15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Государственный выпускной экзамен (ГВЭ) </a:t>
            </a:r>
            <a:r>
              <a:rPr lang="ru-RU" altLang="ru-RU" sz="15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с использованием текстов, тем, заданий, билетов.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i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Эти же формы для пересдачи экзамена при неудовлетворительном результате  по одному из обязательных предметов</a:t>
            </a:r>
            <a:r>
              <a:rPr lang="ru-RU" altLang="ru-RU" sz="15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Скругленная прямоугольная выноска 7"/>
          <p:cNvSpPr>
            <a:spLocks noChangeArrowheads="1"/>
          </p:cNvSpPr>
          <p:nvPr/>
        </p:nvSpPr>
        <p:spPr bwMode="auto">
          <a:xfrm>
            <a:off x="7475538" y="2636838"/>
            <a:ext cx="1462087" cy="376237"/>
          </a:xfrm>
          <a:prstGeom prst="wedgeRoundRectCallout">
            <a:avLst>
              <a:gd name="adj1" fmla="val -56226"/>
              <a:gd name="adj2" fmla="val 95365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Прямоугольник 8"/>
          <p:cNvSpPr>
            <a:spLocks noChangeArrowheads="1"/>
          </p:cNvSpPr>
          <p:nvPr/>
        </p:nvSpPr>
        <p:spPr bwMode="auto">
          <a:xfrm>
            <a:off x="7566025" y="2636838"/>
            <a:ext cx="1327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defTabSz="4572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defTabSz="4572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itchFamily="34" charset="0"/>
                <a:cs typeface="Arial" pitchFamily="34" charset="0"/>
              </a:rPr>
              <a:t>Порядок, п. 7 </a:t>
            </a:r>
          </a:p>
        </p:txBody>
      </p:sp>
      <p:sp>
        <p:nvSpPr>
          <p:cNvPr id="20" name="Скругленный прямоугольник 19"/>
          <p:cNvSpPr>
            <a:spLocks noChangeArrowheads="1"/>
          </p:cNvSpPr>
          <p:nvPr/>
        </p:nvSpPr>
        <p:spPr bwMode="auto">
          <a:xfrm>
            <a:off x="254000" y="5607050"/>
            <a:ext cx="8683625" cy="866775"/>
          </a:xfrm>
          <a:prstGeom prst="roundRect">
            <a:avLst>
              <a:gd name="adj" fmla="val 4310"/>
            </a:avLst>
          </a:prstGeom>
          <a:solidFill>
            <a:schemeClr val="bg1"/>
          </a:solidFill>
          <a:ln w="1905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" name="Прямоугольник 10"/>
          <p:cNvSpPr>
            <a:spLocks noChangeArrowheads="1"/>
          </p:cNvSpPr>
          <p:nvPr/>
        </p:nvSpPr>
        <p:spPr bwMode="auto">
          <a:xfrm>
            <a:off x="254000" y="5616575"/>
            <a:ext cx="86153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defTabSz="4572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defTabSz="4572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5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Для проведения ГИА на территории Российской Федерации и за ее пределами устанавливаются сроки и продолжительность проведения экзаменов по каждому учебному предмету - единое расписание ЕГЭ, ГВЭ.</a:t>
            </a:r>
          </a:p>
        </p:txBody>
      </p:sp>
      <p:sp>
        <p:nvSpPr>
          <p:cNvPr id="22" name="Прямоугольник 11"/>
          <p:cNvSpPr>
            <a:spLocks noChangeArrowheads="1"/>
          </p:cNvSpPr>
          <p:nvPr/>
        </p:nvSpPr>
        <p:spPr bwMode="auto">
          <a:xfrm>
            <a:off x="179388" y="5149850"/>
            <a:ext cx="778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defTabSz="4572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defTabSz="4572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Сроки проведения экзаменов</a:t>
            </a:r>
          </a:p>
        </p:txBody>
      </p:sp>
      <p:sp>
        <p:nvSpPr>
          <p:cNvPr id="23" name="Скругленная прямоугольная выноска 22"/>
          <p:cNvSpPr>
            <a:spLocks noChangeArrowheads="1"/>
          </p:cNvSpPr>
          <p:nvPr/>
        </p:nvSpPr>
        <p:spPr bwMode="auto">
          <a:xfrm>
            <a:off x="7308850" y="5011738"/>
            <a:ext cx="1714500" cy="504825"/>
          </a:xfrm>
          <a:prstGeom prst="wedgeRoundRectCallout">
            <a:avLst>
              <a:gd name="adj1" fmla="val 4630"/>
              <a:gd name="adj2" fmla="val 85532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Прямоугольник 13"/>
          <p:cNvSpPr>
            <a:spLocks noChangeArrowheads="1"/>
          </p:cNvSpPr>
          <p:nvPr/>
        </p:nvSpPr>
        <p:spPr bwMode="auto">
          <a:xfrm>
            <a:off x="7380288" y="4999038"/>
            <a:ext cx="155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defTabSz="4572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defTabSz="4572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defTabSz="4572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itchFamily="34" charset="0"/>
                <a:cs typeface="Arial" pitchFamily="34" charset="0"/>
              </a:rPr>
              <a:t>Порядок, </a:t>
            </a:r>
            <a:br>
              <a:rPr lang="ru-RU" altLang="ru-RU" sz="1400">
                <a:latin typeface="Arial" pitchFamily="34" charset="0"/>
                <a:cs typeface="Arial" pitchFamily="34" charset="0"/>
              </a:rPr>
            </a:br>
            <a:r>
              <a:rPr lang="ru-RU" altLang="ru-RU" sz="1400">
                <a:latin typeface="Arial" pitchFamily="34" charset="0"/>
                <a:cs typeface="Arial" pitchFamily="34" charset="0"/>
              </a:rPr>
              <a:t>п. 44</a:t>
            </a:r>
          </a:p>
        </p:txBody>
      </p:sp>
    </p:spTree>
    <p:extLst>
      <p:ext uri="{BB962C8B-B14F-4D97-AF65-F5344CB8AC3E}">
        <p14:creationId xmlns:p14="http://schemas.microsoft.com/office/powerpoint/2010/main" val="2052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70C0"/>
                </a:solidFill>
              </a:rPr>
              <a:t>ГИА-11 в </a:t>
            </a:r>
            <a:r>
              <a:rPr lang="ru-RU" sz="2400" b="1" dirty="0" smtClean="0">
                <a:solidFill>
                  <a:srgbClr val="0070C0"/>
                </a:solidFill>
              </a:rPr>
              <a:t>20</a:t>
            </a:r>
            <a:r>
              <a:rPr lang="en-US" sz="2400" b="1" dirty="0" smtClean="0">
                <a:solidFill>
                  <a:srgbClr val="0070C0"/>
                </a:solidFill>
              </a:rPr>
              <a:t>20 </a:t>
            </a:r>
            <a:r>
              <a:rPr lang="ru-RU" sz="2400" b="1" dirty="0" smtClean="0">
                <a:solidFill>
                  <a:srgbClr val="0070C0"/>
                </a:solidFill>
              </a:rPr>
              <a:t>году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08593" y="980728"/>
            <a:ext cx="8685274" cy="5600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Правила поведения участников ГИА-11 </a:t>
            </a:r>
          </a:p>
          <a:p>
            <a:pPr indent="446088" algn="just">
              <a:spcBef>
                <a:spcPts val="600"/>
              </a:spcBef>
            </a:pPr>
            <a:r>
              <a:rPr lang="ru-RU" altLang="ru-RU" sz="26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2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день проведения экзамена </a:t>
            </a:r>
            <a:r>
              <a:rPr lang="ru-RU" altLang="ru-RU" sz="26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в ППЭ участникам экзамена запрещается </a:t>
            </a:r>
            <a:r>
              <a:rPr lang="ru-RU" altLang="ru-RU" sz="2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информации; выносить из аудиторий и ППЭ экзаменационные материалы на бумажном или электронном носителях, фотографировать экзаменационные материалы.</a:t>
            </a:r>
          </a:p>
          <a:p>
            <a:pPr>
              <a:spcBef>
                <a:spcPts val="600"/>
              </a:spcBef>
            </a:pPr>
            <a:endParaRPr lang="en-US" altLang="ru-RU" sz="13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Лица</a:t>
            </a:r>
            <a:r>
              <a:rPr lang="ru-RU" altLang="ru-RU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допустившие нарушение Порядка, удаляются с экзамена</a:t>
            </a:r>
            <a:endParaRPr lang="en-US" altLang="ru-RU" sz="2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ru-RU" altLang="ru-RU" sz="1300" b="1" dirty="0">
              <a:solidFill>
                <a:srgbClr val="C00000"/>
              </a:solidFill>
            </a:endParaRPr>
          </a:p>
          <a:p>
            <a:pPr indent="354013" algn="just">
              <a:spcBef>
                <a:spcPts val="600"/>
              </a:spcBef>
            </a:pPr>
            <a:r>
              <a:rPr lang="ru-RU" altLang="ru-RU" sz="2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В случае если участник ГИА по </a:t>
            </a:r>
            <a:r>
              <a:rPr lang="ru-RU" altLang="ru-RU" sz="26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состоянию здоровья </a:t>
            </a:r>
            <a:r>
              <a:rPr lang="ru-RU" altLang="ru-RU" sz="2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или другим объективным причинам не может завершить выполнение экзаменационной работы, он досрочно покидает аудиторию. При этом организаторы сопровождают участника ГИА к медицинскому работнику и приглашают члена ГЭК. </a:t>
            </a:r>
            <a:r>
              <a:rPr lang="ru-RU" altLang="ru-RU" sz="26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При согласии участника ГИА </a:t>
            </a:r>
            <a:r>
              <a:rPr lang="ru-RU" altLang="ru-RU" sz="2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досрочно завершить экзамен член ГЭК и медицинский работник составляют акт о досрочном завершении экзамена по объективным причинам. Организатор ставит в соответствующем поле бланка участника ГИА необходимую отметку.</a:t>
            </a:r>
          </a:p>
          <a:p>
            <a:pPr indent="354013" algn="just">
              <a:spcBef>
                <a:spcPts val="600"/>
              </a:spcBef>
            </a:pPr>
            <a:r>
              <a:rPr lang="ru-RU" altLang="ru-RU" sz="26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Акты об удалении с экзамена и о досрочном завершении экзамена по объективным причинам составляются в двух экземплярах. </a:t>
            </a:r>
            <a:r>
              <a:rPr lang="ru-RU" altLang="ru-RU" sz="2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Первый экземпляр акта выдается лицу, нарушившему Порядок, или лицу, досрочно завершившему экзамен по объективным причинам, второй экземпляр  тот же день направляется в ГЭК.  </a:t>
            </a:r>
            <a:endParaRPr lang="en-US" altLang="ru-RU" sz="2600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4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70C0"/>
                </a:solidFill>
              </a:rPr>
              <a:t>В </a:t>
            </a:r>
            <a:r>
              <a:rPr lang="ru-RU" sz="2400" b="1" dirty="0" smtClean="0">
                <a:solidFill>
                  <a:srgbClr val="0070C0"/>
                </a:solidFill>
              </a:rPr>
              <a:t>СООТВЕТСТВИИ С ПОРЯДКОМ ПРОВЕДЕНИЯ ГИА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35028" y="1412776"/>
            <a:ext cx="842493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- в пунктах должно быть не менее 15 участников ГИА (п.55);</a:t>
            </a:r>
          </a:p>
          <a:p>
            <a:pPr algn="just"/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- в каждой аудитории должно присутствовать не более 25 участников ГИА (п.55);</a:t>
            </a:r>
          </a:p>
          <a:p>
            <a:pPr algn="just"/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- при входе в ППЭ устанавливаются стационарные металлоискатели и (или) организуется место проведения уполномоченными лицами работ с использованием переносных металлоискателей (п.56).	</a:t>
            </a:r>
          </a:p>
          <a:p>
            <a:pPr algn="just"/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- допуск участников экзамена в ППЭ осуществляется при наличии у них документов, удостоверяющих личность, и при наличии их в списках распределения в данный ППЭ. Проверка указанных документов, установление соответствия личности представленным документам, проверка наличия лиц в списках распределения в данный ППЭ осуществляется при входе в ППЭ сотрудниками, осуществляющими охрану правопорядка, и (или) сотрудниками органов внутренних дел (полиции) совместно с организаторами (п.61).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5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70C0"/>
                </a:solidFill>
              </a:rPr>
              <a:t>В СООТВЕТСТВИИ С ПОРЯДКОМ ПРОВЕДЕНИЯ ГИА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35028" y="1412776"/>
            <a:ext cx="842493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Заявление для участия в ГИА-11 подается в организацию, осуществляющую образовательную деятельность </a:t>
            </a:r>
          </a:p>
          <a:p>
            <a:r>
              <a:rPr lang="ru-RU" altLang="ru-RU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1 </a:t>
            </a:r>
            <a:r>
              <a:rPr lang="ru-RU" altLang="ru-RU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февраля</a:t>
            </a:r>
            <a:endParaRPr lang="en-US" altLang="ru-RU" sz="18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ru-RU" sz="1800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  <a:p>
            <a:pPr indent="536575" algn="just"/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После 1 февраля заявление об участии в ЕГЭ обучающихся, выпускников прошлых лет принимается по решению ГЭК только при наличии у заявителя уважительных причин (болезни или иных обстоятельств, подтвержденных документально) не позднее чем за две недели до начала экзаменов (п.11 Порядка).</a:t>
            </a:r>
          </a:p>
          <a:p>
            <a:pPr indent="536575" algn="just"/>
            <a:endParaRPr lang="en-US" altLang="ru-RU" sz="1800" dirty="0" smtClean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  <a:p>
            <a:pPr indent="536575" algn="just"/>
            <a:r>
              <a:rPr lang="ru-RU" altLang="ru-RU" sz="1800" b="1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Выпускники </a:t>
            </a:r>
            <a:r>
              <a:rPr lang="ru-RU" altLang="ru-RU" sz="18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  образовательных организаций прошлых лет 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подают заявления на участие в ЕГЭ </a:t>
            </a:r>
            <a:b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в МАОУ "Средняя общеобразовательная школа № 6" </a:t>
            </a:r>
            <a:b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(адрес: г. Череповец, ул. Металлургов, 19,  тел.: (8202) 57-36-02, 57-36-03. </a:t>
            </a:r>
          </a:p>
          <a:p>
            <a:pPr algn="just"/>
            <a:endParaRPr lang="ru-RU" altLang="ru-RU" sz="1800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6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35496" y="116632"/>
            <a:ext cx="871435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300" b="1" dirty="0" smtClean="0">
                <a:solidFill>
                  <a:srgbClr val="0070C0"/>
                </a:solidFill>
              </a:rPr>
              <a:t>НОВОВВЕДЕНИЯ В ПРОЦЕДУРЕ ПРОВЕДЕНИЯ ГИА-11 </a:t>
            </a:r>
            <a:endParaRPr lang="ru-RU" sz="2300" b="1" dirty="0">
              <a:solidFill>
                <a:srgbClr val="0070C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35027" y="1268760"/>
            <a:ext cx="8401121" cy="93610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Технология передачи экзаменационных материалов по сети «Интернет</a:t>
            </a:r>
            <a:r>
              <a:rPr lang="ru-RU" altLang="ru-RU" sz="16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», печать в аудиториях </a:t>
            </a:r>
            <a:r>
              <a:rPr lang="ru-RU" altLang="ru-RU" sz="16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проведения</a:t>
            </a:r>
            <a:r>
              <a:rPr lang="en-US" altLang="ru-RU" sz="16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полного пакета ЭМ, </a:t>
            </a:r>
            <a:r>
              <a:rPr lang="ru-RU" altLang="ru-RU" sz="16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сканирование </a:t>
            </a:r>
            <a:r>
              <a:rPr lang="ru-RU" altLang="ru-RU" sz="16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в аудитории проведения и  </a:t>
            </a:r>
            <a:r>
              <a:rPr lang="ru-RU" altLang="ru-RU" sz="16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передача работ в РЦОИ по защищенным каналам связи</a:t>
            </a:r>
            <a:endParaRPr lang="ru-RU" altLang="ru-RU" sz="1600" dirty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7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50504" y="2420888"/>
            <a:ext cx="4769768" cy="57606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Один уровень по математике для сдачи; выбор уровня при пересдаче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66345" y="4005064"/>
            <a:ext cx="4769768" cy="58477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Предоставление копии рекомендаций ПМПК ребенку-инвалиду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66345" y="3212976"/>
            <a:ext cx="4769768" cy="58477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ВПЛ и СПО сдают ЕГЭ по математике </a:t>
            </a:r>
            <a:endParaRPr lang="ru-RU" altLang="ru-RU" sz="1600" dirty="0" smtClean="0">
              <a:solidFill>
                <a:srgbClr val="103154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6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только </a:t>
            </a:r>
            <a:r>
              <a:rPr lang="ru-RU" altLang="ru-RU" sz="1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профильного уровня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66345" y="4797152"/>
            <a:ext cx="4769768" cy="58477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6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altLang="ru-RU" sz="1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году все аудитории (100%)  будут укомплектованы  </a:t>
            </a:r>
            <a:r>
              <a:rPr lang="ru-RU" altLang="ru-RU" sz="16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он-</a:t>
            </a:r>
            <a:r>
              <a:rPr lang="ru-RU" altLang="ru-RU" sz="1600" dirty="0" err="1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лайн</a:t>
            </a:r>
            <a:r>
              <a:rPr lang="ru-RU" altLang="ru-RU" sz="16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видеонаблюдением</a:t>
            </a:r>
          </a:p>
        </p:txBody>
      </p:sp>
    </p:spTree>
    <p:extLst>
      <p:ext uri="{BB962C8B-B14F-4D97-AF65-F5344CB8AC3E}">
        <p14:creationId xmlns:p14="http://schemas.microsoft.com/office/powerpoint/2010/main" val="10828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ПУНКТЫ ПРОВЕДЕНИЯ ГИА-11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67443" y="1052736"/>
            <a:ext cx="8424936" cy="684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23888" algn="just"/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8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году ГИА в форме ЕГЭ в </a:t>
            </a:r>
            <a:r>
              <a:rPr lang="ru-RU" altLang="ru-RU" sz="1800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г.Череповце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 будет организована  для </a:t>
            </a:r>
            <a:b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1569 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обучающихся общеобразовательных школ и </a:t>
            </a:r>
            <a:r>
              <a:rPr lang="ru-RU" altLang="ru-RU" sz="18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295 ВПЛ.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8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029390"/>
              </p:ext>
            </p:extLst>
          </p:nvPr>
        </p:nvGraphicFramePr>
        <p:xfrm>
          <a:off x="468313" y="1736812"/>
          <a:ext cx="8353425" cy="4676688"/>
        </p:xfrm>
        <a:graphic>
          <a:graphicData uri="http://schemas.openxmlformats.org/drawingml/2006/table">
            <a:tbl>
              <a:tblPr/>
              <a:tblGrid>
                <a:gridCol w="936160"/>
                <a:gridCol w="7417265"/>
              </a:tblGrid>
              <a:tr h="547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ППЭ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9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"Средняя общеобразовательная школа № 2"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"Средняя общеобразовательная школа № 6" 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"Средняя общеобразовательная школа № 7"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" Средняя общеобразовательная школа № 9 с углубленным изучением отдельных предметов" 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5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МАОУ «Образовательный центр № 11" 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«Центр образования № 12"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"Средняя общеобразовательная школа № 14"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МАОУ "Средняя общеобразовательная школа № 25"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"Средняя общеобразовательная школа № 26 с углубленным изучением отдельных предметов" 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ОРГАНИЗАЦИЯ ГИА-11 ДЛЯ ВЫПУСКНИКОВ С </a:t>
            </a:r>
            <a:r>
              <a:rPr lang="ru-RU" sz="2400" b="1" dirty="0">
                <a:solidFill>
                  <a:srgbClr val="0070C0"/>
                </a:solidFill>
              </a:rPr>
              <a:t>ОВЗ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893760" y="1278052"/>
            <a:ext cx="603367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8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году: </a:t>
            </a:r>
          </a:p>
          <a:p>
            <a:pPr algn="just"/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800" dirty="0" smtClean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altLang="ru-RU" sz="1800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участников с ОВЗ заявились для прохождения ГИА в форме ЕГЭ и ГВЭ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9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16798" y="908720"/>
            <a:ext cx="24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err="1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п.п</a:t>
            </a:r>
            <a:r>
              <a:rPr lang="ru-RU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. 11, 53 Порядка)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50825" y="1067354"/>
            <a:ext cx="2449513" cy="1077913"/>
          </a:xfrm>
          <a:prstGeom prst="rect">
            <a:avLst/>
          </a:prstGeom>
          <a:solidFill>
            <a:srgbClr val="CFD7DF"/>
          </a:solidFill>
          <a:ln>
            <a:noFill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 приложении к заявлению на участие в ГИА участник указывает, необходимы ли ему дополнительные условия и если да, то какие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703263" y="2452638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DA1F28"/>
                </a:solidFill>
                <a:latin typeface="Arial" pitchFamily="34" charset="0"/>
              </a:rPr>
              <a:t>Дополнительные условия для всех участников с ОВЗ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38113" y="4941888"/>
            <a:ext cx="1763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</a:rPr>
              <a:t>Слепые и слабовидящие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srgbClr val="0033CC"/>
                </a:solidFill>
                <a:latin typeface="Tahoma" pitchFamily="34" charset="0"/>
              </a:rPr>
              <a:t>1 человек</a:t>
            </a:r>
            <a:endParaRPr lang="ru-RU" altLang="ru-RU" sz="1200" b="1" dirty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3803650" y="4960938"/>
            <a:ext cx="28448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</a:rPr>
              <a:t>С нарушениями опорно-двигательного аппарата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srgbClr val="0033CC"/>
                </a:solidFill>
                <a:latin typeface="Tahoma" pitchFamily="34" charset="0"/>
              </a:rPr>
              <a:t>4 </a:t>
            </a:r>
            <a:r>
              <a:rPr lang="ru-RU" altLang="ru-RU" sz="1200" b="1" dirty="0">
                <a:solidFill>
                  <a:srgbClr val="0033CC"/>
                </a:solidFill>
                <a:latin typeface="Tahoma" pitchFamily="34" charset="0"/>
              </a:rPr>
              <a:t>человека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732588" y="4754563"/>
            <a:ext cx="215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</a:rPr>
              <a:t>Другие заболевания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srgbClr val="0033CC"/>
                </a:solidFill>
                <a:latin typeface="Tahoma" pitchFamily="34" charset="0"/>
              </a:rPr>
              <a:t>5 </a:t>
            </a:r>
            <a:r>
              <a:rPr lang="ru-RU" altLang="ru-RU" sz="1200" b="1" dirty="0">
                <a:solidFill>
                  <a:srgbClr val="0033CC"/>
                </a:solidFill>
                <a:latin typeface="Tahoma" pitchFamily="34" charset="0"/>
              </a:rPr>
              <a:t>человек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179388" y="2946350"/>
            <a:ext cx="8713787" cy="323165"/>
          </a:xfrm>
          <a:prstGeom prst="rect">
            <a:avLst/>
          </a:prstGeom>
          <a:solidFill>
            <a:srgbClr val="CFD7D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5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Отдельная аудитория на территории пункта проведения экзамена (ППЭ)</a:t>
            </a:r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188913" y="3344813"/>
            <a:ext cx="8713787" cy="323165"/>
          </a:xfrm>
          <a:prstGeom prst="rect">
            <a:avLst/>
          </a:prstGeom>
          <a:solidFill>
            <a:srgbClr val="CFD7D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Увеличение продолжительности экзамена на 1,5 часа</a:t>
            </a:r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166688" y="3749625"/>
            <a:ext cx="8713787" cy="323165"/>
          </a:xfrm>
          <a:prstGeom prst="rect">
            <a:avLst/>
          </a:prstGeom>
          <a:solidFill>
            <a:srgbClr val="CFD7D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>
                <a:solidFill>
                  <a:srgbClr val="103154"/>
                </a:solidFill>
                <a:latin typeface="Arial" pitchFamily="34" charset="0"/>
                <a:cs typeface="Arial" pitchFamily="34" charset="0"/>
              </a:rPr>
              <a:t>Перерывы на прием пищи и для медико-профилактических процедур</a:t>
            </a:r>
          </a:p>
        </p:txBody>
      </p:sp>
      <p:pic>
        <p:nvPicPr>
          <p:cNvPr id="19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594350"/>
            <a:ext cx="122396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250825" y="4167138"/>
            <a:ext cx="864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DA1F28"/>
                </a:solidFill>
                <a:latin typeface="Arial" pitchFamily="34" charset="0"/>
              </a:rPr>
              <a:t>Дополнительные условия для участников с ОВЗ по виду заболевания</a:t>
            </a:r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2179638" y="4937125"/>
            <a:ext cx="1393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</a:rPr>
              <a:t>Глухие и</a:t>
            </a:r>
            <a:br>
              <a:rPr lang="ru-RU" altLang="ru-RU" sz="12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</a:rPr>
              <a:t>слабослышащие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altLang="ru-RU" sz="1200" b="1" dirty="0">
                <a:solidFill>
                  <a:srgbClr val="0033CC"/>
                </a:solidFill>
                <a:latin typeface="Tahoma" pitchFamily="34" charset="0"/>
              </a:rPr>
              <a:t>0 человек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2" name="Picture 47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5559425"/>
            <a:ext cx="1270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8" descr="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5559425"/>
            <a:ext cx="15113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50"/>
          <p:cNvSpPr>
            <a:spLocks noChangeArrowheads="1"/>
          </p:cNvSpPr>
          <p:nvPr/>
        </p:nvSpPr>
        <p:spPr bwMode="auto">
          <a:xfrm>
            <a:off x="255588" y="2420888"/>
            <a:ext cx="8637587" cy="431800"/>
          </a:xfrm>
          <a:prstGeom prst="roundRect">
            <a:avLst>
              <a:gd name="adj" fmla="val 27574"/>
            </a:avLst>
          </a:prstGeom>
          <a:noFill/>
          <a:ln w="38100" cmpd="dbl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" name="AutoShape 52"/>
          <p:cNvSpPr>
            <a:spLocks noChangeArrowheads="1"/>
          </p:cNvSpPr>
          <p:nvPr/>
        </p:nvSpPr>
        <p:spPr bwMode="auto">
          <a:xfrm>
            <a:off x="188913" y="4911725"/>
            <a:ext cx="1646237" cy="1728788"/>
          </a:xfrm>
          <a:prstGeom prst="roundRect">
            <a:avLst>
              <a:gd name="adj" fmla="val 5509"/>
            </a:avLst>
          </a:prstGeom>
          <a:noFill/>
          <a:ln w="38100" cmpd="dbl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auto">
          <a:xfrm>
            <a:off x="6516688" y="4873625"/>
            <a:ext cx="2303462" cy="1728788"/>
          </a:xfrm>
          <a:prstGeom prst="roundRect">
            <a:avLst>
              <a:gd name="adj" fmla="val 5509"/>
            </a:avLst>
          </a:prstGeom>
          <a:noFill/>
          <a:ln w="38100" cmpd="dbl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6559550" y="5392738"/>
            <a:ext cx="23399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itchFamily="34" charset="0"/>
              </a:rPr>
              <a:t>Предоставление дополнительных условий кроме общих для всех участников с ОВЗ </a:t>
            </a:r>
            <a:br>
              <a:rPr lang="ru-RU" altLang="ru-RU" sz="14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ru-RU" altLang="ru-RU" sz="1400" dirty="0">
                <a:solidFill>
                  <a:srgbClr val="000000"/>
                </a:solidFill>
                <a:latin typeface="Arial" pitchFamily="34" charset="0"/>
              </a:rPr>
              <a:t>не предусмотрено</a:t>
            </a:r>
          </a:p>
        </p:txBody>
      </p:sp>
      <p:sp>
        <p:nvSpPr>
          <p:cNvPr id="28" name="AutoShape 53"/>
          <p:cNvSpPr>
            <a:spLocks noChangeArrowheads="1"/>
          </p:cNvSpPr>
          <p:nvPr/>
        </p:nvSpPr>
        <p:spPr bwMode="auto">
          <a:xfrm>
            <a:off x="1908175" y="4902200"/>
            <a:ext cx="1943100" cy="1728788"/>
          </a:xfrm>
          <a:prstGeom prst="roundRect">
            <a:avLst>
              <a:gd name="adj" fmla="val 5509"/>
            </a:avLst>
          </a:prstGeom>
          <a:noFill/>
          <a:ln w="38100" cmpd="dbl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" name="AutoShape 54"/>
          <p:cNvSpPr>
            <a:spLocks noChangeArrowheads="1"/>
          </p:cNvSpPr>
          <p:nvPr/>
        </p:nvSpPr>
        <p:spPr bwMode="auto">
          <a:xfrm>
            <a:off x="3995738" y="4903788"/>
            <a:ext cx="2447925" cy="1728787"/>
          </a:xfrm>
          <a:prstGeom prst="roundRect">
            <a:avLst>
              <a:gd name="adj" fmla="val 5509"/>
            </a:avLst>
          </a:prstGeom>
          <a:noFill/>
          <a:ln w="38100" cmpd="dbl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1933</Words>
  <Application>Microsoft Office PowerPoint</Application>
  <PresentationFormat>Экран (4:3)</PresentationFormat>
  <Paragraphs>263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Tahoma</vt:lpstr>
      <vt:lpstr>Times New Roman</vt:lpstr>
      <vt:lpstr>Verdana</vt:lpstr>
      <vt:lpstr>Wingdings 3</vt:lpstr>
      <vt:lpstr>Тема Office</vt:lpstr>
      <vt:lpstr>Организация проведения государственной итоговой аттестации выпускников 11 классов  Череповце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Сокольникова Светлана Алексеевна</dc:creator>
  <cp:lastModifiedBy>Лекторий</cp:lastModifiedBy>
  <cp:revision>49</cp:revision>
  <dcterms:created xsi:type="dcterms:W3CDTF">2019-12-13T05:41:35Z</dcterms:created>
  <dcterms:modified xsi:type="dcterms:W3CDTF">2020-02-05T09:26:46Z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303006204</vt:i4>
  </property>
  <property fmtid="{D5CDD505-2E9C-101B-9397-08002B2CF9AE}" pid="3" name="_NewReviewCycle">
    <vt:lpwstr/>
  </property>
  <property fmtid="{D5CDD505-2E9C-101B-9397-08002B2CF9AE}" pid="4" name="_EmailSubject">
    <vt:lpwstr>СВ Клейнер</vt:lpwstr>
  </property>
  <property fmtid="{D5CDD505-2E9C-101B-9397-08002B2CF9AE}" pid="5" name="_AuthorEmail">
    <vt:lpwstr>S_Klejner@cherepovetscity.ru</vt:lpwstr>
  </property>
  <property fmtid="{D5CDD505-2E9C-101B-9397-08002B2CF9AE}" pid="6" name="_AuthorEmailDisplayName">
    <vt:lpwstr>Клейнер Светлана Валериевна</vt:lpwstr>
  </property>
  <property fmtid="{D5CDD505-2E9C-101B-9397-08002B2CF9AE}" pid="7" name="_PreviousAdHocReviewCycleID">
    <vt:i4>243035724</vt:i4>
  </property>
</Properties>
</file>