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69" r:id="rId4"/>
    <p:sldId id="284" r:id="rId5"/>
    <p:sldId id="285" r:id="rId6"/>
    <p:sldId id="266" r:id="rId7"/>
    <p:sldId id="262" r:id="rId8"/>
    <p:sldId id="288" r:id="rId9"/>
    <p:sldId id="263" r:id="rId10"/>
    <p:sldId id="264" r:id="rId11"/>
    <p:sldId id="270" r:id="rId12"/>
    <p:sldId id="289" r:id="rId13"/>
    <p:sldId id="274" r:id="rId14"/>
    <p:sldId id="265" r:id="rId15"/>
    <p:sldId id="286" r:id="rId16"/>
    <p:sldId id="293" r:id="rId17"/>
    <p:sldId id="294" r:id="rId18"/>
    <p:sldId id="295" r:id="rId19"/>
    <p:sldId id="296" r:id="rId20"/>
    <p:sldId id="291" r:id="rId21"/>
    <p:sldId id="267" r:id="rId22"/>
    <p:sldId id="273" r:id="rId23"/>
    <p:sldId id="272" r:id="rId24"/>
    <p:sldId id="271" r:id="rId25"/>
    <p:sldId id="276" r:id="rId26"/>
    <p:sldId id="275" r:id="rId27"/>
    <p:sldId id="277" r:id="rId28"/>
    <p:sldId id="268" r:id="rId29"/>
    <p:sldId id="282" r:id="rId30"/>
    <p:sldId id="28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5971" autoAdjust="0"/>
  </p:normalViewPr>
  <p:slideViewPr>
    <p:cSldViewPr>
      <p:cViewPr varScale="1">
        <p:scale>
          <a:sx n="67" d="100"/>
          <a:sy n="67" d="100"/>
        </p:scale>
        <p:origin x="73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FE0F0-C291-478B-8040-044DBA4D1D50}" type="datetimeFigureOut">
              <a:rPr lang="ru-RU" smtClean="0"/>
              <a:t>05.02.2020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D646EC-D971-4205-9844-3242280F691F}" type="slidenum">
              <a:rPr lang="ru-RU" smtClean="0"/>
              <a:t>‹#›</a:t>
            </a:fld>
            <a:endParaRPr lang="ru-RU"/>
          </a:p>
        </p:txBody>
      </p:sp>
    </p:spTree>
    <p:extLst>
      <p:ext uri="{BB962C8B-B14F-4D97-AF65-F5344CB8AC3E}">
        <p14:creationId xmlns:p14="http://schemas.microsoft.com/office/powerpoint/2010/main" val="116247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Единое расписание и продолжительность проведения ЕГЭ по каждому учебному предмету, требования к использованию средств обучения и воспитания при его проведении в 2020 году, утвержденное  приказом </a:t>
            </a:r>
            <a:r>
              <a:rPr lang="ru-RU" dirty="0" err="1" smtClean="0"/>
              <a:t>Минпросвещения</a:t>
            </a:r>
            <a:r>
              <a:rPr lang="ru-RU" dirty="0" smtClean="0"/>
              <a:t> РФ и </a:t>
            </a:r>
            <a:r>
              <a:rPr lang="ru-RU" dirty="0" err="1" smtClean="0"/>
              <a:t>Рособрнадзора</a:t>
            </a:r>
            <a:r>
              <a:rPr lang="ru-RU" dirty="0" smtClean="0"/>
              <a:t> от 14.11.2019 № 610/1560; </a:t>
            </a:r>
            <a:endParaRPr lang="ru-RU" dirty="0"/>
          </a:p>
        </p:txBody>
      </p:sp>
      <p:sp>
        <p:nvSpPr>
          <p:cNvPr id="4" name="Номер слайда 3"/>
          <p:cNvSpPr>
            <a:spLocks noGrp="1"/>
          </p:cNvSpPr>
          <p:nvPr>
            <p:ph type="sldNum" sz="quarter" idx="10"/>
          </p:nvPr>
        </p:nvSpPr>
        <p:spPr/>
        <p:txBody>
          <a:bodyPr/>
          <a:lstStyle/>
          <a:p>
            <a:fld id="{FAD646EC-D971-4205-9844-3242280F691F}" type="slidenum">
              <a:rPr lang="ru-RU" smtClean="0"/>
              <a:t>3</a:t>
            </a:fld>
            <a:endParaRPr lang="ru-RU"/>
          </a:p>
        </p:txBody>
      </p:sp>
    </p:spTree>
    <p:extLst>
      <p:ext uri="{BB962C8B-B14F-4D97-AF65-F5344CB8AC3E}">
        <p14:creationId xmlns:p14="http://schemas.microsoft.com/office/powerpoint/2010/main" val="72658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217</a:t>
            </a:r>
            <a:r>
              <a:rPr lang="ru-RU" baseline="0" dirty="0" smtClean="0"/>
              <a:t> чел. Больше, чем в 2019</a:t>
            </a:r>
            <a:endParaRPr lang="ru-RU" dirty="0"/>
          </a:p>
        </p:txBody>
      </p:sp>
      <p:sp>
        <p:nvSpPr>
          <p:cNvPr id="4" name="Номер слайда 3"/>
          <p:cNvSpPr>
            <a:spLocks noGrp="1"/>
          </p:cNvSpPr>
          <p:nvPr>
            <p:ph type="sldNum" sz="quarter" idx="10"/>
          </p:nvPr>
        </p:nvSpPr>
        <p:spPr/>
        <p:txBody>
          <a:bodyPr/>
          <a:lstStyle/>
          <a:p>
            <a:fld id="{FAD646EC-D971-4205-9844-3242280F691F}" type="slidenum">
              <a:rPr lang="ru-RU" smtClean="0"/>
              <a:t>4</a:t>
            </a:fld>
            <a:endParaRPr lang="ru-RU"/>
          </a:p>
        </p:txBody>
      </p:sp>
    </p:spTree>
    <p:extLst>
      <p:ext uri="{BB962C8B-B14F-4D97-AF65-F5344CB8AC3E}">
        <p14:creationId xmlns:p14="http://schemas.microsoft.com/office/powerpoint/2010/main" val="72658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Единое расписание и продолжительность проведения ЕГЭ по каждому учебному предмету, требования к использованию средств обучения и воспитания при его проведении в 2020 году, утвержденное  приказом </a:t>
            </a:r>
            <a:r>
              <a:rPr lang="ru-RU" dirty="0" err="1" smtClean="0"/>
              <a:t>Минпросвещения</a:t>
            </a:r>
            <a:r>
              <a:rPr lang="ru-RU" dirty="0" smtClean="0"/>
              <a:t> РФ и </a:t>
            </a:r>
            <a:r>
              <a:rPr lang="ru-RU" dirty="0" err="1" smtClean="0"/>
              <a:t>Рособрнадзора</a:t>
            </a:r>
            <a:r>
              <a:rPr lang="ru-RU" dirty="0" smtClean="0"/>
              <a:t> от 14.11.2019 №</a:t>
            </a:r>
            <a:r>
              <a:rPr lang="ru-RU" smtClean="0"/>
              <a:t> 610/1560; </a:t>
            </a:r>
            <a:endParaRPr lang="ru-RU" dirty="0"/>
          </a:p>
        </p:txBody>
      </p:sp>
      <p:sp>
        <p:nvSpPr>
          <p:cNvPr id="4" name="Номер слайда 3"/>
          <p:cNvSpPr>
            <a:spLocks noGrp="1"/>
          </p:cNvSpPr>
          <p:nvPr>
            <p:ph type="sldNum" sz="quarter" idx="10"/>
          </p:nvPr>
        </p:nvSpPr>
        <p:spPr/>
        <p:txBody>
          <a:bodyPr/>
          <a:lstStyle/>
          <a:p>
            <a:fld id="{FAD646EC-D971-4205-9844-3242280F691F}" type="slidenum">
              <a:rPr lang="ru-RU" smtClean="0"/>
              <a:t>5</a:t>
            </a:fld>
            <a:endParaRPr lang="ru-RU"/>
          </a:p>
        </p:txBody>
      </p:sp>
    </p:spTree>
    <p:extLst>
      <p:ext uri="{BB962C8B-B14F-4D97-AF65-F5344CB8AC3E}">
        <p14:creationId xmlns:p14="http://schemas.microsoft.com/office/powerpoint/2010/main" val="726585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2019 году: использование технологии передачи экзаменационных материалов ЕГЭ по информационно-коммуникационной сети «Интернет» в ППЭ. </a:t>
            </a:r>
          </a:p>
          <a:p>
            <a:r>
              <a:rPr lang="ru-RU" dirty="0" smtClean="0"/>
              <a:t>Все аудитории буду обеспечены печатающей аппаратурой для подготовки комплектов билетов и дополнительных материалов к ним. До самого начала экзамена никто не будет знать, какие </a:t>
            </a:r>
            <a:r>
              <a:rPr lang="ru-RU" dirty="0" err="1" smtClean="0"/>
              <a:t>КИМы</a:t>
            </a:r>
            <a:r>
              <a:rPr lang="ru-RU" dirty="0" smtClean="0"/>
              <a:t> выбраны в качестве экзаменационных, то есть новшество значительно повысит объективность </a:t>
            </a:r>
            <a:r>
              <a:rPr lang="ru-RU" dirty="0" err="1" smtClean="0"/>
              <a:t>экзаменации</a:t>
            </a:r>
            <a:r>
              <a:rPr lang="ru-RU" dirty="0" smtClean="0"/>
              <a:t>. </a:t>
            </a:r>
          </a:p>
          <a:p>
            <a:endParaRPr lang="ru-RU" dirty="0"/>
          </a:p>
        </p:txBody>
      </p:sp>
      <p:sp>
        <p:nvSpPr>
          <p:cNvPr id="4" name="Номер слайда 3"/>
          <p:cNvSpPr>
            <a:spLocks noGrp="1"/>
          </p:cNvSpPr>
          <p:nvPr>
            <p:ph type="sldNum" sz="quarter" idx="10"/>
          </p:nvPr>
        </p:nvSpPr>
        <p:spPr/>
        <p:txBody>
          <a:bodyPr/>
          <a:lstStyle/>
          <a:p>
            <a:fld id="{FAD646EC-D971-4205-9844-3242280F691F}" type="slidenum">
              <a:rPr lang="ru-RU" smtClean="0"/>
              <a:t>6</a:t>
            </a:fld>
            <a:endParaRPr lang="ru-RU"/>
          </a:p>
        </p:txBody>
      </p:sp>
    </p:spTree>
    <p:extLst>
      <p:ext uri="{BB962C8B-B14F-4D97-AF65-F5344CB8AC3E}">
        <p14:creationId xmlns:p14="http://schemas.microsoft.com/office/powerpoint/2010/main" val="175658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Порядок проведения и проверки итогового собеседования по русскому языку в 9 классах общеобразовательных организаций области (приказ ДО от 01.02.2019  № 115)</a:t>
            </a:r>
            <a:endParaRPr lang="ru-RU" dirty="0"/>
          </a:p>
        </p:txBody>
      </p:sp>
      <p:sp>
        <p:nvSpPr>
          <p:cNvPr id="4" name="Номер слайда 3"/>
          <p:cNvSpPr>
            <a:spLocks noGrp="1"/>
          </p:cNvSpPr>
          <p:nvPr>
            <p:ph type="sldNum" sz="quarter" idx="10"/>
          </p:nvPr>
        </p:nvSpPr>
        <p:spPr/>
        <p:txBody>
          <a:bodyPr/>
          <a:lstStyle/>
          <a:p>
            <a:fld id="{FAD646EC-D971-4205-9844-3242280F691F}" type="slidenum">
              <a:rPr lang="ru-RU" smtClean="0"/>
              <a:t>8</a:t>
            </a:fld>
            <a:endParaRPr lang="ru-RU"/>
          </a:p>
        </p:txBody>
      </p:sp>
    </p:spTree>
    <p:extLst>
      <p:ext uri="{BB962C8B-B14F-4D97-AF65-F5344CB8AC3E}">
        <p14:creationId xmlns:p14="http://schemas.microsoft.com/office/powerpoint/2010/main" val="154998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Литература, английский. Немецкий сдали все</a:t>
            </a:r>
            <a:endParaRPr lang="ru-RU" dirty="0"/>
          </a:p>
        </p:txBody>
      </p:sp>
      <p:sp>
        <p:nvSpPr>
          <p:cNvPr id="4" name="Номер слайда 3"/>
          <p:cNvSpPr>
            <a:spLocks noGrp="1"/>
          </p:cNvSpPr>
          <p:nvPr>
            <p:ph type="sldNum" sz="quarter" idx="10"/>
          </p:nvPr>
        </p:nvSpPr>
        <p:spPr/>
        <p:txBody>
          <a:bodyPr/>
          <a:lstStyle/>
          <a:p>
            <a:fld id="{FAD646EC-D971-4205-9844-3242280F691F}" type="slidenum">
              <a:rPr lang="ru-RU" smtClean="0"/>
              <a:t>21</a:t>
            </a:fld>
            <a:endParaRPr lang="ru-RU"/>
          </a:p>
        </p:txBody>
      </p:sp>
    </p:spTree>
    <p:extLst>
      <p:ext uri="{BB962C8B-B14F-4D97-AF65-F5344CB8AC3E}">
        <p14:creationId xmlns:p14="http://schemas.microsoft.com/office/powerpoint/2010/main" val="76702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D646EC-D971-4205-9844-3242280F691F}" type="slidenum">
              <a:rPr lang="ru-RU" smtClean="0"/>
              <a:t>28</a:t>
            </a:fld>
            <a:endParaRPr lang="ru-RU"/>
          </a:p>
        </p:txBody>
      </p:sp>
    </p:spTree>
    <p:extLst>
      <p:ext uri="{BB962C8B-B14F-4D97-AF65-F5344CB8AC3E}">
        <p14:creationId xmlns:p14="http://schemas.microsoft.com/office/powerpoint/2010/main" val="299910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30AF084-00EA-430A-9870-6985ADFAE4FB}"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576A32-8770-4116-810C-BB3187108C02}" type="slidenum">
              <a:rPr lang="ru-RU" smtClean="0"/>
              <a:t>‹#›</a:t>
            </a:fld>
            <a:endParaRPr lang="ru-RU"/>
          </a:p>
        </p:txBody>
      </p:sp>
    </p:spTree>
    <p:extLst>
      <p:ext uri="{BB962C8B-B14F-4D97-AF65-F5344CB8AC3E}">
        <p14:creationId xmlns:p14="http://schemas.microsoft.com/office/powerpoint/2010/main" val="198607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0AF084-00EA-430A-9870-6985ADFAE4FB}"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576A32-8770-4116-810C-BB3187108C02}" type="slidenum">
              <a:rPr lang="ru-RU" smtClean="0"/>
              <a:t>‹#›</a:t>
            </a:fld>
            <a:endParaRPr lang="ru-RU"/>
          </a:p>
        </p:txBody>
      </p:sp>
    </p:spTree>
    <p:extLst>
      <p:ext uri="{BB962C8B-B14F-4D97-AF65-F5344CB8AC3E}">
        <p14:creationId xmlns:p14="http://schemas.microsoft.com/office/powerpoint/2010/main" val="194615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0AF084-00EA-430A-9870-6985ADFAE4FB}"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576A32-8770-4116-810C-BB3187108C02}" type="slidenum">
              <a:rPr lang="ru-RU" smtClean="0"/>
              <a:t>‹#›</a:t>
            </a:fld>
            <a:endParaRPr lang="ru-RU"/>
          </a:p>
        </p:txBody>
      </p:sp>
    </p:spTree>
    <p:extLst>
      <p:ext uri="{BB962C8B-B14F-4D97-AF65-F5344CB8AC3E}">
        <p14:creationId xmlns:p14="http://schemas.microsoft.com/office/powerpoint/2010/main" val="215320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0AF084-00EA-430A-9870-6985ADFAE4FB}"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576A32-8770-4116-810C-BB3187108C02}" type="slidenum">
              <a:rPr lang="ru-RU" smtClean="0"/>
              <a:t>‹#›</a:t>
            </a:fld>
            <a:endParaRPr lang="ru-RU"/>
          </a:p>
        </p:txBody>
      </p:sp>
    </p:spTree>
    <p:extLst>
      <p:ext uri="{BB962C8B-B14F-4D97-AF65-F5344CB8AC3E}">
        <p14:creationId xmlns:p14="http://schemas.microsoft.com/office/powerpoint/2010/main" val="388439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30AF084-00EA-430A-9870-6985ADFAE4FB}"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576A32-8770-4116-810C-BB3187108C02}" type="slidenum">
              <a:rPr lang="ru-RU" smtClean="0"/>
              <a:t>‹#›</a:t>
            </a:fld>
            <a:endParaRPr lang="ru-RU"/>
          </a:p>
        </p:txBody>
      </p:sp>
    </p:spTree>
    <p:extLst>
      <p:ext uri="{BB962C8B-B14F-4D97-AF65-F5344CB8AC3E}">
        <p14:creationId xmlns:p14="http://schemas.microsoft.com/office/powerpoint/2010/main" val="428751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30AF084-00EA-430A-9870-6985ADFAE4FB}" type="datetimeFigureOut">
              <a:rPr lang="ru-RU" smtClean="0"/>
              <a:t>05.02.2020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576A32-8770-4116-810C-BB3187108C02}" type="slidenum">
              <a:rPr lang="ru-RU" smtClean="0"/>
              <a:t>‹#›</a:t>
            </a:fld>
            <a:endParaRPr lang="ru-RU"/>
          </a:p>
        </p:txBody>
      </p:sp>
    </p:spTree>
    <p:extLst>
      <p:ext uri="{BB962C8B-B14F-4D97-AF65-F5344CB8AC3E}">
        <p14:creationId xmlns:p14="http://schemas.microsoft.com/office/powerpoint/2010/main" val="299664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30AF084-00EA-430A-9870-6985ADFAE4FB}" type="datetimeFigureOut">
              <a:rPr lang="ru-RU" smtClean="0"/>
              <a:t>05.02.2020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576A32-8770-4116-810C-BB3187108C02}" type="slidenum">
              <a:rPr lang="ru-RU" smtClean="0"/>
              <a:t>‹#›</a:t>
            </a:fld>
            <a:endParaRPr lang="ru-RU"/>
          </a:p>
        </p:txBody>
      </p:sp>
    </p:spTree>
    <p:extLst>
      <p:ext uri="{BB962C8B-B14F-4D97-AF65-F5344CB8AC3E}">
        <p14:creationId xmlns:p14="http://schemas.microsoft.com/office/powerpoint/2010/main" val="305613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30AF084-00EA-430A-9870-6985ADFAE4FB}" type="datetimeFigureOut">
              <a:rPr lang="ru-RU" smtClean="0"/>
              <a:t>05.02.2020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576A32-8770-4116-810C-BB3187108C02}" type="slidenum">
              <a:rPr lang="ru-RU" smtClean="0"/>
              <a:t>‹#›</a:t>
            </a:fld>
            <a:endParaRPr lang="ru-RU"/>
          </a:p>
        </p:txBody>
      </p:sp>
    </p:spTree>
    <p:extLst>
      <p:ext uri="{BB962C8B-B14F-4D97-AF65-F5344CB8AC3E}">
        <p14:creationId xmlns:p14="http://schemas.microsoft.com/office/powerpoint/2010/main" val="179366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0AF084-00EA-430A-9870-6985ADFAE4FB}" type="datetimeFigureOut">
              <a:rPr lang="ru-RU" smtClean="0"/>
              <a:t>05.02.2020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576A32-8770-4116-810C-BB3187108C02}" type="slidenum">
              <a:rPr lang="ru-RU" smtClean="0"/>
              <a:t>‹#›</a:t>
            </a:fld>
            <a:endParaRPr lang="ru-RU"/>
          </a:p>
        </p:txBody>
      </p:sp>
    </p:spTree>
    <p:extLst>
      <p:ext uri="{BB962C8B-B14F-4D97-AF65-F5344CB8AC3E}">
        <p14:creationId xmlns:p14="http://schemas.microsoft.com/office/powerpoint/2010/main" val="385183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0AF084-00EA-430A-9870-6985ADFAE4FB}" type="datetimeFigureOut">
              <a:rPr lang="ru-RU" smtClean="0"/>
              <a:t>05.02.2020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576A32-8770-4116-810C-BB3187108C02}" type="slidenum">
              <a:rPr lang="ru-RU" smtClean="0"/>
              <a:t>‹#›</a:t>
            </a:fld>
            <a:endParaRPr lang="ru-RU"/>
          </a:p>
        </p:txBody>
      </p:sp>
    </p:spTree>
    <p:extLst>
      <p:ext uri="{BB962C8B-B14F-4D97-AF65-F5344CB8AC3E}">
        <p14:creationId xmlns:p14="http://schemas.microsoft.com/office/powerpoint/2010/main" val="193010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0AF084-00EA-430A-9870-6985ADFAE4FB}" type="datetimeFigureOut">
              <a:rPr lang="ru-RU" smtClean="0"/>
              <a:t>05.02.2020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576A32-8770-4116-810C-BB3187108C02}" type="slidenum">
              <a:rPr lang="ru-RU" smtClean="0"/>
              <a:t>‹#›</a:t>
            </a:fld>
            <a:endParaRPr lang="ru-RU"/>
          </a:p>
        </p:txBody>
      </p:sp>
    </p:spTree>
    <p:extLst>
      <p:ext uri="{BB962C8B-B14F-4D97-AF65-F5344CB8AC3E}">
        <p14:creationId xmlns:p14="http://schemas.microsoft.com/office/powerpoint/2010/main" val="155929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AF084-00EA-430A-9870-6985ADFAE4FB}" type="datetimeFigureOut">
              <a:rPr lang="ru-RU" smtClean="0"/>
              <a:t>05.02.2020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76A32-8770-4116-810C-BB3187108C02}" type="slidenum">
              <a:rPr lang="ru-RU" smtClean="0"/>
              <a:t>‹#›</a:t>
            </a:fld>
            <a:endParaRPr lang="ru-RU"/>
          </a:p>
        </p:txBody>
      </p:sp>
    </p:spTree>
    <p:extLst>
      <p:ext uri="{BB962C8B-B14F-4D97-AF65-F5344CB8AC3E}">
        <p14:creationId xmlns:p14="http://schemas.microsoft.com/office/powerpoint/2010/main" val="49224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ege35.edu35.ru/" TargetMode="External"/><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5013176"/>
            <a:ext cx="8568952" cy="648072"/>
          </a:xfrm>
        </p:spPr>
        <p:txBody>
          <a:bodyPr>
            <a:noAutofit/>
          </a:bodyPr>
          <a:lstStyle/>
          <a:p>
            <a:r>
              <a:rPr lang="ru-RU" sz="2500" b="1" dirty="0" smtClean="0">
                <a:solidFill>
                  <a:srgbClr val="0070C0"/>
                </a:solidFill>
              </a:rPr>
              <a:t>Организация </a:t>
            </a:r>
            <a:r>
              <a:rPr lang="ru-RU" sz="2500" b="1" dirty="0">
                <a:solidFill>
                  <a:srgbClr val="0070C0"/>
                </a:solidFill>
              </a:rPr>
              <a:t>проведения </a:t>
            </a:r>
            <a:r>
              <a:rPr lang="ru-RU" sz="2500" b="1" dirty="0" smtClean="0">
                <a:solidFill>
                  <a:srgbClr val="0070C0"/>
                </a:solidFill>
              </a:rPr>
              <a:t>государственной </a:t>
            </a:r>
            <a:r>
              <a:rPr lang="ru-RU" sz="2500" b="1" dirty="0">
                <a:solidFill>
                  <a:srgbClr val="0070C0"/>
                </a:solidFill>
              </a:rPr>
              <a:t>итоговой аттестации выпускников </a:t>
            </a:r>
            <a:r>
              <a:rPr lang="en-US" sz="2500" b="1" dirty="0" smtClean="0">
                <a:solidFill>
                  <a:srgbClr val="0070C0"/>
                </a:solidFill>
              </a:rPr>
              <a:t>9</a:t>
            </a:r>
            <a:r>
              <a:rPr lang="ru-RU" sz="2500" b="1" dirty="0" smtClean="0">
                <a:solidFill>
                  <a:srgbClr val="0070C0"/>
                </a:solidFill>
              </a:rPr>
              <a:t> классов</a:t>
            </a:r>
            <a:r>
              <a:rPr lang="en-US" sz="2500" b="1" dirty="0" smtClean="0">
                <a:solidFill>
                  <a:srgbClr val="0070C0"/>
                </a:solidFill>
              </a:rPr>
              <a:t> </a:t>
            </a:r>
            <a:r>
              <a:rPr lang="ru-RU" sz="2500" b="1" dirty="0" smtClean="0">
                <a:solidFill>
                  <a:srgbClr val="0070C0"/>
                </a:solidFill>
              </a:rPr>
              <a:t> </a:t>
            </a:r>
            <a:r>
              <a:rPr lang="ru-RU" sz="2500" b="1" dirty="0">
                <a:solidFill>
                  <a:srgbClr val="0070C0"/>
                </a:solidFill>
              </a:rPr>
              <a:t>Череповце в </a:t>
            </a:r>
            <a:r>
              <a:rPr lang="ru-RU" sz="2500" b="1" dirty="0" smtClean="0">
                <a:solidFill>
                  <a:srgbClr val="0070C0"/>
                </a:solidFill>
              </a:rPr>
              <a:t>2020 году</a:t>
            </a:r>
            <a:endParaRPr lang="ru-RU" sz="2500" b="1" dirty="0">
              <a:solidFill>
                <a:srgbClr val="0070C0"/>
              </a:solidFill>
            </a:endParaRPr>
          </a:p>
        </p:txBody>
      </p:sp>
      <p:sp>
        <p:nvSpPr>
          <p:cNvPr id="3" name="Подзаголовок 2"/>
          <p:cNvSpPr>
            <a:spLocks noGrp="1"/>
          </p:cNvSpPr>
          <p:nvPr>
            <p:ph type="subTitle" idx="1"/>
          </p:nvPr>
        </p:nvSpPr>
        <p:spPr>
          <a:xfrm>
            <a:off x="1403648" y="6403776"/>
            <a:ext cx="6400800" cy="337592"/>
          </a:xfrm>
        </p:spPr>
        <p:txBody>
          <a:bodyPr>
            <a:normAutofit/>
          </a:bodyPr>
          <a:lstStyle/>
          <a:p>
            <a:r>
              <a:rPr lang="ru-RU" sz="1600" smtClean="0">
                <a:solidFill>
                  <a:srgbClr val="0070C0"/>
                </a:solidFill>
              </a:rPr>
              <a:t>Дата: 06.02.2020</a:t>
            </a:r>
            <a:endParaRPr lang="ru-RU" sz="1600" dirty="0">
              <a:solidFill>
                <a:srgbClr val="0070C0"/>
              </a:solidFill>
            </a:endParaRPr>
          </a:p>
        </p:txBody>
      </p:sp>
      <p:sp>
        <p:nvSpPr>
          <p:cNvPr id="4" name="Подзаголовок 2"/>
          <p:cNvSpPr txBox="1">
            <a:spLocks/>
          </p:cNvSpPr>
          <p:nvPr/>
        </p:nvSpPr>
        <p:spPr>
          <a:xfrm>
            <a:off x="179512" y="5805264"/>
            <a:ext cx="8784976" cy="3375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1800" dirty="0" smtClean="0">
                <a:solidFill>
                  <a:schemeClr val="tx1">
                    <a:lumMod val="50000"/>
                    <a:lumOff val="50000"/>
                  </a:schemeClr>
                </a:solidFill>
              </a:rPr>
              <a:t>Докладчик:</a:t>
            </a:r>
            <a:r>
              <a:rPr lang="en-US" sz="1800" dirty="0" smtClean="0">
                <a:solidFill>
                  <a:schemeClr val="tx1">
                    <a:lumMod val="50000"/>
                    <a:lumOff val="50000"/>
                  </a:schemeClr>
                </a:solidFill>
              </a:rPr>
              <a:t> </a:t>
            </a:r>
            <a:r>
              <a:rPr lang="ru-RU" sz="1800" dirty="0" err="1" smtClean="0">
                <a:solidFill>
                  <a:schemeClr val="tx1">
                    <a:lumMod val="50000"/>
                    <a:lumOff val="50000"/>
                  </a:schemeClr>
                </a:solidFill>
              </a:rPr>
              <a:t>Клейнер</a:t>
            </a:r>
            <a:r>
              <a:rPr lang="ru-RU" sz="1800" dirty="0" smtClean="0">
                <a:solidFill>
                  <a:schemeClr val="tx1">
                    <a:lumMod val="50000"/>
                    <a:lumOff val="50000"/>
                  </a:schemeClr>
                </a:solidFill>
              </a:rPr>
              <a:t> Светлана Валериевна, заместитель начальника </a:t>
            </a:r>
            <a:r>
              <a:rPr lang="ru-RU" sz="1800" dirty="0" err="1" smtClean="0">
                <a:solidFill>
                  <a:schemeClr val="tx1">
                    <a:lumMod val="50000"/>
                    <a:lumOff val="50000"/>
                  </a:schemeClr>
                </a:solidFill>
              </a:rPr>
              <a:t>ООиДО</a:t>
            </a:r>
            <a:r>
              <a:rPr lang="ru-RU" sz="1800" dirty="0" smtClean="0">
                <a:solidFill>
                  <a:schemeClr val="tx1">
                    <a:lumMod val="50000"/>
                    <a:lumOff val="50000"/>
                  </a:schemeClr>
                </a:solidFill>
              </a:rPr>
              <a:t> </a:t>
            </a:r>
            <a:endParaRPr lang="ru-RU" sz="1800" dirty="0">
              <a:solidFill>
                <a:schemeClr val="tx1">
                  <a:lumMod val="50000"/>
                  <a:lumOff val="50000"/>
                </a:schemeClr>
              </a:solidFill>
            </a:endParaRPr>
          </a:p>
        </p:txBody>
      </p:sp>
    </p:spTree>
    <p:extLst>
      <p:ext uri="{BB962C8B-B14F-4D97-AF65-F5344CB8AC3E}">
        <p14:creationId xmlns:p14="http://schemas.microsoft.com/office/powerpoint/2010/main" val="2518997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rgbClr val="0070C0"/>
                </a:solidFill>
              </a:rPr>
              <a:t>В </a:t>
            </a:r>
            <a:r>
              <a:rPr lang="ru-RU" sz="2400" b="1" dirty="0" smtClean="0">
                <a:solidFill>
                  <a:srgbClr val="0070C0"/>
                </a:solidFill>
              </a:rPr>
              <a:t>СООТВЕТСТВИИ С ПОРЯДКОМ ПРОВЕДЕНИЯ ГИА</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10</a:t>
            </a:fld>
            <a:endParaRPr lang="ru-RU" sz="1200" dirty="0">
              <a:solidFill>
                <a:srgbClr val="0070C0"/>
              </a:solidFill>
              <a:latin typeface="Arial Narrow" pitchFamily="34" charset="0"/>
            </a:endParaRPr>
          </a:p>
        </p:txBody>
      </p:sp>
      <p:sp>
        <p:nvSpPr>
          <p:cNvPr id="6" name="Скругленный прямоугольник 5"/>
          <p:cNvSpPr>
            <a:spLocks noChangeArrowheads="1"/>
          </p:cNvSpPr>
          <p:nvPr/>
        </p:nvSpPr>
        <p:spPr bwMode="auto">
          <a:xfrm>
            <a:off x="214313" y="1428870"/>
            <a:ext cx="8786812" cy="2641237"/>
          </a:xfrm>
          <a:prstGeom prst="roundRect">
            <a:avLst>
              <a:gd name="adj" fmla="val 11843"/>
            </a:avLst>
          </a:prstGeom>
          <a:solidFill>
            <a:schemeClr val="bg1">
              <a:alpha val="0"/>
            </a:schemeClr>
          </a:solidFill>
          <a:ln w="19050">
            <a:solidFill>
              <a:srgbClr val="4A7EBB"/>
            </a:solidFill>
            <a:round/>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endParaRPr lang="ru-RU">
              <a:solidFill>
                <a:schemeClr val="lt1"/>
              </a:solidFill>
              <a:latin typeface="+mn-lt"/>
            </a:endParaRPr>
          </a:p>
        </p:txBody>
      </p:sp>
      <p:sp>
        <p:nvSpPr>
          <p:cNvPr id="10" name="Прямоугольник 10"/>
          <p:cNvSpPr>
            <a:spLocks noChangeArrowheads="1"/>
          </p:cNvSpPr>
          <p:nvPr/>
        </p:nvSpPr>
        <p:spPr bwMode="auto">
          <a:xfrm>
            <a:off x="469326" y="942598"/>
            <a:ext cx="32403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defTabSz="4572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defTabSz="4572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defTabSz="4572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defTabSz="4572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2000" b="1" dirty="0">
                <a:solidFill>
                  <a:srgbClr val="103154"/>
                </a:solidFill>
                <a:latin typeface="Arial" pitchFamily="34" charset="0"/>
                <a:cs typeface="Arial" pitchFamily="34" charset="0"/>
              </a:rPr>
              <a:t>ГИА проводится</a:t>
            </a:r>
          </a:p>
        </p:txBody>
      </p:sp>
      <p:sp>
        <p:nvSpPr>
          <p:cNvPr id="15" name="Прямоугольник 7"/>
          <p:cNvSpPr>
            <a:spLocks noChangeArrowheads="1"/>
          </p:cNvSpPr>
          <p:nvPr/>
        </p:nvSpPr>
        <p:spPr bwMode="auto">
          <a:xfrm>
            <a:off x="467544" y="4663383"/>
            <a:ext cx="5761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defTabSz="4572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defTabSz="4572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defTabSz="4572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defTabSz="4572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2000" b="1" dirty="0">
                <a:solidFill>
                  <a:srgbClr val="103154"/>
                </a:solidFill>
                <a:latin typeface="Arial" pitchFamily="34" charset="0"/>
                <a:cs typeface="Arial" pitchFamily="34" charset="0"/>
              </a:rPr>
              <a:t>Разработка экзаменационных материалов</a:t>
            </a:r>
          </a:p>
        </p:txBody>
      </p:sp>
      <p:sp>
        <p:nvSpPr>
          <p:cNvPr id="17" name="Прямоугольник 9"/>
          <p:cNvSpPr>
            <a:spLocks noChangeArrowheads="1"/>
          </p:cNvSpPr>
          <p:nvPr/>
        </p:nvSpPr>
        <p:spPr bwMode="auto">
          <a:xfrm>
            <a:off x="6732241" y="4411937"/>
            <a:ext cx="2177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defTabSz="4572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defTabSz="4572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defTabSz="4572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defTabSz="4572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800" b="1" dirty="0">
                <a:solidFill>
                  <a:srgbClr val="103154"/>
                </a:solidFill>
                <a:latin typeface="Arial" pitchFamily="34" charset="0"/>
                <a:cs typeface="Arial" pitchFamily="34" charset="0"/>
              </a:rPr>
              <a:t>п. </a:t>
            </a:r>
            <a:r>
              <a:rPr lang="ru-RU" altLang="ru-RU" sz="1800" b="1" dirty="0" smtClean="0">
                <a:solidFill>
                  <a:srgbClr val="103154"/>
                </a:solidFill>
                <a:latin typeface="Arial" pitchFamily="34" charset="0"/>
                <a:cs typeface="Arial" pitchFamily="34" charset="0"/>
              </a:rPr>
              <a:t>43 Порядка </a:t>
            </a:r>
            <a:endParaRPr lang="ru-RU" altLang="ru-RU" sz="1800" b="1" dirty="0">
              <a:solidFill>
                <a:srgbClr val="103154"/>
              </a:solidFill>
              <a:latin typeface="Arial" pitchFamily="34" charset="0"/>
              <a:cs typeface="Arial" pitchFamily="34" charset="0"/>
            </a:endParaRPr>
          </a:p>
        </p:txBody>
      </p:sp>
      <p:sp>
        <p:nvSpPr>
          <p:cNvPr id="18" name="Прямоугольник 4"/>
          <p:cNvSpPr>
            <a:spLocks noChangeArrowheads="1"/>
          </p:cNvSpPr>
          <p:nvPr/>
        </p:nvSpPr>
        <p:spPr bwMode="auto">
          <a:xfrm>
            <a:off x="251520" y="1484784"/>
            <a:ext cx="8712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193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just" eaLnBrk="1" hangingPunct="1">
              <a:spcBef>
                <a:spcPct val="0"/>
              </a:spcBef>
              <a:buClrTx/>
              <a:buSzTx/>
              <a:buFontTx/>
              <a:buNone/>
            </a:pPr>
            <a:r>
              <a:rPr lang="ru-RU" altLang="ru-RU" sz="1800" b="1" dirty="0">
                <a:solidFill>
                  <a:srgbClr val="103154"/>
                </a:solidFill>
                <a:latin typeface="Arial" pitchFamily="34" charset="0"/>
                <a:cs typeface="Arial" pitchFamily="34" charset="0"/>
              </a:rPr>
              <a:t>ГИА в форме ОГЭ и (или) ГВЭ </a:t>
            </a:r>
            <a:r>
              <a:rPr lang="ru-RU" altLang="ru-RU" sz="1800" dirty="0">
                <a:solidFill>
                  <a:srgbClr val="103154"/>
                </a:solidFill>
                <a:latin typeface="Arial" pitchFamily="34" charset="0"/>
                <a:cs typeface="Arial" pitchFamily="34" charset="0"/>
              </a:rPr>
              <a:t>включает в себя </a:t>
            </a:r>
            <a:r>
              <a:rPr lang="ru-RU" altLang="ru-RU" sz="1800" b="1" dirty="0">
                <a:solidFill>
                  <a:srgbClr val="103154"/>
                </a:solidFill>
                <a:latin typeface="Arial" pitchFamily="34" charset="0"/>
                <a:cs typeface="Arial" pitchFamily="34" charset="0"/>
              </a:rPr>
              <a:t>четыре</a:t>
            </a:r>
            <a:r>
              <a:rPr lang="ru-RU" altLang="ru-RU" sz="1800" dirty="0">
                <a:solidFill>
                  <a:srgbClr val="103154"/>
                </a:solidFill>
                <a:latin typeface="Arial" pitchFamily="34" charset="0"/>
                <a:cs typeface="Arial" pitchFamily="34" charset="0"/>
              </a:rPr>
              <a:t> экзамена по следующим учебным предметам: экзамены по </a:t>
            </a:r>
            <a:r>
              <a:rPr lang="ru-RU" altLang="ru-RU" sz="1800" b="1" dirty="0">
                <a:solidFill>
                  <a:srgbClr val="103154"/>
                </a:solidFill>
                <a:latin typeface="Arial" pitchFamily="34" charset="0"/>
                <a:cs typeface="Arial" pitchFamily="34" charset="0"/>
              </a:rPr>
              <a:t>русскому языку и математике </a:t>
            </a:r>
            <a:r>
              <a:rPr lang="ru-RU" altLang="ru-RU" sz="1800" dirty="0">
                <a:solidFill>
                  <a:srgbClr val="103154"/>
                </a:solidFill>
                <a:latin typeface="Arial" pitchFamily="34" charset="0"/>
                <a:cs typeface="Arial" pitchFamily="34" charset="0"/>
              </a:rPr>
              <a:t>(обязательные учебные предметы), а также экзамены по выбору </a:t>
            </a:r>
            <a:r>
              <a:rPr lang="ru-RU" altLang="ru-RU" sz="1800" dirty="0" smtClean="0">
                <a:solidFill>
                  <a:srgbClr val="103154"/>
                </a:solidFill>
                <a:latin typeface="Arial" pitchFamily="34" charset="0"/>
                <a:cs typeface="Arial" pitchFamily="34" charset="0"/>
              </a:rPr>
              <a:t>обучающегося по </a:t>
            </a:r>
            <a:r>
              <a:rPr lang="ru-RU" altLang="ru-RU" sz="1800" dirty="0">
                <a:solidFill>
                  <a:srgbClr val="103154"/>
                </a:solidFill>
                <a:latin typeface="Arial" pitchFamily="34" charset="0"/>
                <a:cs typeface="Arial" pitchFamily="34" charset="0"/>
              </a:rPr>
              <a:t>двум учебным предметам из числа учебных предметов: физика, химия, биология, литература, география, история, обществознание, иностранные языки (английский, французский, немецкий и испанский), информатика и ИКТ.</a:t>
            </a:r>
          </a:p>
          <a:p>
            <a:pPr algn="just" eaLnBrk="1" hangingPunct="1">
              <a:spcBef>
                <a:spcPct val="0"/>
              </a:spcBef>
              <a:buClrTx/>
              <a:buSzTx/>
              <a:buFontTx/>
              <a:buNone/>
            </a:pPr>
            <a:r>
              <a:rPr lang="ru-RU" altLang="ru-RU" sz="1800" dirty="0">
                <a:solidFill>
                  <a:srgbClr val="103154"/>
                </a:solidFill>
                <a:latin typeface="Arial" pitchFamily="34" charset="0"/>
                <a:cs typeface="Arial" pitchFamily="34" charset="0"/>
              </a:rPr>
              <a:t>Для участников ГИА с ограниченными возможностями здоровья, участников ГИА - детей-инвалидов и инвалидов ГИА по их желанию проводится только по обязательным учебным предметам.</a:t>
            </a:r>
          </a:p>
        </p:txBody>
      </p:sp>
      <p:sp>
        <p:nvSpPr>
          <p:cNvPr id="19" name="Скругленный прямоугольник 18"/>
          <p:cNvSpPr>
            <a:spLocks noChangeArrowheads="1"/>
          </p:cNvSpPr>
          <p:nvPr/>
        </p:nvSpPr>
        <p:spPr bwMode="auto">
          <a:xfrm>
            <a:off x="314325" y="5118123"/>
            <a:ext cx="8362131" cy="1462877"/>
          </a:xfrm>
          <a:prstGeom prst="roundRect">
            <a:avLst>
              <a:gd name="adj" fmla="val 9241"/>
            </a:avLst>
          </a:prstGeom>
          <a:solidFill>
            <a:schemeClr val="bg1"/>
          </a:solidFill>
          <a:ln w="19050">
            <a:solidFill>
              <a:srgbClr val="4A7EBB"/>
            </a:solidFill>
            <a:round/>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endParaRPr lang="ru-RU">
              <a:solidFill>
                <a:schemeClr val="lt1"/>
              </a:solidFill>
              <a:latin typeface="+mn-lt"/>
            </a:endParaRPr>
          </a:p>
        </p:txBody>
      </p:sp>
      <p:sp>
        <p:nvSpPr>
          <p:cNvPr id="20" name="Прямоугольник 6"/>
          <p:cNvSpPr>
            <a:spLocks noChangeArrowheads="1"/>
          </p:cNvSpPr>
          <p:nvPr/>
        </p:nvSpPr>
        <p:spPr bwMode="auto">
          <a:xfrm>
            <a:off x="314325" y="5167337"/>
            <a:ext cx="836213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63538" defTabSz="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defTabSz="4572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defTabSz="4572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defTabSz="4572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defTabSz="4572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just" eaLnBrk="1" hangingPunct="1">
              <a:spcBef>
                <a:spcPts val="600"/>
              </a:spcBef>
              <a:buClrTx/>
              <a:buSzTx/>
              <a:buFontTx/>
              <a:buNone/>
            </a:pPr>
            <a:r>
              <a:rPr lang="ru-RU" altLang="ru-RU" sz="1800" b="1" dirty="0">
                <a:solidFill>
                  <a:srgbClr val="103154"/>
                </a:solidFill>
                <a:latin typeface="Arial" pitchFamily="34" charset="0"/>
                <a:cs typeface="Arial" pitchFamily="34" charset="0"/>
              </a:rPr>
              <a:t>КИМ</a:t>
            </a:r>
            <a:r>
              <a:rPr lang="ru-RU" altLang="ru-RU" sz="1800" dirty="0">
                <a:solidFill>
                  <a:srgbClr val="103154"/>
                </a:solidFill>
                <a:latin typeface="Arial" pitchFamily="34" charset="0"/>
                <a:cs typeface="Arial" pitchFamily="34" charset="0"/>
              </a:rPr>
              <a:t> для проведения ОГЭ формируется и тиражируется регионом с помощью открытого банка заданий и специализированного программного обеспечения. </a:t>
            </a:r>
            <a:r>
              <a:rPr lang="ru-RU" altLang="ru-RU" sz="1800" dirty="0" smtClean="0">
                <a:solidFill>
                  <a:srgbClr val="103154"/>
                </a:solidFill>
                <a:latin typeface="Arial" pitchFamily="34" charset="0"/>
                <a:cs typeface="Arial" pitchFamily="34" charset="0"/>
              </a:rPr>
              <a:t>Тексты</a:t>
            </a:r>
            <a:r>
              <a:rPr lang="ru-RU" altLang="ru-RU" sz="1800" dirty="0">
                <a:solidFill>
                  <a:srgbClr val="103154"/>
                </a:solidFill>
                <a:latin typeface="Arial" pitchFamily="34" charset="0"/>
                <a:cs typeface="Arial" pitchFamily="34" charset="0"/>
              </a:rPr>
              <a:t>, темы, задания, билеты для проведения ГВЭ направляются в субъекты РФ на электронных носителях в зашифрованном виде. </a:t>
            </a:r>
          </a:p>
        </p:txBody>
      </p:sp>
      <p:sp>
        <p:nvSpPr>
          <p:cNvPr id="21" name="Прямоугольник 20"/>
          <p:cNvSpPr/>
          <p:nvPr/>
        </p:nvSpPr>
        <p:spPr>
          <a:xfrm>
            <a:off x="7125839" y="973376"/>
            <a:ext cx="1550617" cy="369332"/>
          </a:xfrm>
          <a:prstGeom prst="rect">
            <a:avLst/>
          </a:prstGeom>
        </p:spPr>
        <p:txBody>
          <a:bodyPr wrap="none">
            <a:spAutoFit/>
          </a:bodyPr>
          <a:lstStyle/>
          <a:p>
            <a:pPr lvl="0"/>
            <a:r>
              <a:rPr lang="ru-RU" b="1" dirty="0" smtClean="0">
                <a:solidFill>
                  <a:srgbClr val="103154"/>
                </a:solidFill>
                <a:latin typeface="Arial" pitchFamily="34" charset="0"/>
                <a:cs typeface="Arial" pitchFamily="34" charset="0"/>
              </a:rPr>
              <a:t>п.7 Порядка</a:t>
            </a:r>
            <a:endParaRPr lang="ru-RU" b="1" dirty="0">
              <a:solidFill>
                <a:srgbClr val="103154"/>
              </a:solidFill>
              <a:latin typeface="Arial" pitchFamily="34" charset="0"/>
              <a:cs typeface="Arial" pitchFamily="34" charset="0"/>
            </a:endParaRPr>
          </a:p>
        </p:txBody>
      </p:sp>
    </p:spTree>
    <p:extLst>
      <p:ext uri="{BB962C8B-B14F-4D97-AF65-F5344CB8AC3E}">
        <p14:creationId xmlns:p14="http://schemas.microsoft.com/office/powerpoint/2010/main" val="3779636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ОРГАНИЗАЦИЯ ГИА-9 ДЛЯ ВЫПУСКНИКОВ С </a:t>
            </a:r>
            <a:r>
              <a:rPr lang="ru-RU" sz="2400" b="1" dirty="0">
                <a:solidFill>
                  <a:srgbClr val="0070C0"/>
                </a:solidFill>
              </a:rPr>
              <a:t>ОВЗ </a:t>
            </a: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11</a:t>
            </a:fld>
            <a:endParaRPr lang="ru-RU" sz="1200" dirty="0">
              <a:solidFill>
                <a:srgbClr val="0070C0"/>
              </a:solidFill>
              <a:latin typeface="Arial Narrow" pitchFamily="34" charset="0"/>
            </a:endParaRPr>
          </a:p>
        </p:txBody>
      </p:sp>
      <p:sp>
        <p:nvSpPr>
          <p:cNvPr id="30" name="Rectangle 3"/>
          <p:cNvSpPr>
            <a:spLocks noChangeArrowheads="1"/>
          </p:cNvSpPr>
          <p:nvPr/>
        </p:nvSpPr>
        <p:spPr bwMode="auto">
          <a:xfrm>
            <a:off x="1619250" y="1052513"/>
            <a:ext cx="6248400"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2000" b="1" dirty="0">
                <a:solidFill>
                  <a:srgbClr val="103154"/>
                </a:solidFill>
                <a:latin typeface="Arial" pitchFamily="34" charset="0"/>
                <a:cs typeface="Arial" pitchFamily="34" charset="0"/>
              </a:rPr>
              <a:t>201  выпускник планируют сдавать ГИА-9 </a:t>
            </a:r>
          </a:p>
          <a:p>
            <a:pPr algn="ctr" eaLnBrk="1" hangingPunct="1">
              <a:spcBef>
                <a:spcPct val="0"/>
              </a:spcBef>
              <a:buClrTx/>
              <a:buSzTx/>
              <a:buFontTx/>
              <a:buNone/>
            </a:pPr>
            <a:r>
              <a:rPr lang="ru-RU" altLang="ru-RU" sz="2000" b="1" dirty="0">
                <a:solidFill>
                  <a:srgbClr val="103154"/>
                </a:solidFill>
                <a:latin typeface="Arial" pitchFamily="34" charset="0"/>
                <a:cs typeface="Arial" pitchFamily="34" charset="0"/>
              </a:rPr>
              <a:t>с использованием дополнительных условий</a:t>
            </a:r>
          </a:p>
        </p:txBody>
      </p:sp>
      <p:sp>
        <p:nvSpPr>
          <p:cNvPr id="31" name="Text Box 11"/>
          <p:cNvSpPr txBox="1">
            <a:spLocks noChangeArrowheads="1"/>
          </p:cNvSpPr>
          <p:nvPr/>
        </p:nvSpPr>
        <p:spPr bwMode="auto">
          <a:xfrm>
            <a:off x="1401763" y="1701800"/>
            <a:ext cx="70564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None/>
            </a:pPr>
            <a:r>
              <a:rPr lang="ru-RU" altLang="ru-RU" sz="2000" b="1" dirty="0">
                <a:solidFill>
                  <a:srgbClr val="103154"/>
                </a:solidFill>
                <a:latin typeface="Arial" pitchFamily="34" charset="0"/>
                <a:cs typeface="Arial" pitchFamily="34" charset="0"/>
              </a:rPr>
              <a:t>В 2020 году планируется открыть 7 ППЭ на дому</a:t>
            </a:r>
          </a:p>
        </p:txBody>
      </p:sp>
      <p:sp>
        <p:nvSpPr>
          <p:cNvPr id="32" name="Text Box 12"/>
          <p:cNvSpPr txBox="1">
            <a:spLocks noChangeArrowheads="1"/>
          </p:cNvSpPr>
          <p:nvPr/>
        </p:nvSpPr>
        <p:spPr bwMode="auto">
          <a:xfrm>
            <a:off x="179388" y="3744913"/>
            <a:ext cx="28797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400" b="1">
                <a:solidFill>
                  <a:srgbClr val="004586"/>
                </a:solidFill>
                <a:latin typeface="Arial" charset="0"/>
                <a:cs typeface="Arial" charset="0"/>
              </a:rPr>
              <a:t>для глухих и слабослышащих участников</a:t>
            </a:r>
          </a:p>
        </p:txBody>
      </p:sp>
      <p:sp>
        <p:nvSpPr>
          <p:cNvPr id="33" name="Text Box 13"/>
          <p:cNvSpPr txBox="1">
            <a:spLocks noChangeArrowheads="1"/>
          </p:cNvSpPr>
          <p:nvPr/>
        </p:nvSpPr>
        <p:spPr bwMode="auto">
          <a:xfrm>
            <a:off x="3240088" y="3811588"/>
            <a:ext cx="27654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eaLnBrk="1" hangingPunct="1">
              <a:spcBef>
                <a:spcPct val="0"/>
              </a:spcBef>
              <a:buClrTx/>
              <a:buSzTx/>
              <a:buFontTx/>
              <a:buNone/>
            </a:pPr>
            <a:r>
              <a:rPr lang="ru-RU" altLang="ru-RU" sz="1400" dirty="0">
                <a:solidFill>
                  <a:srgbClr val="000000"/>
                </a:solidFill>
                <a:latin typeface="Arial" charset="0"/>
                <a:cs typeface="Arial" charset="0"/>
              </a:rPr>
              <a:t>звукоусиливающая аппаратура</a:t>
            </a:r>
          </a:p>
        </p:txBody>
      </p:sp>
      <p:sp>
        <p:nvSpPr>
          <p:cNvPr id="34" name="Text Box 14"/>
          <p:cNvSpPr txBox="1">
            <a:spLocks noChangeArrowheads="1"/>
          </p:cNvSpPr>
          <p:nvPr/>
        </p:nvSpPr>
        <p:spPr bwMode="auto">
          <a:xfrm>
            <a:off x="3203575" y="4292600"/>
            <a:ext cx="5435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eaLnBrk="1" hangingPunct="1">
              <a:spcBef>
                <a:spcPct val="0"/>
              </a:spcBef>
              <a:buClrTx/>
              <a:buSzTx/>
              <a:buFontTx/>
              <a:buNone/>
            </a:pPr>
            <a:r>
              <a:rPr lang="ru-RU" altLang="ru-RU" sz="1400">
                <a:solidFill>
                  <a:srgbClr val="000000"/>
                </a:solidFill>
                <a:latin typeface="Arial" charset="0"/>
                <a:cs typeface="Arial" charset="0"/>
              </a:rPr>
              <a:t>увеличительные приборы, дополнительное искусственное освещение не менее 300 люкс</a:t>
            </a:r>
          </a:p>
        </p:txBody>
      </p:sp>
      <p:sp>
        <p:nvSpPr>
          <p:cNvPr id="35" name="Text Box 15"/>
          <p:cNvSpPr txBox="1">
            <a:spLocks noChangeArrowheads="1"/>
          </p:cNvSpPr>
          <p:nvPr/>
        </p:nvSpPr>
        <p:spPr bwMode="auto">
          <a:xfrm>
            <a:off x="3197225" y="4895850"/>
            <a:ext cx="41830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eaLnBrk="1" hangingPunct="1">
              <a:spcBef>
                <a:spcPct val="0"/>
              </a:spcBef>
              <a:buClrTx/>
              <a:buSzTx/>
              <a:buFontTx/>
              <a:buNone/>
            </a:pPr>
            <a:r>
              <a:rPr lang="ru-RU" altLang="ru-RU" sz="1400">
                <a:solidFill>
                  <a:srgbClr val="000000"/>
                </a:solidFill>
                <a:latin typeface="Arial" charset="0"/>
                <a:cs typeface="Arial" charset="0"/>
              </a:rPr>
              <a:t>компьютеры, принтеры при выполнении работы на ПК, пандусы, поручни, расширенные дверные проемы, специальные кресла</a:t>
            </a:r>
          </a:p>
        </p:txBody>
      </p:sp>
      <p:sp>
        <p:nvSpPr>
          <p:cNvPr id="36" name="Text Box 16"/>
          <p:cNvSpPr txBox="1">
            <a:spLocks noChangeArrowheads="1"/>
          </p:cNvSpPr>
          <p:nvPr/>
        </p:nvSpPr>
        <p:spPr bwMode="auto">
          <a:xfrm>
            <a:off x="144463" y="4392613"/>
            <a:ext cx="3276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400" b="1">
                <a:solidFill>
                  <a:srgbClr val="004586"/>
                </a:solidFill>
                <a:latin typeface="Arial" charset="0"/>
                <a:cs typeface="Arial" charset="0"/>
              </a:rPr>
              <a:t>для слабовидящих участников</a:t>
            </a:r>
          </a:p>
        </p:txBody>
      </p:sp>
      <p:sp>
        <p:nvSpPr>
          <p:cNvPr id="37" name="Text Box 17"/>
          <p:cNvSpPr txBox="1">
            <a:spLocks noChangeArrowheads="1"/>
          </p:cNvSpPr>
          <p:nvPr/>
        </p:nvSpPr>
        <p:spPr bwMode="auto">
          <a:xfrm>
            <a:off x="179388" y="4932363"/>
            <a:ext cx="32400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400" b="1">
                <a:solidFill>
                  <a:srgbClr val="004586"/>
                </a:solidFill>
                <a:latin typeface="Arial" charset="0"/>
                <a:cs typeface="Arial" charset="0"/>
              </a:rPr>
              <a:t>для участников с нарушением опорно-двигательного аппарата</a:t>
            </a:r>
          </a:p>
        </p:txBody>
      </p:sp>
      <p:sp>
        <p:nvSpPr>
          <p:cNvPr id="38" name="Text Box 18"/>
          <p:cNvSpPr txBox="1">
            <a:spLocks noChangeArrowheads="1"/>
          </p:cNvSpPr>
          <p:nvPr/>
        </p:nvSpPr>
        <p:spPr bwMode="auto">
          <a:xfrm>
            <a:off x="323850" y="5688013"/>
            <a:ext cx="273526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400" b="1" dirty="0">
                <a:solidFill>
                  <a:srgbClr val="004586"/>
                </a:solidFill>
                <a:latin typeface="Arial" charset="0"/>
                <a:cs typeface="Arial" charset="0"/>
              </a:rPr>
              <a:t>для участников, сдающих ОГЭ на дому</a:t>
            </a:r>
          </a:p>
        </p:txBody>
      </p:sp>
      <p:sp>
        <p:nvSpPr>
          <p:cNvPr id="39" name="Line 20"/>
          <p:cNvSpPr>
            <a:spLocks noChangeShapeType="1"/>
          </p:cNvSpPr>
          <p:nvPr/>
        </p:nvSpPr>
        <p:spPr bwMode="auto">
          <a:xfrm>
            <a:off x="1079500" y="4860925"/>
            <a:ext cx="7559675" cy="1588"/>
          </a:xfrm>
          <a:prstGeom prst="line">
            <a:avLst/>
          </a:prstGeom>
          <a:noFill/>
          <a:ln w="9360">
            <a:solidFill>
              <a:srgbClr val="80808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0" name="Line 21"/>
          <p:cNvSpPr>
            <a:spLocks noChangeShapeType="1"/>
          </p:cNvSpPr>
          <p:nvPr/>
        </p:nvSpPr>
        <p:spPr bwMode="auto">
          <a:xfrm>
            <a:off x="1079500" y="5688013"/>
            <a:ext cx="7559675" cy="1587"/>
          </a:xfrm>
          <a:prstGeom prst="line">
            <a:avLst/>
          </a:prstGeom>
          <a:noFill/>
          <a:ln w="9360">
            <a:solidFill>
              <a:srgbClr val="808080"/>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41"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525" y="4933950"/>
            <a:ext cx="8636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2"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4200" y="4356100"/>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3" name="Picture 24"/>
          <p:cNvPicPr>
            <a:picLocks noChangeAspect="1" noChangeArrowheads="1"/>
          </p:cNvPicPr>
          <p:nvPr/>
        </p:nvPicPr>
        <p:blipFill>
          <a:blip r:embed="rId4">
            <a:extLst>
              <a:ext uri="{28A0092B-C50C-407E-A947-70E740481C1C}">
                <a14:useLocalDpi xmlns:a14="http://schemas.microsoft.com/office/drawing/2010/main" val="0"/>
              </a:ext>
            </a:extLst>
          </a:blip>
          <a:srcRect r="15018"/>
          <a:stretch>
            <a:fillRect/>
          </a:stretch>
        </p:blipFill>
        <p:spPr bwMode="auto">
          <a:xfrm>
            <a:off x="7183438" y="5729288"/>
            <a:ext cx="18319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 name="Text Box 25"/>
          <p:cNvSpPr txBox="1">
            <a:spLocks noChangeArrowheads="1"/>
          </p:cNvSpPr>
          <p:nvPr/>
        </p:nvSpPr>
        <p:spPr bwMode="auto">
          <a:xfrm>
            <a:off x="3203575" y="5688013"/>
            <a:ext cx="601186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eaLnBrk="1" hangingPunct="1">
              <a:spcBef>
                <a:spcPct val="0"/>
              </a:spcBef>
              <a:buClrTx/>
              <a:buSzTx/>
              <a:buFontTx/>
              <a:buNone/>
            </a:pPr>
            <a:r>
              <a:rPr lang="ru-RU" altLang="ru-RU" sz="1400">
                <a:solidFill>
                  <a:srgbClr val="000000"/>
                </a:solidFill>
                <a:latin typeface="Arial" charset="0"/>
                <a:cs typeface="Arial" charset="0"/>
              </a:rPr>
              <a:t>компьютеры (ноутбуки) для обеспечения видеозаписи</a:t>
            </a:r>
          </a:p>
          <a:p>
            <a:pPr eaLnBrk="1" hangingPunct="1">
              <a:spcBef>
                <a:spcPct val="0"/>
              </a:spcBef>
              <a:buClrTx/>
              <a:buSzTx/>
              <a:buFontTx/>
              <a:buNone/>
            </a:pPr>
            <a:r>
              <a:rPr lang="ru-RU" altLang="ru-RU" sz="1400">
                <a:solidFill>
                  <a:srgbClr val="000000"/>
                </a:solidFill>
                <a:latin typeface="Arial" charset="0"/>
                <a:cs typeface="Arial" charset="0"/>
              </a:rPr>
              <a:t>в режиме оффлайн</a:t>
            </a:r>
          </a:p>
        </p:txBody>
      </p:sp>
      <p:sp>
        <p:nvSpPr>
          <p:cNvPr id="45" name="AutoShape 26"/>
          <p:cNvSpPr>
            <a:spLocks noChangeArrowheads="1"/>
          </p:cNvSpPr>
          <p:nvPr/>
        </p:nvSpPr>
        <p:spPr bwMode="auto">
          <a:xfrm>
            <a:off x="3035300" y="2165350"/>
            <a:ext cx="2700338" cy="287338"/>
          </a:xfrm>
          <a:prstGeom prst="roundRect">
            <a:avLst>
              <a:gd name="adj" fmla="val 16667"/>
            </a:avLst>
          </a:prstGeom>
          <a:solidFill>
            <a:srgbClr val="000080"/>
          </a:solidFill>
          <a:ln w="9360">
            <a:solidFill>
              <a:srgbClr val="000000"/>
            </a:solidFill>
            <a:round/>
            <a:headEnd/>
            <a:tailEnd/>
          </a:ln>
        </p:spPr>
        <p:txBody>
          <a:bodyPr wrap="none" lIns="90000" tIns="45000" rIns="90000" bIns="45000" anchor="ctr"/>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400" b="1">
                <a:solidFill>
                  <a:srgbClr val="FFFFFF"/>
                </a:solidFill>
                <a:latin typeface="Arial" charset="0"/>
              </a:rPr>
              <a:t>Дополнительные условия:</a:t>
            </a:r>
          </a:p>
        </p:txBody>
      </p:sp>
      <p:sp>
        <p:nvSpPr>
          <p:cNvPr id="46" name="Прямоугольник 1"/>
          <p:cNvSpPr>
            <a:spLocks noChangeArrowheads="1"/>
          </p:cNvSpPr>
          <p:nvPr/>
        </p:nvSpPr>
        <p:spPr bwMode="auto">
          <a:xfrm>
            <a:off x="323850" y="2565400"/>
            <a:ext cx="8388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6575"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just" eaLnBrk="1" hangingPunct="1">
              <a:spcBef>
                <a:spcPct val="0"/>
              </a:spcBef>
              <a:buClrTx/>
              <a:buSzTx/>
              <a:buFontTx/>
              <a:buNone/>
            </a:pPr>
            <a:r>
              <a:rPr lang="ru-RU" altLang="ru-RU" sz="1800" b="1" dirty="0">
                <a:solidFill>
                  <a:srgbClr val="103154"/>
                </a:solidFill>
                <a:latin typeface="Arial" pitchFamily="34" charset="0"/>
                <a:cs typeface="Arial" pitchFamily="34" charset="0"/>
              </a:rPr>
              <a:t>Продолжительность экзамена увеличивается на 1,5 часа (за исключением ОГЭ по иностранным языкам (раздел "Говорение").</a:t>
            </a:r>
          </a:p>
          <a:p>
            <a:pPr algn="just" eaLnBrk="1" hangingPunct="1">
              <a:spcBef>
                <a:spcPct val="0"/>
              </a:spcBef>
              <a:buClrTx/>
              <a:buSzTx/>
              <a:buFontTx/>
              <a:buNone/>
            </a:pPr>
            <a:r>
              <a:rPr lang="ru-RU" altLang="ru-RU" sz="1800" b="1" dirty="0">
                <a:solidFill>
                  <a:srgbClr val="103154"/>
                </a:solidFill>
                <a:latin typeface="Arial" pitchFamily="34" charset="0"/>
                <a:cs typeface="Arial" pitchFamily="34" charset="0"/>
              </a:rPr>
              <a:t>Продолжительность ОГЭ по иностранным языкам (раздел "Говорение") для указанных лиц увеличивается на 30 минут.</a:t>
            </a:r>
          </a:p>
        </p:txBody>
      </p:sp>
      <p:sp>
        <p:nvSpPr>
          <p:cNvPr id="47" name="Line 19"/>
          <p:cNvSpPr>
            <a:spLocks noChangeShapeType="1"/>
          </p:cNvSpPr>
          <p:nvPr/>
        </p:nvSpPr>
        <p:spPr bwMode="auto">
          <a:xfrm>
            <a:off x="1079500" y="4284663"/>
            <a:ext cx="7559675" cy="1587"/>
          </a:xfrm>
          <a:prstGeom prst="line">
            <a:avLst/>
          </a:prstGeom>
          <a:noFill/>
          <a:ln w="9360">
            <a:solidFill>
              <a:srgbClr val="808080"/>
            </a:solidFill>
            <a:round/>
            <a:headEnd/>
            <a:tailEn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1364999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12</a:t>
            </a:fld>
            <a:endParaRPr lang="ru-RU" sz="1200" dirty="0">
              <a:solidFill>
                <a:srgbClr val="0070C0"/>
              </a:solidFill>
              <a:latin typeface="Arial Narrow" pitchFamily="34" charset="0"/>
            </a:endParaRPr>
          </a:p>
        </p:txBody>
      </p:sp>
      <p:sp>
        <p:nvSpPr>
          <p:cNvPr id="9"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ОРГАНИЗАЦИЯ ГИА-9 ДЛЯ ВЫПУСКНИКОВ С </a:t>
            </a:r>
            <a:r>
              <a:rPr lang="ru-RU" sz="2400" b="1" dirty="0">
                <a:solidFill>
                  <a:srgbClr val="0070C0"/>
                </a:solidFill>
              </a:rPr>
              <a:t>ОВЗ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60" t="20021" r="26209" b="20188"/>
          <a:stretch/>
        </p:blipFill>
        <p:spPr bwMode="auto">
          <a:xfrm>
            <a:off x="208592" y="1124744"/>
            <a:ext cx="878313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592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rgbClr val="0070C0"/>
                </a:solidFill>
              </a:rPr>
              <a:t>В </a:t>
            </a:r>
            <a:r>
              <a:rPr lang="ru-RU" sz="2400" b="1" dirty="0" smtClean="0">
                <a:solidFill>
                  <a:srgbClr val="0070C0"/>
                </a:solidFill>
              </a:rPr>
              <a:t>СООТВЕТСТВИИ С ПОРЯДКОМ ПРОВЕДЕНИЯ ГИА</a:t>
            </a:r>
            <a:endParaRPr lang="ru-RU" sz="2400" b="1" dirty="0">
              <a:solidFill>
                <a:srgbClr val="0070C0"/>
              </a:solidFill>
            </a:endParaRPr>
          </a:p>
        </p:txBody>
      </p:sp>
      <p:sp>
        <p:nvSpPr>
          <p:cNvPr id="12" name="Объект 2"/>
          <p:cNvSpPr txBox="1">
            <a:spLocks/>
          </p:cNvSpPr>
          <p:nvPr/>
        </p:nvSpPr>
        <p:spPr>
          <a:xfrm>
            <a:off x="179512" y="1628800"/>
            <a:ext cx="8578726" cy="19435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539750" algn="just"/>
            <a:r>
              <a:rPr lang="ru-RU" altLang="ru-RU" sz="1800" dirty="0">
                <a:solidFill>
                  <a:srgbClr val="103154"/>
                </a:solidFill>
                <a:latin typeface="Arial" pitchFamily="34" charset="0"/>
                <a:cs typeface="Arial" pitchFamily="34" charset="0"/>
              </a:rPr>
              <a:t>При входе в ППЭ осуществляются проверка наличия документов, удостоверяющих личность участников ГИА, установление соответствия их личности представленным документам, проверка наличия указанных лиц в списках распределения в данный ППЭ.</a:t>
            </a:r>
          </a:p>
          <a:p>
            <a:pPr indent="539750" algn="just"/>
            <a:r>
              <a:rPr lang="ru-RU" altLang="ru-RU" sz="1800" dirty="0">
                <a:solidFill>
                  <a:srgbClr val="103154"/>
                </a:solidFill>
                <a:latin typeface="Arial" pitchFamily="34" charset="0"/>
                <a:cs typeface="Arial" pitchFamily="34" charset="0"/>
              </a:rPr>
              <a:t>По решению ОИВ ППЭ оборудуются стационарными и (или) переносными металлоискателями, средствами видеонаблюдения</a:t>
            </a: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13</a:t>
            </a:fld>
            <a:endParaRPr lang="ru-RU" sz="1200" dirty="0">
              <a:solidFill>
                <a:srgbClr val="0070C0"/>
              </a:solidFill>
              <a:latin typeface="Arial Narrow" pitchFamily="34" charset="0"/>
            </a:endParaRPr>
          </a:p>
        </p:txBody>
      </p:sp>
      <p:sp>
        <p:nvSpPr>
          <p:cNvPr id="6" name="Прямоугольник 10"/>
          <p:cNvSpPr>
            <a:spLocks noChangeArrowheads="1"/>
          </p:cNvSpPr>
          <p:nvPr/>
        </p:nvSpPr>
        <p:spPr bwMode="auto">
          <a:xfrm>
            <a:off x="350838" y="3716338"/>
            <a:ext cx="840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defTabSz="4572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defTabSz="4572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defTabSz="4572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defTabSz="4572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2000" b="1" dirty="0">
                <a:solidFill>
                  <a:srgbClr val="103154"/>
                </a:solidFill>
                <a:latin typeface="Arial" pitchFamily="34" charset="0"/>
                <a:cs typeface="Arial" pitchFamily="34" charset="0"/>
              </a:rPr>
              <a:t>Проверка и оценивание работ участников ГИА-9 </a:t>
            </a:r>
          </a:p>
        </p:txBody>
      </p:sp>
      <p:sp>
        <p:nvSpPr>
          <p:cNvPr id="7" name="Прямоугольник 10"/>
          <p:cNvSpPr>
            <a:spLocks noChangeArrowheads="1"/>
          </p:cNvSpPr>
          <p:nvPr/>
        </p:nvSpPr>
        <p:spPr bwMode="auto">
          <a:xfrm>
            <a:off x="215844" y="1062153"/>
            <a:ext cx="5724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defTabSz="4572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defTabSz="4572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defTabSz="4572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defTabSz="4572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2000" b="1" dirty="0">
                <a:solidFill>
                  <a:srgbClr val="103154"/>
                </a:solidFill>
                <a:latin typeface="Arial" pitchFamily="34" charset="0"/>
                <a:cs typeface="Arial" pitchFamily="34" charset="0"/>
              </a:rPr>
              <a:t>Вход в ППЭ</a:t>
            </a:r>
          </a:p>
        </p:txBody>
      </p:sp>
      <p:sp>
        <p:nvSpPr>
          <p:cNvPr id="9" name="Прямоугольник 8"/>
          <p:cNvSpPr/>
          <p:nvPr/>
        </p:nvSpPr>
        <p:spPr>
          <a:xfrm>
            <a:off x="6765882" y="951111"/>
            <a:ext cx="1678858" cy="369332"/>
          </a:xfrm>
          <a:prstGeom prst="rect">
            <a:avLst/>
          </a:prstGeom>
        </p:spPr>
        <p:txBody>
          <a:bodyPr wrap="none">
            <a:spAutoFit/>
          </a:bodyPr>
          <a:lstStyle/>
          <a:p>
            <a:pPr lvl="0"/>
            <a:r>
              <a:rPr lang="ru-RU" b="1" dirty="0" smtClean="0">
                <a:solidFill>
                  <a:srgbClr val="103154"/>
                </a:solidFill>
                <a:latin typeface="Arial" pitchFamily="34" charset="0"/>
                <a:cs typeface="Arial" pitchFamily="34" charset="0"/>
              </a:rPr>
              <a:t>п.47 Порядка</a:t>
            </a:r>
            <a:endParaRPr lang="ru-RU" b="1" dirty="0">
              <a:solidFill>
                <a:srgbClr val="103154"/>
              </a:solidFill>
              <a:latin typeface="Arial" pitchFamily="34" charset="0"/>
              <a:cs typeface="Arial" pitchFamily="34" charset="0"/>
            </a:endParaRPr>
          </a:p>
        </p:txBody>
      </p:sp>
      <p:sp>
        <p:nvSpPr>
          <p:cNvPr id="10" name="Прямоугольник 9"/>
          <p:cNvSpPr/>
          <p:nvPr/>
        </p:nvSpPr>
        <p:spPr>
          <a:xfrm>
            <a:off x="6765882" y="3899694"/>
            <a:ext cx="1678858" cy="369332"/>
          </a:xfrm>
          <a:prstGeom prst="rect">
            <a:avLst/>
          </a:prstGeom>
        </p:spPr>
        <p:txBody>
          <a:bodyPr wrap="none">
            <a:spAutoFit/>
          </a:bodyPr>
          <a:lstStyle/>
          <a:p>
            <a:pPr lvl="0"/>
            <a:r>
              <a:rPr lang="ru-RU" b="1" dirty="0" smtClean="0">
                <a:solidFill>
                  <a:srgbClr val="103154"/>
                </a:solidFill>
                <a:latin typeface="Arial" pitchFamily="34" charset="0"/>
                <a:cs typeface="Arial" pitchFamily="34" charset="0"/>
              </a:rPr>
              <a:t>п.64 Порядка</a:t>
            </a:r>
            <a:endParaRPr lang="ru-RU" b="1" dirty="0">
              <a:solidFill>
                <a:srgbClr val="103154"/>
              </a:solidFill>
              <a:latin typeface="Arial" pitchFamily="34" charset="0"/>
              <a:cs typeface="Arial" pitchFamily="34" charset="0"/>
            </a:endParaRPr>
          </a:p>
        </p:txBody>
      </p:sp>
      <p:sp>
        <p:nvSpPr>
          <p:cNvPr id="14" name="Объект 2"/>
          <p:cNvSpPr txBox="1">
            <a:spLocks/>
          </p:cNvSpPr>
          <p:nvPr/>
        </p:nvSpPr>
        <p:spPr>
          <a:xfrm>
            <a:off x="215844" y="4365104"/>
            <a:ext cx="8578726" cy="194352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539750" algn="just"/>
            <a:r>
              <a:rPr lang="ru-RU" altLang="ru-RU" sz="1800" dirty="0">
                <a:solidFill>
                  <a:srgbClr val="103154"/>
                </a:solidFill>
                <a:latin typeface="Arial" pitchFamily="34" charset="0"/>
                <a:cs typeface="Arial" pitchFamily="34" charset="0"/>
              </a:rPr>
              <a:t>Для проверки выдаются обезличенные копии работ. Экзаменационные работы проверяются двумя экспертами независимо друг от друга. При существенном расхождении баллов назначается третий эксперт, ранее не проверявший работу, его баллы являются окончательными. РЦОИ обрабатывает протоколы проверки. </a:t>
            </a:r>
            <a:r>
              <a:rPr lang="ru-RU" altLang="ru-RU" sz="1800" b="1" dirty="0">
                <a:solidFill>
                  <a:srgbClr val="103154"/>
                </a:solidFill>
                <a:latin typeface="Arial" pitchFamily="34" charset="0"/>
                <a:cs typeface="Arial" pitchFamily="34" charset="0"/>
              </a:rPr>
              <a:t>Обработка и проверка работ занимает не более 10 календарных дней</a:t>
            </a:r>
            <a:r>
              <a:rPr lang="ru-RU" altLang="ru-RU" sz="1800" dirty="0">
                <a:solidFill>
                  <a:srgbClr val="103154"/>
                </a:solidFill>
                <a:latin typeface="Arial" pitchFamily="34" charset="0"/>
                <a:cs typeface="Arial" pitchFamily="34" charset="0"/>
              </a:rPr>
              <a:t>. Полученные результаты в первичных баллах РЦОИ переводит в пятибалльную систему оценивания.</a:t>
            </a:r>
          </a:p>
          <a:p>
            <a:pPr indent="539750" algn="just"/>
            <a:endParaRPr lang="ru-RU" altLang="ru-RU" sz="1800" dirty="0">
              <a:solidFill>
                <a:srgbClr val="103154"/>
              </a:solidFill>
              <a:latin typeface="Arial" pitchFamily="34" charset="0"/>
              <a:cs typeface="Arial" pitchFamily="34" charset="0"/>
            </a:endParaRPr>
          </a:p>
        </p:txBody>
      </p:sp>
    </p:spTree>
    <p:extLst>
      <p:ext uri="{BB962C8B-B14F-4D97-AF65-F5344CB8AC3E}">
        <p14:creationId xmlns:p14="http://schemas.microsoft.com/office/powerpoint/2010/main" val="4080740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rgbClr val="0070C0"/>
                </a:solidFill>
              </a:rPr>
              <a:t>В СООТВЕТСТВИИ С ПОРЯДКОМ ПРОВЕДЕНИЯ ГИА</a:t>
            </a:r>
          </a:p>
        </p:txBody>
      </p:sp>
      <p:sp>
        <p:nvSpPr>
          <p:cNvPr id="12" name="Объект 2"/>
          <p:cNvSpPr txBox="1">
            <a:spLocks/>
          </p:cNvSpPr>
          <p:nvPr/>
        </p:nvSpPr>
        <p:spPr>
          <a:xfrm>
            <a:off x="335028" y="1628800"/>
            <a:ext cx="8575200" cy="504339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623888" algn="just"/>
            <a:r>
              <a:rPr lang="ru-RU" altLang="ru-RU" sz="1800" dirty="0">
                <a:solidFill>
                  <a:srgbClr val="103154"/>
                </a:solidFill>
                <a:latin typeface="Arial" pitchFamily="34" charset="0"/>
                <a:cs typeface="Arial" pitchFamily="34" charset="0"/>
              </a:rPr>
              <a:t>В день проведения экзамена </a:t>
            </a:r>
            <a:r>
              <a:rPr lang="ru-RU" altLang="ru-RU" sz="1800" b="1" dirty="0">
                <a:solidFill>
                  <a:srgbClr val="C00000"/>
                </a:solidFill>
                <a:latin typeface="Arial" pitchFamily="34" charset="0"/>
                <a:cs typeface="Arial" pitchFamily="34" charset="0"/>
              </a:rPr>
              <a:t>в ППЭ запрещается</a:t>
            </a:r>
            <a:r>
              <a:rPr lang="ru-RU" altLang="ru-RU" sz="1800" dirty="0">
                <a:solidFill>
                  <a:srgbClr val="C00000"/>
                </a:solidFill>
                <a:latin typeface="Arial" pitchFamily="34" charset="0"/>
                <a:cs typeface="Arial" pitchFamily="34" charset="0"/>
              </a:rPr>
              <a:t> </a:t>
            </a:r>
            <a:r>
              <a:rPr lang="ru-RU" altLang="ru-RU" sz="1800" dirty="0">
                <a:solidFill>
                  <a:srgbClr val="103154"/>
                </a:solidFill>
                <a:latin typeface="Arial" pitchFamily="34" charset="0"/>
                <a:cs typeface="Arial" pitchFamily="34" charset="0"/>
              </a:rPr>
              <a:t>участникам ГИА - иметь при себе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 выносить из аудиторий и ППЭ экзаменационные материалы на бумажном или электронном носителях, фотографировать экзаменационные материалы.</a:t>
            </a:r>
          </a:p>
          <a:p>
            <a:pPr indent="623888" algn="just"/>
            <a:r>
              <a:rPr lang="ru-RU" altLang="ru-RU" sz="1800" b="1" dirty="0">
                <a:solidFill>
                  <a:srgbClr val="103154"/>
                </a:solidFill>
                <a:latin typeface="Arial" pitchFamily="34" charset="0"/>
                <a:cs typeface="Arial" pitchFamily="34" charset="0"/>
              </a:rPr>
              <a:t>Лица, допустившие нарушение Порядка, удаляются с экзамена.</a:t>
            </a:r>
          </a:p>
          <a:p>
            <a:pPr indent="623888" algn="just"/>
            <a:r>
              <a:rPr lang="ru-RU" altLang="ru-RU" sz="1800" dirty="0">
                <a:solidFill>
                  <a:srgbClr val="103154"/>
                </a:solidFill>
                <a:latin typeface="Arial" pitchFamily="34" charset="0"/>
                <a:cs typeface="Arial" pitchFamily="34" charset="0"/>
              </a:rPr>
              <a:t>В случае если участник ГИА по </a:t>
            </a:r>
            <a:r>
              <a:rPr lang="ru-RU" altLang="ru-RU" sz="1800" b="1" dirty="0">
                <a:solidFill>
                  <a:srgbClr val="103154"/>
                </a:solidFill>
                <a:latin typeface="Arial" pitchFamily="34" charset="0"/>
                <a:cs typeface="Arial" pitchFamily="34" charset="0"/>
              </a:rPr>
              <a:t>состоянию здоровья </a:t>
            </a:r>
            <a:r>
              <a:rPr lang="ru-RU" altLang="ru-RU" sz="1800" dirty="0">
                <a:solidFill>
                  <a:srgbClr val="103154"/>
                </a:solidFill>
                <a:latin typeface="Arial" pitchFamily="34" charset="0"/>
                <a:cs typeface="Arial" pitchFamily="34" charset="0"/>
              </a:rPr>
              <a:t>или другим объективным причинам не может завершить выполнение экзаменационной работы, он досрочно покидает аудиторию. При этом организаторы сопровождают участника ГИА к медицинскому работнику и приглашают члена ГЭК. </a:t>
            </a:r>
            <a:r>
              <a:rPr lang="ru-RU" altLang="ru-RU" sz="1800" dirty="0" smtClean="0">
                <a:solidFill>
                  <a:srgbClr val="103154"/>
                </a:solidFill>
                <a:latin typeface="Arial" pitchFamily="34" charset="0"/>
                <a:cs typeface="Arial" pitchFamily="34" charset="0"/>
              </a:rPr>
              <a:t/>
            </a:r>
            <a:br>
              <a:rPr lang="ru-RU" altLang="ru-RU" sz="1800" dirty="0" smtClean="0">
                <a:solidFill>
                  <a:srgbClr val="103154"/>
                </a:solidFill>
                <a:latin typeface="Arial" pitchFamily="34" charset="0"/>
                <a:cs typeface="Arial" pitchFamily="34" charset="0"/>
              </a:rPr>
            </a:br>
            <a:r>
              <a:rPr lang="ru-RU" altLang="ru-RU" sz="1800" b="1" dirty="0" smtClean="0">
                <a:solidFill>
                  <a:srgbClr val="103154"/>
                </a:solidFill>
                <a:latin typeface="Arial" pitchFamily="34" charset="0"/>
                <a:cs typeface="Arial" pitchFamily="34" charset="0"/>
              </a:rPr>
              <a:t>При </a:t>
            </a:r>
            <a:r>
              <a:rPr lang="ru-RU" altLang="ru-RU" sz="1800" b="1" dirty="0">
                <a:solidFill>
                  <a:srgbClr val="103154"/>
                </a:solidFill>
                <a:latin typeface="Arial" pitchFamily="34" charset="0"/>
                <a:cs typeface="Arial" pitchFamily="34" charset="0"/>
              </a:rPr>
              <a:t>согласии участника ГИА </a:t>
            </a:r>
            <a:r>
              <a:rPr lang="ru-RU" altLang="ru-RU" sz="1800" dirty="0">
                <a:solidFill>
                  <a:srgbClr val="103154"/>
                </a:solidFill>
                <a:latin typeface="Arial" pitchFamily="34" charset="0"/>
                <a:cs typeface="Arial" pitchFamily="34" charset="0"/>
              </a:rPr>
              <a:t>досрочно завершить экзамен член ГЭК и медицинский работник составляют акт о досрочном завершении экзамена по объективным причинам. Организатор ставит в соответствующем поле бланка участника ГИА необходимую отметку.</a:t>
            </a:r>
          </a:p>
          <a:p>
            <a:pPr indent="623888" algn="just"/>
            <a:r>
              <a:rPr lang="ru-RU" altLang="ru-RU" sz="1800" b="1" dirty="0">
                <a:solidFill>
                  <a:srgbClr val="103154"/>
                </a:solidFill>
                <a:latin typeface="Arial" pitchFamily="34" charset="0"/>
                <a:cs typeface="Arial" pitchFamily="34" charset="0"/>
              </a:rPr>
              <a:t>Акты об удалении с экзамена и о досрочном завершении экзамена по объективным причинам составляются в двух экземплярах</a:t>
            </a:r>
            <a:r>
              <a:rPr lang="ru-RU" altLang="ru-RU" sz="1800" dirty="0">
                <a:solidFill>
                  <a:srgbClr val="103154"/>
                </a:solidFill>
                <a:latin typeface="Arial" pitchFamily="34" charset="0"/>
                <a:cs typeface="Arial" pitchFamily="34" charset="0"/>
              </a:rPr>
              <a:t>. Первый экземпляр акта выдается лицу, нарушившему Порядок, или лицу, досрочно завершившему экзамен по  объективным причинам, второй экземпляр  тот же день направляется в ГЭК. </a:t>
            </a: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14</a:t>
            </a:fld>
            <a:endParaRPr lang="ru-RU" sz="1200" dirty="0">
              <a:solidFill>
                <a:srgbClr val="0070C0"/>
              </a:solidFill>
              <a:latin typeface="Arial Narrow" pitchFamily="34" charset="0"/>
            </a:endParaRPr>
          </a:p>
        </p:txBody>
      </p:sp>
      <p:sp>
        <p:nvSpPr>
          <p:cNvPr id="9" name="Прямоугольник 8"/>
          <p:cNvSpPr/>
          <p:nvPr/>
        </p:nvSpPr>
        <p:spPr>
          <a:xfrm>
            <a:off x="6449512" y="951111"/>
            <a:ext cx="2421047" cy="369332"/>
          </a:xfrm>
          <a:prstGeom prst="rect">
            <a:avLst/>
          </a:prstGeom>
        </p:spPr>
        <p:txBody>
          <a:bodyPr wrap="none">
            <a:spAutoFit/>
          </a:bodyPr>
          <a:lstStyle/>
          <a:p>
            <a:pPr lvl="0"/>
            <a:r>
              <a:rPr lang="ru-RU" b="1" dirty="0">
                <a:solidFill>
                  <a:srgbClr val="103154"/>
                </a:solidFill>
                <a:latin typeface="Arial" pitchFamily="34" charset="0"/>
                <a:cs typeface="Arial" pitchFamily="34" charset="0"/>
              </a:rPr>
              <a:t>(</a:t>
            </a:r>
            <a:r>
              <a:rPr lang="ru-RU" b="1" dirty="0" smtClean="0">
                <a:solidFill>
                  <a:srgbClr val="103154"/>
                </a:solidFill>
                <a:latin typeface="Arial" pitchFamily="34" charset="0"/>
                <a:cs typeface="Arial" pitchFamily="34" charset="0"/>
              </a:rPr>
              <a:t>п.п.55, 56 </a:t>
            </a:r>
            <a:r>
              <a:rPr lang="ru-RU" b="1" dirty="0">
                <a:solidFill>
                  <a:srgbClr val="103154"/>
                </a:solidFill>
                <a:latin typeface="Arial" pitchFamily="34" charset="0"/>
                <a:cs typeface="Arial" pitchFamily="34" charset="0"/>
              </a:rPr>
              <a:t>Порядка)</a:t>
            </a:r>
          </a:p>
        </p:txBody>
      </p:sp>
      <p:sp>
        <p:nvSpPr>
          <p:cNvPr id="10" name="Прямоугольник 10"/>
          <p:cNvSpPr>
            <a:spLocks noChangeArrowheads="1"/>
          </p:cNvSpPr>
          <p:nvPr/>
        </p:nvSpPr>
        <p:spPr bwMode="auto">
          <a:xfrm>
            <a:off x="363885" y="995363"/>
            <a:ext cx="7296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defTabSz="4572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defTabSz="4572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defTabSz="4572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defTabSz="4572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2000" b="1" dirty="0">
                <a:solidFill>
                  <a:srgbClr val="103154"/>
                </a:solidFill>
                <a:latin typeface="Arial" pitchFamily="34" charset="0"/>
                <a:cs typeface="Arial" pitchFamily="34" charset="0"/>
              </a:rPr>
              <a:t>Правила поведения участников ГИА-9 </a:t>
            </a:r>
          </a:p>
        </p:txBody>
      </p:sp>
    </p:spTree>
    <p:extLst>
      <p:ext uri="{BB962C8B-B14F-4D97-AF65-F5344CB8AC3E}">
        <p14:creationId xmlns:p14="http://schemas.microsoft.com/office/powerpoint/2010/main" val="1082836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ОРГАНИЗАЦИЯ ПРОВЕДЕНИЯ И ОЦЕНИВАНИЯ </a:t>
            </a:r>
          </a:p>
          <a:p>
            <a:pPr algn="l"/>
            <a:r>
              <a:rPr lang="ru-RU" sz="2400" b="1" dirty="0" smtClean="0">
                <a:solidFill>
                  <a:srgbClr val="0070C0"/>
                </a:solidFill>
              </a:rPr>
              <a:t>РЕЗУЛЬТАТОВ ОГЭ ПО ХИМИИ.</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15</a:t>
            </a:fld>
            <a:endParaRPr lang="ru-RU" sz="1200" dirty="0">
              <a:solidFill>
                <a:srgbClr val="0070C0"/>
              </a:solidFill>
              <a:latin typeface="Arial Narrow"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61" t="20449" r="29011" b="26627"/>
          <a:stretch/>
        </p:blipFill>
        <p:spPr bwMode="auto">
          <a:xfrm>
            <a:off x="319314" y="1268760"/>
            <a:ext cx="859560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448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ОРГАНИЗАЦИЯ ПРОВЕДЕНИЯ И ОЦЕНИВАНИЯ </a:t>
            </a:r>
          </a:p>
          <a:p>
            <a:pPr algn="l"/>
            <a:r>
              <a:rPr lang="ru-RU" sz="2400" b="1" dirty="0" smtClean="0">
                <a:solidFill>
                  <a:srgbClr val="0070C0"/>
                </a:solidFill>
              </a:rPr>
              <a:t>РЕЗУЛЬТАТОВ ОГЭ ПО ХИМИИ.</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16</a:t>
            </a:fld>
            <a:endParaRPr lang="ru-RU" sz="1200" dirty="0">
              <a:solidFill>
                <a:srgbClr val="0070C0"/>
              </a:solidFill>
              <a:latin typeface="Arial Narrow"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44" t="20183" r="31582" b="28016"/>
          <a:stretch/>
        </p:blipFill>
        <p:spPr bwMode="auto">
          <a:xfrm>
            <a:off x="208592" y="1231480"/>
            <a:ext cx="8685275" cy="451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636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ОРГАНИЗАЦИЯ ПРОВЕДЕНИЯ И ОЦЕНИВАНИЯ </a:t>
            </a:r>
          </a:p>
          <a:p>
            <a:pPr algn="l"/>
            <a:r>
              <a:rPr lang="ru-RU" sz="2400" b="1" dirty="0" smtClean="0">
                <a:solidFill>
                  <a:srgbClr val="0070C0"/>
                </a:solidFill>
              </a:rPr>
              <a:t>РЕЗУЛЬТАТОВ ОГЭ ПО ХИМИИ.</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17</a:t>
            </a:fld>
            <a:endParaRPr lang="ru-RU" sz="1200" dirty="0">
              <a:solidFill>
                <a:srgbClr val="0070C0"/>
              </a:solidFill>
              <a:latin typeface="Arial Narrow" pitchFamily="34" charset="0"/>
            </a:endParaRP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119" t="20451" r="27690" b="18690"/>
          <a:stretch/>
        </p:blipFill>
        <p:spPr bwMode="auto">
          <a:xfrm>
            <a:off x="237192" y="1196751"/>
            <a:ext cx="8673036" cy="498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66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ОРГАНИЗАЦИЯ ПРОВЕДЕНИЯ И ОЦЕНИВАНИЯ </a:t>
            </a:r>
          </a:p>
          <a:p>
            <a:pPr algn="l"/>
            <a:r>
              <a:rPr lang="ru-RU" sz="2400" b="1" dirty="0" smtClean="0">
                <a:solidFill>
                  <a:srgbClr val="0070C0"/>
                </a:solidFill>
              </a:rPr>
              <a:t>РЕЗУЛЬТАТОВ ОГЭ ПО ХИМИИ.</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18</a:t>
            </a:fld>
            <a:endParaRPr lang="ru-RU" sz="1200" dirty="0">
              <a:solidFill>
                <a:srgbClr val="0070C0"/>
              </a:solidFill>
              <a:latin typeface="Arial Narrow" pitchFamily="34"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57" t="20474" r="27737" b="16938"/>
          <a:stretch/>
        </p:blipFill>
        <p:spPr bwMode="auto">
          <a:xfrm>
            <a:off x="323527" y="1052736"/>
            <a:ext cx="8705183"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974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ОРГАНИЗАЦИЯ ПРОВЕДЕНИЯ И ОЦЕНИВАНИЯ </a:t>
            </a:r>
          </a:p>
          <a:p>
            <a:pPr algn="l"/>
            <a:r>
              <a:rPr lang="ru-RU" sz="2400" b="1" dirty="0" smtClean="0">
                <a:solidFill>
                  <a:srgbClr val="0070C0"/>
                </a:solidFill>
              </a:rPr>
              <a:t>РЕЗУЛЬТАТОВ ОГЭ ПО ХИМИИ.</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19</a:t>
            </a:fld>
            <a:endParaRPr lang="ru-RU" sz="1200" dirty="0">
              <a:solidFill>
                <a:srgbClr val="0070C0"/>
              </a:solidFill>
              <a:latin typeface="Arial Narrow" pitchFamily="34"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35" t="19788" r="27904" b="21312"/>
          <a:stretch/>
        </p:blipFill>
        <p:spPr bwMode="auto">
          <a:xfrm>
            <a:off x="222090" y="1252945"/>
            <a:ext cx="8712634" cy="484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445" t="65000" r="27194" b="23625"/>
          <a:stretch/>
        </p:blipFill>
        <p:spPr bwMode="auto">
          <a:xfrm>
            <a:off x="6228184" y="5711388"/>
            <a:ext cx="1611004"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22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НОРМАТИВНОЕ </a:t>
            </a:r>
            <a:r>
              <a:rPr lang="ru-RU" sz="2400" b="1" dirty="0">
                <a:solidFill>
                  <a:srgbClr val="0070C0"/>
                </a:solidFill>
              </a:rPr>
              <a:t>ПРАВОВОЕ </a:t>
            </a:r>
            <a:r>
              <a:rPr lang="ru-RU" sz="2400" b="1" dirty="0" smtClean="0">
                <a:solidFill>
                  <a:srgbClr val="0070C0"/>
                </a:solidFill>
              </a:rPr>
              <a:t>ОБЕСПЕЧЕНИЕ</a:t>
            </a:r>
            <a:endParaRPr lang="ru-RU" sz="2400" b="1" dirty="0">
              <a:solidFill>
                <a:srgbClr val="0070C0"/>
              </a:solidFill>
            </a:endParaRPr>
          </a:p>
        </p:txBody>
      </p:sp>
      <p:sp>
        <p:nvSpPr>
          <p:cNvPr id="12" name="Объект 2"/>
          <p:cNvSpPr txBox="1">
            <a:spLocks/>
          </p:cNvSpPr>
          <p:nvPr/>
        </p:nvSpPr>
        <p:spPr>
          <a:xfrm>
            <a:off x="208592" y="980728"/>
            <a:ext cx="8701636" cy="58772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ru-RU" altLang="ru-RU" sz="1500" b="1" dirty="0">
                <a:solidFill>
                  <a:srgbClr val="103154"/>
                </a:solidFill>
                <a:latin typeface="Arial" pitchFamily="34" charset="0"/>
                <a:cs typeface="Arial" pitchFamily="34" charset="0"/>
              </a:rPr>
              <a:t>Порядок </a:t>
            </a:r>
            <a:r>
              <a:rPr lang="ru-RU" altLang="ru-RU" sz="1500" dirty="0">
                <a:solidFill>
                  <a:srgbClr val="103154"/>
                </a:solidFill>
                <a:latin typeface="Arial" pitchFamily="34" charset="0"/>
                <a:cs typeface="Arial" pitchFamily="34" charset="0"/>
              </a:rPr>
              <a:t>проведения государственной итоговой аттестации по образовательным программам </a:t>
            </a:r>
            <a:r>
              <a:rPr lang="ru-RU" altLang="ru-RU" sz="1500" dirty="0" smtClean="0">
                <a:solidFill>
                  <a:srgbClr val="103154"/>
                </a:solidFill>
                <a:latin typeface="Arial" pitchFamily="34" charset="0"/>
                <a:cs typeface="Arial" pitchFamily="34" charset="0"/>
              </a:rPr>
              <a:t>основного общего </a:t>
            </a:r>
            <a:r>
              <a:rPr lang="ru-RU" altLang="ru-RU" sz="1500" dirty="0">
                <a:solidFill>
                  <a:srgbClr val="103154"/>
                </a:solidFill>
                <a:latin typeface="Arial" pitchFamily="34" charset="0"/>
                <a:cs typeface="Arial" pitchFamily="34" charset="0"/>
              </a:rPr>
              <a:t>образования, утвержденный  приказом </a:t>
            </a:r>
            <a:r>
              <a:rPr lang="ru-RU" altLang="ru-RU" sz="1500" dirty="0" err="1">
                <a:solidFill>
                  <a:srgbClr val="103154"/>
                </a:solidFill>
                <a:latin typeface="Arial" pitchFamily="34" charset="0"/>
                <a:cs typeface="Arial" pitchFamily="34" charset="0"/>
              </a:rPr>
              <a:t>Минпросвещения</a:t>
            </a:r>
            <a:r>
              <a:rPr lang="ru-RU" altLang="ru-RU" sz="1500" dirty="0">
                <a:solidFill>
                  <a:srgbClr val="103154"/>
                </a:solidFill>
                <a:latin typeface="Arial" pitchFamily="34" charset="0"/>
                <a:cs typeface="Arial" pitchFamily="34" charset="0"/>
              </a:rPr>
              <a:t> России и </a:t>
            </a:r>
            <a:r>
              <a:rPr lang="ru-RU" altLang="ru-RU" sz="1500" dirty="0" err="1">
                <a:solidFill>
                  <a:srgbClr val="103154"/>
                </a:solidFill>
                <a:latin typeface="Arial" pitchFamily="34" charset="0"/>
                <a:cs typeface="Arial" pitchFamily="34" charset="0"/>
              </a:rPr>
              <a:t>Рособрнадзора</a:t>
            </a:r>
            <a:r>
              <a:rPr lang="ru-RU" altLang="ru-RU" sz="1500" dirty="0">
                <a:solidFill>
                  <a:srgbClr val="103154"/>
                </a:solidFill>
                <a:latin typeface="Arial" pitchFamily="34" charset="0"/>
                <a:cs typeface="Arial" pitchFamily="34" charset="0"/>
              </a:rPr>
              <a:t> от 07.11.2018 № 189/1513</a:t>
            </a:r>
          </a:p>
          <a:p>
            <a:pPr algn="just"/>
            <a:r>
              <a:rPr lang="ru-RU" altLang="ru-RU" sz="1500" b="1" dirty="0" smtClean="0">
                <a:solidFill>
                  <a:srgbClr val="103154"/>
                </a:solidFill>
                <a:latin typeface="Arial" pitchFamily="34" charset="0"/>
                <a:cs typeface="Arial" pitchFamily="34" charset="0"/>
              </a:rPr>
              <a:t>Единое </a:t>
            </a:r>
            <a:r>
              <a:rPr lang="ru-RU" altLang="ru-RU" sz="1500" b="1" dirty="0">
                <a:solidFill>
                  <a:srgbClr val="103154"/>
                </a:solidFill>
                <a:latin typeface="Arial" pitchFamily="34" charset="0"/>
                <a:cs typeface="Arial" pitchFamily="34" charset="0"/>
              </a:rPr>
              <a:t>расписание и продолжительность проведения </a:t>
            </a:r>
            <a:r>
              <a:rPr lang="ru-RU" altLang="ru-RU" sz="1500" b="1" dirty="0" smtClean="0">
                <a:solidFill>
                  <a:srgbClr val="103154"/>
                </a:solidFill>
                <a:latin typeface="Arial" pitchFamily="34" charset="0"/>
                <a:cs typeface="Arial" pitchFamily="34" charset="0"/>
              </a:rPr>
              <a:t>ОГЭ </a:t>
            </a:r>
            <a:r>
              <a:rPr lang="ru-RU" altLang="ru-RU" sz="1500" dirty="0">
                <a:solidFill>
                  <a:srgbClr val="103154"/>
                </a:solidFill>
                <a:latin typeface="Arial" pitchFamily="34" charset="0"/>
                <a:cs typeface="Arial" pitchFamily="34" charset="0"/>
              </a:rPr>
              <a:t>по каждому учебному предмету, требования к использованию средств обучения и воспитания при его проведении в 2020 году</a:t>
            </a:r>
            <a:r>
              <a:rPr lang="ru-RU" altLang="ru-RU" sz="1500" b="1" dirty="0">
                <a:solidFill>
                  <a:srgbClr val="103154"/>
                </a:solidFill>
                <a:latin typeface="Arial" pitchFamily="34" charset="0"/>
                <a:cs typeface="Arial" pitchFamily="34" charset="0"/>
              </a:rPr>
              <a:t>, </a:t>
            </a:r>
            <a:r>
              <a:rPr lang="ru-RU" altLang="ru-RU" sz="1500" dirty="0" smtClean="0">
                <a:solidFill>
                  <a:srgbClr val="103154"/>
                </a:solidFill>
                <a:latin typeface="Arial" pitchFamily="34" charset="0"/>
                <a:cs typeface="Arial" pitchFamily="34" charset="0"/>
              </a:rPr>
              <a:t>утвержденное  </a:t>
            </a:r>
            <a:r>
              <a:rPr lang="ru-RU" altLang="ru-RU" sz="1500" dirty="0">
                <a:solidFill>
                  <a:srgbClr val="103154"/>
                </a:solidFill>
                <a:latin typeface="Arial" pitchFamily="34" charset="0"/>
                <a:cs typeface="Arial" pitchFamily="34" charset="0"/>
              </a:rPr>
              <a:t>приказом </a:t>
            </a:r>
            <a:r>
              <a:rPr lang="ru-RU" altLang="ru-RU" sz="1500" dirty="0" err="1">
                <a:solidFill>
                  <a:srgbClr val="103154"/>
                </a:solidFill>
                <a:latin typeface="Arial" pitchFamily="34" charset="0"/>
                <a:cs typeface="Arial" pitchFamily="34" charset="0"/>
              </a:rPr>
              <a:t>Минпросвещения</a:t>
            </a:r>
            <a:r>
              <a:rPr lang="ru-RU" altLang="ru-RU" sz="1500" dirty="0">
                <a:solidFill>
                  <a:srgbClr val="103154"/>
                </a:solidFill>
                <a:latin typeface="Arial" pitchFamily="34" charset="0"/>
                <a:cs typeface="Arial" pitchFamily="34" charset="0"/>
              </a:rPr>
              <a:t> РФ и </a:t>
            </a:r>
            <a:r>
              <a:rPr lang="ru-RU" altLang="ru-RU" sz="1500" dirty="0" err="1">
                <a:solidFill>
                  <a:srgbClr val="103154"/>
                </a:solidFill>
                <a:latin typeface="Arial" pitchFamily="34" charset="0"/>
                <a:cs typeface="Arial" pitchFamily="34" charset="0"/>
              </a:rPr>
              <a:t>Рособрнадзора</a:t>
            </a:r>
            <a:r>
              <a:rPr lang="ru-RU" altLang="ru-RU" sz="1500" dirty="0">
                <a:solidFill>
                  <a:srgbClr val="103154"/>
                </a:solidFill>
                <a:latin typeface="Arial" pitchFamily="34" charset="0"/>
                <a:cs typeface="Arial" pitchFamily="34" charset="0"/>
              </a:rPr>
              <a:t> </a:t>
            </a:r>
            <a:r>
              <a:rPr lang="ru-RU" altLang="ru-RU" sz="1500" b="1" dirty="0">
                <a:solidFill>
                  <a:srgbClr val="103154"/>
                </a:solidFill>
                <a:latin typeface="Arial" pitchFamily="34" charset="0"/>
                <a:cs typeface="Arial" pitchFamily="34" charset="0"/>
              </a:rPr>
              <a:t>от </a:t>
            </a:r>
            <a:r>
              <a:rPr lang="ru-RU" altLang="ru-RU" sz="1500" b="1" dirty="0" smtClean="0">
                <a:solidFill>
                  <a:srgbClr val="103154"/>
                </a:solidFill>
                <a:latin typeface="Arial" pitchFamily="34" charset="0"/>
                <a:cs typeface="Arial" pitchFamily="34" charset="0"/>
              </a:rPr>
              <a:t>14.11.2019 </a:t>
            </a:r>
            <a:r>
              <a:rPr lang="ru-RU" altLang="ru-RU" sz="1500" b="1" dirty="0">
                <a:solidFill>
                  <a:srgbClr val="103154"/>
                </a:solidFill>
                <a:latin typeface="Arial" pitchFamily="34" charset="0"/>
                <a:cs typeface="Arial" pitchFamily="34" charset="0"/>
              </a:rPr>
              <a:t>№</a:t>
            </a:r>
            <a:r>
              <a:rPr lang="en-US" altLang="ru-RU" sz="1500" b="1" dirty="0">
                <a:solidFill>
                  <a:srgbClr val="103154"/>
                </a:solidFill>
                <a:latin typeface="Arial" pitchFamily="34" charset="0"/>
                <a:cs typeface="Arial" pitchFamily="34" charset="0"/>
              </a:rPr>
              <a:t> </a:t>
            </a:r>
            <a:r>
              <a:rPr lang="ru-RU" altLang="ru-RU" sz="1500" b="1" dirty="0" smtClean="0">
                <a:solidFill>
                  <a:srgbClr val="103154"/>
                </a:solidFill>
                <a:latin typeface="Arial" pitchFamily="34" charset="0"/>
                <a:cs typeface="Arial" pitchFamily="34" charset="0"/>
              </a:rPr>
              <a:t>610/1560;</a:t>
            </a:r>
            <a:r>
              <a:rPr lang="ru-RU" altLang="ru-RU" sz="1500" b="1" dirty="0" smtClean="0">
                <a:solidFill>
                  <a:srgbClr val="FF0000"/>
                </a:solidFill>
                <a:latin typeface="Arial" pitchFamily="34" charset="0"/>
                <a:cs typeface="Arial" pitchFamily="34" charset="0"/>
              </a:rPr>
              <a:t>  </a:t>
            </a:r>
            <a:endParaRPr lang="en-US" altLang="ru-RU" sz="1500" b="1" dirty="0" smtClean="0">
              <a:solidFill>
                <a:srgbClr val="FF0000"/>
              </a:solidFill>
              <a:latin typeface="Arial" pitchFamily="34" charset="0"/>
              <a:cs typeface="Arial" pitchFamily="34" charset="0"/>
            </a:endParaRPr>
          </a:p>
          <a:p>
            <a:pPr algn="just"/>
            <a:r>
              <a:rPr lang="ru-RU" altLang="ru-RU" sz="1500" b="1" dirty="0" smtClean="0">
                <a:solidFill>
                  <a:srgbClr val="103154"/>
                </a:solidFill>
                <a:latin typeface="Arial" pitchFamily="34" charset="0"/>
                <a:cs typeface="Arial" pitchFamily="34" charset="0"/>
              </a:rPr>
              <a:t>Порядок </a:t>
            </a:r>
            <a:r>
              <a:rPr lang="ru-RU" altLang="ru-RU" sz="1500" b="1" dirty="0">
                <a:solidFill>
                  <a:srgbClr val="103154"/>
                </a:solidFill>
                <a:latin typeface="Arial" pitchFamily="34" charset="0"/>
                <a:cs typeface="Arial" pitchFamily="34" charset="0"/>
              </a:rPr>
              <a:t>заполнения, учета и выдачи аттестатов </a:t>
            </a:r>
            <a:r>
              <a:rPr lang="ru-RU" altLang="ru-RU" sz="1500" dirty="0">
                <a:solidFill>
                  <a:srgbClr val="103154"/>
                </a:solidFill>
                <a:latin typeface="Arial" pitchFamily="34" charset="0"/>
                <a:cs typeface="Arial" pitchFamily="34" charset="0"/>
              </a:rPr>
              <a:t>об основном общем и среднем общем образовании и их дубликатов, утвержденный приказом Министерства образования и науки Российской Федерации от 14.02.2014 № 115 (</a:t>
            </a:r>
            <a:r>
              <a:rPr lang="ru-RU" altLang="ru-RU" sz="1500" b="1" dirty="0">
                <a:solidFill>
                  <a:srgbClr val="103154"/>
                </a:solidFill>
                <a:latin typeface="Arial" pitchFamily="34" charset="0"/>
                <a:cs typeface="Arial" pitchFamily="34" charset="0"/>
              </a:rPr>
              <a:t>изменения от 17.12.2018</a:t>
            </a:r>
            <a:r>
              <a:rPr lang="ru-RU" altLang="ru-RU" sz="1500" dirty="0" smtClean="0">
                <a:solidFill>
                  <a:srgbClr val="103154"/>
                </a:solidFill>
                <a:latin typeface="Arial" pitchFamily="34" charset="0"/>
                <a:cs typeface="Arial" pitchFamily="34" charset="0"/>
              </a:rPr>
              <a:t>);</a:t>
            </a:r>
            <a:endParaRPr lang="ru-RU" altLang="ru-RU" sz="1500" dirty="0">
              <a:solidFill>
                <a:srgbClr val="103154"/>
              </a:solidFill>
              <a:latin typeface="Arial" pitchFamily="34" charset="0"/>
              <a:cs typeface="Arial" pitchFamily="34" charset="0"/>
            </a:endParaRPr>
          </a:p>
          <a:p>
            <a:pPr algn="just"/>
            <a:r>
              <a:rPr lang="ru-RU" altLang="ru-RU" sz="1500" b="1" dirty="0">
                <a:solidFill>
                  <a:srgbClr val="103154"/>
                </a:solidFill>
                <a:latin typeface="Arial" pitchFamily="34" charset="0"/>
                <a:cs typeface="Arial" pitchFamily="34" charset="0"/>
              </a:rPr>
              <a:t>Порядок аккредитации граждан </a:t>
            </a:r>
            <a:r>
              <a:rPr lang="ru-RU" altLang="ru-RU" sz="1500" dirty="0">
                <a:solidFill>
                  <a:srgbClr val="103154"/>
                </a:solidFill>
                <a:latin typeface="Arial" pitchFamily="34" charset="0"/>
                <a:cs typeface="Arial" pitchFamily="34" charset="0"/>
              </a:rPr>
              <a:t>в качестве общественных наблюдателей при проведении ГИА по образовательным программам основного общего и среднего общего образования, всероссийской олимпиады школьников, утвержденный приказом </a:t>
            </a:r>
            <a:r>
              <a:rPr lang="ru-RU" altLang="ru-RU" sz="1500" dirty="0" err="1">
                <a:solidFill>
                  <a:srgbClr val="103154"/>
                </a:solidFill>
                <a:latin typeface="Arial" pitchFamily="34" charset="0"/>
                <a:cs typeface="Arial" pitchFamily="34" charset="0"/>
              </a:rPr>
              <a:t>Минобрнауки</a:t>
            </a:r>
            <a:r>
              <a:rPr lang="ru-RU" altLang="ru-RU" sz="1500" b="1" dirty="0">
                <a:solidFill>
                  <a:srgbClr val="103154"/>
                </a:solidFill>
                <a:latin typeface="Arial" pitchFamily="34" charset="0"/>
                <a:cs typeface="Arial" pitchFamily="34" charset="0"/>
              </a:rPr>
              <a:t> </a:t>
            </a:r>
            <a:r>
              <a:rPr lang="ru-RU" altLang="ru-RU" sz="1500" dirty="0">
                <a:solidFill>
                  <a:srgbClr val="103154"/>
                </a:solidFill>
                <a:latin typeface="Arial" pitchFamily="34" charset="0"/>
                <a:cs typeface="Arial" pitchFamily="34" charset="0"/>
              </a:rPr>
              <a:t>России</a:t>
            </a:r>
            <a:r>
              <a:rPr lang="ru-RU" altLang="ru-RU" sz="1500" b="1" dirty="0">
                <a:solidFill>
                  <a:srgbClr val="103154"/>
                </a:solidFill>
                <a:latin typeface="Arial" pitchFamily="34" charset="0"/>
                <a:cs typeface="Arial" pitchFamily="34" charset="0"/>
              </a:rPr>
              <a:t> </a:t>
            </a:r>
            <a:br>
              <a:rPr lang="ru-RU" altLang="ru-RU" sz="1500" b="1" dirty="0">
                <a:solidFill>
                  <a:srgbClr val="103154"/>
                </a:solidFill>
                <a:latin typeface="Arial" pitchFamily="34" charset="0"/>
                <a:cs typeface="Arial" pitchFamily="34" charset="0"/>
              </a:rPr>
            </a:br>
            <a:r>
              <a:rPr lang="ru-RU" altLang="ru-RU" sz="1500" b="1" dirty="0">
                <a:solidFill>
                  <a:srgbClr val="103154"/>
                </a:solidFill>
                <a:latin typeface="Arial" pitchFamily="34" charset="0"/>
                <a:cs typeface="Arial" pitchFamily="34" charset="0"/>
              </a:rPr>
              <a:t>от 28.06.2013 № </a:t>
            </a:r>
            <a:r>
              <a:rPr lang="ru-RU" altLang="ru-RU" sz="1500" b="1" dirty="0" smtClean="0">
                <a:solidFill>
                  <a:srgbClr val="103154"/>
                </a:solidFill>
                <a:latin typeface="Arial" pitchFamily="34" charset="0"/>
                <a:cs typeface="Arial" pitchFamily="34" charset="0"/>
              </a:rPr>
              <a:t>491</a:t>
            </a:r>
            <a:r>
              <a:rPr lang="ru-RU" altLang="ru-RU" sz="1500" dirty="0">
                <a:solidFill>
                  <a:srgbClr val="103154"/>
                </a:solidFill>
                <a:latin typeface="Arial" pitchFamily="34" charset="0"/>
                <a:cs typeface="Arial" pitchFamily="34" charset="0"/>
              </a:rPr>
              <a:t>(</a:t>
            </a:r>
            <a:r>
              <a:rPr lang="ru-RU" altLang="ru-RU" sz="1500" b="1" dirty="0">
                <a:solidFill>
                  <a:srgbClr val="103154"/>
                </a:solidFill>
                <a:latin typeface="Arial" pitchFamily="34" charset="0"/>
                <a:cs typeface="Arial" pitchFamily="34" charset="0"/>
              </a:rPr>
              <a:t>изменения от 06.04.2017</a:t>
            </a:r>
            <a:r>
              <a:rPr lang="ru-RU" altLang="ru-RU" sz="1500" dirty="0" smtClean="0">
                <a:solidFill>
                  <a:srgbClr val="103154"/>
                </a:solidFill>
                <a:latin typeface="Arial" pitchFamily="34" charset="0"/>
                <a:cs typeface="Arial" pitchFamily="34" charset="0"/>
              </a:rPr>
              <a:t>);</a:t>
            </a:r>
            <a:endParaRPr lang="ru-RU" altLang="ru-RU" sz="1500" b="1" dirty="0">
              <a:solidFill>
                <a:srgbClr val="103154"/>
              </a:solidFill>
              <a:latin typeface="Arial" pitchFamily="34" charset="0"/>
              <a:cs typeface="Arial" pitchFamily="34" charset="0"/>
            </a:endParaRPr>
          </a:p>
          <a:p>
            <a:pPr algn="just"/>
            <a:r>
              <a:rPr lang="ru-RU" altLang="ru-RU" sz="1500" b="1" dirty="0" smtClean="0">
                <a:solidFill>
                  <a:srgbClr val="103154"/>
                </a:solidFill>
                <a:latin typeface="Arial" pitchFamily="34" charset="0"/>
                <a:cs typeface="Arial" pitchFamily="34" charset="0"/>
              </a:rPr>
              <a:t>План </a:t>
            </a:r>
            <a:r>
              <a:rPr lang="ru-RU" altLang="ru-RU" sz="1500" b="1" dirty="0">
                <a:solidFill>
                  <a:srgbClr val="103154"/>
                </a:solidFill>
                <a:latin typeface="Arial" pitchFamily="34" charset="0"/>
                <a:cs typeface="Arial" pitchFamily="34" charset="0"/>
              </a:rPr>
              <a:t>мероприятий («дорожная карта»)</a:t>
            </a:r>
            <a:r>
              <a:rPr lang="ru-RU" altLang="ru-RU" sz="1500" dirty="0">
                <a:solidFill>
                  <a:srgbClr val="103154"/>
                </a:solidFill>
                <a:latin typeface="Arial" pitchFamily="34" charset="0"/>
                <a:cs typeface="Arial" pitchFamily="34" charset="0"/>
              </a:rPr>
              <a:t> по организации и проведению государственной итоговой аттестации по образовательным программам основного общего и среднего общего образования в Вологодской области в </a:t>
            </a:r>
            <a:r>
              <a:rPr lang="ru-RU" altLang="ru-RU" sz="1500" dirty="0" smtClean="0">
                <a:solidFill>
                  <a:srgbClr val="103154"/>
                </a:solidFill>
                <a:latin typeface="Arial" pitchFamily="34" charset="0"/>
                <a:cs typeface="Arial" pitchFamily="34" charset="0"/>
              </a:rPr>
              <a:t>2019-2020 </a:t>
            </a:r>
            <a:r>
              <a:rPr lang="ru-RU" altLang="ru-RU" sz="1500" dirty="0">
                <a:solidFill>
                  <a:srgbClr val="103154"/>
                </a:solidFill>
                <a:latin typeface="Arial" pitchFamily="34" charset="0"/>
                <a:cs typeface="Arial" pitchFamily="34" charset="0"/>
              </a:rPr>
              <a:t>учебном году, утвержденный приказом Департамента  образования области  </a:t>
            </a:r>
            <a:r>
              <a:rPr lang="ru-RU" altLang="ru-RU" sz="1500" b="1" dirty="0">
                <a:solidFill>
                  <a:srgbClr val="103154"/>
                </a:solidFill>
                <a:latin typeface="Arial" pitchFamily="34" charset="0"/>
                <a:cs typeface="Arial" pitchFamily="34" charset="0"/>
              </a:rPr>
              <a:t>от </a:t>
            </a:r>
            <a:r>
              <a:rPr lang="ru-RU" altLang="ru-RU" sz="1500" b="1" dirty="0" smtClean="0">
                <a:solidFill>
                  <a:srgbClr val="103154"/>
                </a:solidFill>
                <a:latin typeface="Arial" pitchFamily="34" charset="0"/>
                <a:cs typeface="Arial" pitchFamily="34" charset="0"/>
              </a:rPr>
              <a:t>29.08.2019 </a:t>
            </a:r>
            <a:r>
              <a:rPr lang="ru-RU" altLang="ru-RU" sz="1500" b="1" dirty="0">
                <a:solidFill>
                  <a:srgbClr val="103154"/>
                </a:solidFill>
                <a:latin typeface="Arial" pitchFamily="34" charset="0"/>
                <a:cs typeface="Arial" pitchFamily="34" charset="0"/>
              </a:rPr>
              <a:t>№ </a:t>
            </a:r>
            <a:r>
              <a:rPr lang="ru-RU" altLang="ru-RU" sz="1500" b="1" dirty="0" smtClean="0">
                <a:solidFill>
                  <a:srgbClr val="103154"/>
                </a:solidFill>
                <a:latin typeface="Arial" pitchFamily="34" charset="0"/>
                <a:cs typeface="Arial" pitchFamily="34" charset="0"/>
              </a:rPr>
              <a:t>1355</a:t>
            </a:r>
            <a:endParaRPr lang="ru-RU" altLang="ru-RU" sz="1500" b="1" dirty="0">
              <a:solidFill>
                <a:srgbClr val="103154"/>
              </a:solidFill>
              <a:latin typeface="Arial" pitchFamily="34" charset="0"/>
              <a:cs typeface="Arial" pitchFamily="34" charset="0"/>
            </a:endParaRPr>
          </a:p>
          <a:p>
            <a:pPr algn="just"/>
            <a:r>
              <a:rPr lang="ru-RU" altLang="ru-RU" sz="1500" b="1" dirty="0">
                <a:solidFill>
                  <a:srgbClr val="103154"/>
                </a:solidFill>
                <a:latin typeface="Arial" pitchFamily="34" charset="0"/>
                <a:cs typeface="Arial" pitchFamily="34" charset="0"/>
              </a:rPr>
              <a:t>План мероприятий («дорожная карта»)</a:t>
            </a:r>
            <a:r>
              <a:rPr lang="ru-RU" altLang="ru-RU" sz="1500" dirty="0">
                <a:solidFill>
                  <a:srgbClr val="103154"/>
                </a:solidFill>
                <a:latin typeface="Arial" pitchFamily="34" charset="0"/>
                <a:cs typeface="Arial" pitchFamily="34" charset="0"/>
              </a:rPr>
              <a:t> по организации и проведению государственной итоговой аттестации по образовательным программам основного общего и среднего общего образования в г. Череповце в </a:t>
            </a:r>
            <a:r>
              <a:rPr lang="ru-RU" altLang="ru-RU" sz="1500" dirty="0" smtClean="0">
                <a:solidFill>
                  <a:srgbClr val="103154"/>
                </a:solidFill>
                <a:latin typeface="Arial" pitchFamily="34" charset="0"/>
                <a:cs typeface="Arial" pitchFamily="34" charset="0"/>
              </a:rPr>
              <a:t>2019-2020 </a:t>
            </a:r>
            <a:r>
              <a:rPr lang="ru-RU" altLang="ru-RU" sz="1500" dirty="0">
                <a:solidFill>
                  <a:srgbClr val="103154"/>
                </a:solidFill>
                <a:latin typeface="Arial" pitchFamily="34" charset="0"/>
                <a:cs typeface="Arial" pitchFamily="34" charset="0"/>
              </a:rPr>
              <a:t>учебном году, утвержденный приказом </a:t>
            </a:r>
            <a:r>
              <a:rPr lang="ru-RU" altLang="ru-RU" sz="1500" dirty="0" smtClean="0">
                <a:solidFill>
                  <a:srgbClr val="103154"/>
                </a:solidFill>
                <a:latin typeface="Arial" pitchFamily="34" charset="0"/>
                <a:cs typeface="Arial" pitchFamily="34" charset="0"/>
              </a:rPr>
              <a:t>управления образования </a:t>
            </a:r>
            <a:r>
              <a:rPr lang="ru-RU" altLang="ru-RU" sz="1500" b="1" dirty="0" smtClean="0">
                <a:solidFill>
                  <a:srgbClr val="103154"/>
                </a:solidFill>
                <a:latin typeface="Arial" pitchFamily="34" charset="0"/>
                <a:cs typeface="Arial" pitchFamily="34" charset="0"/>
              </a:rPr>
              <a:t>от 23.09.2019 </a:t>
            </a:r>
            <a:r>
              <a:rPr lang="ru-RU" altLang="ru-RU" sz="1500" b="1" dirty="0">
                <a:solidFill>
                  <a:srgbClr val="103154"/>
                </a:solidFill>
                <a:latin typeface="Arial" pitchFamily="34" charset="0"/>
                <a:cs typeface="Arial" pitchFamily="34" charset="0"/>
              </a:rPr>
              <a:t>№ </a:t>
            </a:r>
            <a:r>
              <a:rPr lang="ru-RU" altLang="ru-RU" sz="1500" b="1" dirty="0" smtClean="0">
                <a:solidFill>
                  <a:srgbClr val="103154"/>
                </a:solidFill>
                <a:latin typeface="Arial" pitchFamily="34" charset="0"/>
                <a:cs typeface="Arial" pitchFamily="34" charset="0"/>
              </a:rPr>
              <a:t>1266</a:t>
            </a:r>
          </a:p>
          <a:p>
            <a:pPr algn="just"/>
            <a:r>
              <a:rPr lang="ru-RU" altLang="ru-RU" sz="1500" b="1" dirty="0">
                <a:solidFill>
                  <a:srgbClr val="103154"/>
                </a:solidFill>
                <a:latin typeface="Arial" pitchFamily="34" charset="0"/>
                <a:cs typeface="Arial" pitchFamily="34" charset="0"/>
              </a:rPr>
              <a:t>Порядок проведения и проверки итогового собеседования </a:t>
            </a:r>
            <a:r>
              <a:rPr lang="ru-RU" altLang="ru-RU" sz="1500" dirty="0">
                <a:solidFill>
                  <a:srgbClr val="103154"/>
                </a:solidFill>
                <a:latin typeface="Arial" pitchFamily="34" charset="0"/>
                <a:cs typeface="Arial" pitchFamily="34" charset="0"/>
              </a:rPr>
              <a:t>по русскому языку в 9 классах общеобразовательных организаций области (приказ ДО от 01.02.2019  № 115</a:t>
            </a:r>
            <a:r>
              <a:rPr lang="ru-RU" altLang="ru-RU" sz="1500" dirty="0" smtClean="0">
                <a:solidFill>
                  <a:srgbClr val="103154"/>
                </a:solidFill>
                <a:latin typeface="Arial" pitchFamily="34" charset="0"/>
                <a:cs typeface="Arial" pitchFamily="34" charset="0"/>
              </a:rPr>
              <a:t>)</a:t>
            </a:r>
            <a:endParaRPr lang="ru-RU" altLang="ru-RU" sz="1500" dirty="0">
              <a:solidFill>
                <a:srgbClr val="103154"/>
              </a:solidFill>
              <a:latin typeface="Arial" pitchFamily="34" charset="0"/>
              <a:cs typeface="Arial" pitchFamily="34" charset="0"/>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2</a:t>
            </a:fld>
            <a:endParaRPr lang="ru-RU" sz="1200" dirty="0">
              <a:solidFill>
                <a:srgbClr val="0070C0"/>
              </a:solidFill>
              <a:latin typeface="Arial Narrow" pitchFamily="34" charset="0"/>
            </a:endParaRPr>
          </a:p>
        </p:txBody>
      </p:sp>
    </p:spTree>
    <p:extLst>
      <p:ext uri="{BB962C8B-B14F-4D97-AF65-F5344CB8AC3E}">
        <p14:creationId xmlns:p14="http://schemas.microsoft.com/office/powerpoint/2010/main" val="1464537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rgbClr val="0070C0"/>
                </a:solidFill>
              </a:rPr>
              <a:t>В </a:t>
            </a:r>
            <a:r>
              <a:rPr lang="ru-RU" sz="2400" b="1" dirty="0" smtClean="0">
                <a:solidFill>
                  <a:srgbClr val="0070C0"/>
                </a:solidFill>
              </a:rPr>
              <a:t>СООТВЕТСТВИИ С ПОРЯДКОМ ПРОВЕДЕНИЯ ГИА</a:t>
            </a:r>
            <a:endParaRPr lang="ru-RU" sz="2400" b="1" dirty="0">
              <a:solidFill>
                <a:srgbClr val="0070C0"/>
              </a:solidFill>
            </a:endParaRPr>
          </a:p>
        </p:txBody>
      </p:sp>
      <p:sp>
        <p:nvSpPr>
          <p:cNvPr id="12" name="Объект 2"/>
          <p:cNvSpPr txBox="1">
            <a:spLocks/>
          </p:cNvSpPr>
          <p:nvPr/>
        </p:nvSpPr>
        <p:spPr>
          <a:xfrm>
            <a:off x="179511" y="2207203"/>
            <a:ext cx="8714355" cy="2127409"/>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442913" algn="just">
              <a:buFont typeface="Arial" panose="020B0604020202020204" pitchFamily="34" charset="0"/>
              <a:buChar char="•"/>
            </a:pPr>
            <a:r>
              <a:rPr lang="ru-RU" altLang="ru-RU" sz="1800" dirty="0">
                <a:solidFill>
                  <a:srgbClr val="103154"/>
                </a:solidFill>
                <a:latin typeface="Arial" pitchFamily="34" charset="0"/>
                <a:cs typeface="Arial" pitchFamily="34" charset="0"/>
              </a:rPr>
              <a:t>обучающиеся, получившие в основной период не более двух неудовлетворительных результатов;</a:t>
            </a:r>
          </a:p>
          <a:p>
            <a:pPr indent="442913" algn="just">
              <a:buFont typeface="Arial" panose="020B0604020202020204" pitchFamily="34" charset="0"/>
              <a:buChar char="•"/>
            </a:pPr>
            <a:r>
              <a:rPr lang="ru-RU" altLang="ru-RU" sz="1800" dirty="0">
                <a:solidFill>
                  <a:srgbClr val="103154"/>
                </a:solidFill>
                <a:latin typeface="Arial" pitchFamily="34" charset="0"/>
                <a:cs typeface="Arial" pitchFamily="34" charset="0"/>
              </a:rPr>
              <a:t>  не явившиеся на экзамены по уважительной причине;</a:t>
            </a:r>
          </a:p>
          <a:p>
            <a:pPr indent="442913" algn="just">
              <a:buFont typeface="Arial" panose="020B0604020202020204" pitchFamily="34" charset="0"/>
              <a:buChar char="•"/>
            </a:pPr>
            <a:r>
              <a:rPr lang="ru-RU" altLang="ru-RU" sz="1800" dirty="0">
                <a:solidFill>
                  <a:srgbClr val="103154"/>
                </a:solidFill>
                <a:latin typeface="Arial" pitchFamily="34" charset="0"/>
                <a:cs typeface="Arial" pitchFamily="34" charset="0"/>
              </a:rPr>
              <a:t>  не завершившие выполнение экзаменационной работы по уважительным причинам;</a:t>
            </a:r>
          </a:p>
          <a:p>
            <a:pPr indent="442913" algn="just">
              <a:buFont typeface="Arial" panose="020B0604020202020204" pitchFamily="34" charset="0"/>
              <a:buChar char="•"/>
            </a:pPr>
            <a:r>
              <a:rPr lang="ru-RU" altLang="ru-RU" sz="1800" dirty="0">
                <a:solidFill>
                  <a:srgbClr val="103154"/>
                </a:solidFill>
                <a:latin typeface="Arial" pitchFamily="34" charset="0"/>
                <a:cs typeface="Arial" pitchFamily="34" charset="0"/>
              </a:rPr>
              <a:t>  апелляции которых о нарушении установленного порядка проведения ГИА были удовлетворены;</a:t>
            </a:r>
          </a:p>
          <a:p>
            <a:pPr indent="442913" algn="just">
              <a:buFont typeface="Arial" panose="020B0604020202020204" pitchFamily="34" charset="0"/>
              <a:buChar char="•"/>
            </a:pPr>
            <a:r>
              <a:rPr lang="ru-RU" altLang="ru-RU" sz="1800" dirty="0">
                <a:solidFill>
                  <a:srgbClr val="103154"/>
                </a:solidFill>
                <a:latin typeface="Arial" pitchFamily="34" charset="0"/>
                <a:cs typeface="Arial" pitchFamily="34" charset="0"/>
              </a:rPr>
              <a:t>  результаты которых были аннулированы ГЭК</a:t>
            </a:r>
            <a:r>
              <a:rPr lang="ru-RU" altLang="ru-RU" sz="1800" dirty="0" smtClean="0">
                <a:solidFill>
                  <a:srgbClr val="103154"/>
                </a:solidFill>
                <a:latin typeface="Arial" pitchFamily="34" charset="0"/>
                <a:cs typeface="Arial" pitchFamily="34" charset="0"/>
              </a:rPr>
              <a:t>.</a:t>
            </a:r>
            <a:endParaRPr lang="ru-RU" altLang="ru-RU" sz="1800" dirty="0">
              <a:solidFill>
                <a:srgbClr val="103154"/>
              </a:solidFill>
              <a:latin typeface="Arial" pitchFamily="34" charset="0"/>
              <a:cs typeface="Arial" pitchFamily="34" charset="0"/>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20</a:t>
            </a:fld>
            <a:endParaRPr lang="ru-RU" sz="1200" dirty="0">
              <a:solidFill>
                <a:srgbClr val="0070C0"/>
              </a:solidFill>
              <a:latin typeface="Arial Narrow" pitchFamily="34" charset="0"/>
            </a:endParaRPr>
          </a:p>
        </p:txBody>
      </p:sp>
      <p:sp>
        <p:nvSpPr>
          <p:cNvPr id="6" name="Прямоугольник 10"/>
          <p:cNvSpPr>
            <a:spLocks noChangeArrowheads="1"/>
          </p:cNvSpPr>
          <p:nvPr/>
        </p:nvSpPr>
        <p:spPr bwMode="auto">
          <a:xfrm>
            <a:off x="386395" y="1484784"/>
            <a:ext cx="840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defTabSz="4572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defTabSz="4572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defTabSz="4572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defTabSz="4572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just" eaLnBrk="1" hangingPunct="1">
              <a:spcBef>
                <a:spcPct val="0"/>
              </a:spcBef>
              <a:buClrTx/>
              <a:buSzTx/>
              <a:buFontTx/>
              <a:buNone/>
            </a:pPr>
            <a:r>
              <a:rPr lang="ru-RU" altLang="ru-RU" sz="1800" b="1" dirty="0">
                <a:solidFill>
                  <a:srgbClr val="103154"/>
                </a:solidFill>
                <a:latin typeface="Arial" pitchFamily="34" charset="0"/>
                <a:cs typeface="Arial" pitchFamily="34" charset="0"/>
              </a:rPr>
              <a:t>По решению председателя ГЭК повторно допускаются к сдаче ГИА в текущем учебном году по соответствующему учебному предмету </a:t>
            </a:r>
          </a:p>
        </p:txBody>
      </p:sp>
      <p:sp>
        <p:nvSpPr>
          <p:cNvPr id="7" name="Прямоугольник 10"/>
          <p:cNvSpPr>
            <a:spLocks noChangeArrowheads="1"/>
          </p:cNvSpPr>
          <p:nvPr/>
        </p:nvSpPr>
        <p:spPr bwMode="auto">
          <a:xfrm>
            <a:off x="215844" y="974173"/>
            <a:ext cx="2411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defTabSz="4572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defTabSz="4572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defTabSz="4572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defTabSz="4572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defTabSz="4572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2000" b="1" dirty="0" smtClean="0">
                <a:solidFill>
                  <a:srgbClr val="103154"/>
                </a:solidFill>
                <a:latin typeface="Arial" pitchFamily="34" charset="0"/>
                <a:cs typeface="Arial" pitchFamily="34" charset="0"/>
              </a:rPr>
              <a:t>ПЕРЕСДАЧА ГИА</a:t>
            </a:r>
            <a:endParaRPr lang="ru-RU" altLang="ru-RU" sz="2000" b="1" dirty="0">
              <a:solidFill>
                <a:srgbClr val="103154"/>
              </a:solidFill>
              <a:latin typeface="Arial" pitchFamily="34" charset="0"/>
              <a:cs typeface="Arial" pitchFamily="34" charset="0"/>
            </a:endParaRPr>
          </a:p>
        </p:txBody>
      </p:sp>
      <p:sp>
        <p:nvSpPr>
          <p:cNvPr id="9" name="Прямоугольник 8"/>
          <p:cNvSpPr/>
          <p:nvPr/>
        </p:nvSpPr>
        <p:spPr>
          <a:xfrm>
            <a:off x="6765882" y="951111"/>
            <a:ext cx="1678858" cy="369332"/>
          </a:xfrm>
          <a:prstGeom prst="rect">
            <a:avLst/>
          </a:prstGeom>
        </p:spPr>
        <p:txBody>
          <a:bodyPr wrap="none">
            <a:spAutoFit/>
          </a:bodyPr>
          <a:lstStyle/>
          <a:p>
            <a:pPr lvl="0"/>
            <a:r>
              <a:rPr lang="ru-RU" b="1" dirty="0" smtClean="0">
                <a:solidFill>
                  <a:srgbClr val="103154"/>
                </a:solidFill>
                <a:latin typeface="Arial" pitchFamily="34" charset="0"/>
                <a:cs typeface="Arial" pitchFamily="34" charset="0"/>
              </a:rPr>
              <a:t>п.42 Порядка</a:t>
            </a:r>
            <a:endParaRPr lang="ru-RU" b="1" dirty="0">
              <a:solidFill>
                <a:srgbClr val="103154"/>
              </a:solidFill>
              <a:latin typeface="Arial" pitchFamily="34" charset="0"/>
              <a:cs typeface="Arial" pitchFamily="34" charset="0"/>
            </a:endParaRPr>
          </a:p>
        </p:txBody>
      </p:sp>
      <p:sp>
        <p:nvSpPr>
          <p:cNvPr id="14" name="Объект 2"/>
          <p:cNvSpPr txBox="1">
            <a:spLocks/>
          </p:cNvSpPr>
          <p:nvPr/>
        </p:nvSpPr>
        <p:spPr>
          <a:xfrm>
            <a:off x="241746" y="4781495"/>
            <a:ext cx="8578726" cy="17438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263525" algn="just">
              <a:buFont typeface="Arial" panose="020B0604020202020204" pitchFamily="34" charset="0"/>
              <a:buChar char="•"/>
            </a:pPr>
            <a:r>
              <a:rPr lang="ru-RU" altLang="ru-RU" sz="1800" dirty="0">
                <a:solidFill>
                  <a:srgbClr val="103154"/>
                </a:solidFill>
                <a:latin typeface="Arial" pitchFamily="34" charset="0"/>
                <a:cs typeface="Arial" pitchFamily="34" charset="0"/>
              </a:rPr>
              <a:t>обучающиеся, не прошедшие ГИА;</a:t>
            </a:r>
          </a:p>
          <a:p>
            <a:pPr indent="263525" algn="just">
              <a:buFont typeface="Arial" panose="020B0604020202020204" pitchFamily="34" charset="0"/>
              <a:buChar char="•"/>
            </a:pPr>
            <a:r>
              <a:rPr lang="ru-RU" altLang="ru-RU" sz="1800" dirty="0" smtClean="0">
                <a:solidFill>
                  <a:srgbClr val="103154"/>
                </a:solidFill>
                <a:latin typeface="Arial" pitchFamily="34" charset="0"/>
                <a:cs typeface="Arial" pitchFamily="34" charset="0"/>
              </a:rPr>
              <a:t>получившие </a:t>
            </a:r>
            <a:r>
              <a:rPr lang="ru-RU" altLang="ru-RU" sz="1800" dirty="0">
                <a:solidFill>
                  <a:srgbClr val="103154"/>
                </a:solidFill>
                <a:latin typeface="Arial" pitchFamily="34" charset="0"/>
                <a:cs typeface="Arial" pitchFamily="34" charset="0"/>
              </a:rPr>
              <a:t>в основной период более двух неудовлетворительных результатов;</a:t>
            </a:r>
          </a:p>
          <a:p>
            <a:pPr indent="263525" algn="just">
              <a:buFont typeface="Arial" panose="020B0604020202020204" pitchFamily="34" charset="0"/>
              <a:buChar char="•"/>
            </a:pPr>
            <a:r>
              <a:rPr lang="ru-RU" altLang="ru-RU" sz="1800" dirty="0" smtClean="0">
                <a:solidFill>
                  <a:srgbClr val="103154"/>
                </a:solidFill>
                <a:latin typeface="Arial" pitchFamily="34" charset="0"/>
                <a:cs typeface="Arial" pitchFamily="34" charset="0"/>
              </a:rPr>
              <a:t>получившие </a:t>
            </a:r>
            <a:r>
              <a:rPr lang="ru-RU" altLang="ru-RU" sz="1800" dirty="0">
                <a:solidFill>
                  <a:srgbClr val="103154"/>
                </a:solidFill>
                <a:latin typeface="Arial" pitchFamily="34" charset="0"/>
                <a:cs typeface="Arial" pitchFamily="34" charset="0"/>
              </a:rPr>
              <a:t>повторно неудовлетворительный результат по одному или двум учебным предметам в резервные дни июня</a:t>
            </a:r>
            <a:r>
              <a:rPr lang="ru-RU" altLang="ru-RU" sz="1800" dirty="0" smtClean="0">
                <a:solidFill>
                  <a:srgbClr val="103154"/>
                </a:solidFill>
                <a:latin typeface="Arial" pitchFamily="34" charset="0"/>
                <a:cs typeface="Arial" pitchFamily="34" charset="0"/>
              </a:rPr>
              <a:t>.</a:t>
            </a:r>
            <a:endParaRPr lang="ru-RU" altLang="ru-RU" sz="1800" dirty="0">
              <a:solidFill>
                <a:srgbClr val="103154"/>
              </a:solidFill>
              <a:latin typeface="Arial" pitchFamily="34" charset="0"/>
              <a:cs typeface="Arial" pitchFamily="34" charset="0"/>
            </a:endParaRPr>
          </a:p>
        </p:txBody>
      </p:sp>
      <p:sp>
        <p:nvSpPr>
          <p:cNvPr id="2" name="Прямоугольник 1"/>
          <p:cNvSpPr/>
          <p:nvPr/>
        </p:nvSpPr>
        <p:spPr>
          <a:xfrm>
            <a:off x="3017892" y="1015441"/>
            <a:ext cx="3066673" cy="400110"/>
          </a:xfrm>
          <a:prstGeom prst="rect">
            <a:avLst/>
          </a:prstGeom>
        </p:spPr>
        <p:txBody>
          <a:bodyPr wrap="none">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err="1">
                <a:solidFill>
                  <a:srgbClr val="103154"/>
                </a:solidFill>
                <a:latin typeface="Arial" pitchFamily="34" charset="0"/>
                <a:cs typeface="Arial" pitchFamily="34" charset="0"/>
              </a:rPr>
              <a:t>Июнь</a:t>
            </a:r>
            <a:r>
              <a:rPr lang="en-US" sz="2000" b="1" dirty="0">
                <a:solidFill>
                  <a:srgbClr val="103154"/>
                </a:solidFill>
                <a:latin typeface="Arial" pitchFamily="34" charset="0"/>
                <a:cs typeface="Arial" pitchFamily="34" charset="0"/>
              </a:rPr>
              <a:t>. </a:t>
            </a:r>
            <a:r>
              <a:rPr lang="en-US" sz="2000" b="1" dirty="0" err="1">
                <a:solidFill>
                  <a:srgbClr val="103154"/>
                </a:solidFill>
                <a:latin typeface="Arial" pitchFamily="34" charset="0"/>
                <a:cs typeface="Arial" pitchFamily="34" charset="0"/>
              </a:rPr>
              <a:t>Резервные</a:t>
            </a:r>
            <a:r>
              <a:rPr lang="en-US" sz="2000" b="1" dirty="0">
                <a:solidFill>
                  <a:srgbClr val="103154"/>
                </a:solidFill>
                <a:latin typeface="Arial" pitchFamily="34" charset="0"/>
                <a:cs typeface="Arial" pitchFamily="34" charset="0"/>
              </a:rPr>
              <a:t> </a:t>
            </a:r>
            <a:r>
              <a:rPr lang="en-US" sz="2000" b="1" dirty="0" err="1">
                <a:solidFill>
                  <a:srgbClr val="103154"/>
                </a:solidFill>
                <a:latin typeface="Arial" pitchFamily="34" charset="0"/>
                <a:cs typeface="Arial" pitchFamily="34" charset="0"/>
              </a:rPr>
              <a:t>дни</a:t>
            </a:r>
            <a:r>
              <a:rPr lang="ru-RU" sz="2000" b="1" dirty="0">
                <a:solidFill>
                  <a:srgbClr val="103154"/>
                </a:solidFill>
                <a:latin typeface="Arial" pitchFamily="34" charset="0"/>
                <a:cs typeface="Arial" pitchFamily="34" charset="0"/>
              </a:rPr>
              <a:t> </a:t>
            </a:r>
          </a:p>
        </p:txBody>
      </p:sp>
      <p:sp>
        <p:nvSpPr>
          <p:cNvPr id="15" name="Прямоугольник 14"/>
          <p:cNvSpPr/>
          <p:nvPr/>
        </p:nvSpPr>
        <p:spPr>
          <a:xfrm>
            <a:off x="2035974" y="4293096"/>
            <a:ext cx="5056306" cy="400110"/>
          </a:xfrm>
          <a:prstGeom prst="rect">
            <a:avLst/>
          </a:prstGeom>
        </p:spPr>
        <p:txBody>
          <a:bodyPr wrap="square">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b="1" dirty="0" smtClean="0">
                <a:solidFill>
                  <a:srgbClr val="103154"/>
                </a:solidFill>
                <a:latin typeface="Arial" pitchFamily="34" charset="0"/>
                <a:cs typeface="Arial" pitchFamily="34" charset="0"/>
              </a:rPr>
              <a:t>Сентябрь</a:t>
            </a:r>
            <a:r>
              <a:rPr lang="en-US" sz="2000" b="1" dirty="0" smtClean="0">
                <a:solidFill>
                  <a:srgbClr val="103154"/>
                </a:solidFill>
                <a:latin typeface="Arial" pitchFamily="34" charset="0"/>
                <a:cs typeface="Arial" pitchFamily="34" charset="0"/>
              </a:rPr>
              <a:t>. </a:t>
            </a:r>
            <a:r>
              <a:rPr lang="ru-RU" sz="2000" b="1" dirty="0" smtClean="0">
                <a:solidFill>
                  <a:srgbClr val="103154"/>
                </a:solidFill>
                <a:latin typeface="Arial" pitchFamily="34" charset="0"/>
                <a:cs typeface="Arial" pitchFamily="34" charset="0"/>
              </a:rPr>
              <a:t>Дополнительный период</a:t>
            </a:r>
            <a:endParaRPr lang="ru-RU" sz="2000" b="1" dirty="0">
              <a:solidFill>
                <a:srgbClr val="103154"/>
              </a:solidFill>
              <a:latin typeface="Arial" pitchFamily="34" charset="0"/>
              <a:cs typeface="Arial" pitchFamily="34" charset="0"/>
            </a:endParaRPr>
          </a:p>
        </p:txBody>
      </p:sp>
    </p:spTree>
    <p:extLst>
      <p:ext uri="{BB962C8B-B14F-4D97-AF65-F5344CB8AC3E}">
        <p14:creationId xmlns:p14="http://schemas.microsoft.com/office/powerpoint/2010/main" val="2180656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РЕЗУЛЬТАТЫ ГИА-9 2019 </a:t>
            </a:r>
            <a:r>
              <a:rPr lang="ru-RU" sz="2400" b="1" dirty="0">
                <a:solidFill>
                  <a:srgbClr val="0070C0"/>
                </a:solidFill>
              </a:rPr>
              <a:t>года</a:t>
            </a:r>
          </a:p>
        </p:txBody>
      </p:sp>
      <p:sp>
        <p:nvSpPr>
          <p:cNvPr id="12" name="Объект 2"/>
          <p:cNvSpPr txBox="1">
            <a:spLocks/>
          </p:cNvSpPr>
          <p:nvPr/>
        </p:nvSpPr>
        <p:spPr>
          <a:xfrm>
            <a:off x="179512" y="908720"/>
            <a:ext cx="8712867" cy="6840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623888" algn="just"/>
            <a:r>
              <a:rPr lang="ru-RU" altLang="ru-RU" sz="1800" b="1" dirty="0" smtClean="0">
                <a:solidFill>
                  <a:srgbClr val="103154"/>
                </a:solidFill>
                <a:latin typeface="Arial" pitchFamily="34" charset="0"/>
                <a:cs typeface="Arial" pitchFamily="34" charset="0"/>
              </a:rPr>
              <a:t>330</a:t>
            </a:r>
            <a:r>
              <a:rPr lang="ru-RU" altLang="ru-RU" sz="1800" dirty="0" smtClean="0">
                <a:solidFill>
                  <a:srgbClr val="103154"/>
                </a:solidFill>
                <a:latin typeface="Arial" pitchFamily="34" charset="0"/>
                <a:cs typeface="Arial" pitchFamily="34" charset="0"/>
              </a:rPr>
              <a:t> выпускников принимали </a:t>
            </a:r>
            <a:r>
              <a:rPr lang="ru-RU" altLang="ru-RU" sz="1800" dirty="0">
                <a:solidFill>
                  <a:srgbClr val="103154"/>
                </a:solidFill>
                <a:latin typeface="Arial" pitchFamily="34" charset="0"/>
                <a:cs typeface="Arial" pitchFamily="34" charset="0"/>
              </a:rPr>
              <a:t>участие в дополнительный период в сентябре </a:t>
            </a:r>
            <a:r>
              <a:rPr lang="ru-RU" altLang="ru-RU" sz="1800" dirty="0" smtClean="0">
                <a:solidFill>
                  <a:srgbClr val="103154"/>
                </a:solidFill>
                <a:latin typeface="Arial" pitchFamily="34" charset="0"/>
                <a:cs typeface="Arial" pitchFamily="34" charset="0"/>
              </a:rPr>
              <a:t>2019 года</a:t>
            </a:r>
            <a:r>
              <a:rPr lang="ru-RU" altLang="ru-RU" sz="1800" dirty="0">
                <a:solidFill>
                  <a:srgbClr val="103154"/>
                </a:solidFill>
                <a:latin typeface="Arial" pitchFamily="34" charset="0"/>
                <a:cs typeface="Arial" pitchFamily="34" charset="0"/>
              </a:rPr>
              <a:t> </a:t>
            </a:r>
            <a:r>
              <a:rPr lang="ru-RU" altLang="ru-RU" sz="1800" dirty="0" smtClean="0">
                <a:solidFill>
                  <a:srgbClr val="103154"/>
                </a:solidFill>
                <a:latin typeface="Arial" pitchFamily="34" charset="0"/>
                <a:cs typeface="Arial" pitchFamily="34" charset="0"/>
              </a:rPr>
              <a:t>(из них </a:t>
            </a:r>
            <a:r>
              <a:rPr lang="ru-RU" altLang="ru-RU" sz="1800" b="1" dirty="0" smtClean="0">
                <a:solidFill>
                  <a:srgbClr val="103154"/>
                </a:solidFill>
                <a:latin typeface="Arial" pitchFamily="34" charset="0"/>
                <a:cs typeface="Arial" pitchFamily="34" charset="0"/>
              </a:rPr>
              <a:t>154</a:t>
            </a:r>
            <a:r>
              <a:rPr lang="ru-RU" altLang="ru-RU" sz="1800" dirty="0" smtClean="0">
                <a:solidFill>
                  <a:srgbClr val="103154"/>
                </a:solidFill>
                <a:latin typeface="Arial" pitchFamily="34" charset="0"/>
                <a:cs typeface="Arial" pitchFamily="34" charset="0"/>
              </a:rPr>
              <a:t> выпускника 2018 года)</a:t>
            </a: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21</a:t>
            </a:fld>
            <a:endParaRPr lang="ru-RU" sz="1200" dirty="0">
              <a:solidFill>
                <a:srgbClr val="0070C0"/>
              </a:solidFill>
              <a:latin typeface="Arial Narrow"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728772659"/>
              </p:ext>
            </p:extLst>
          </p:nvPr>
        </p:nvGraphicFramePr>
        <p:xfrm>
          <a:off x="1763688" y="1665076"/>
          <a:ext cx="4752528" cy="3708140"/>
        </p:xfrm>
        <a:graphic>
          <a:graphicData uri="http://schemas.openxmlformats.org/drawingml/2006/table">
            <a:tbl>
              <a:tblPr firstRow="1" bandRow="1">
                <a:tableStyleId>{5C22544A-7EE6-4342-B048-85BDC9FD1C3A}</a:tableStyleId>
              </a:tblPr>
              <a:tblGrid>
                <a:gridCol w="2622084"/>
                <a:gridCol w="2130444"/>
              </a:tblGrid>
              <a:tr h="370814">
                <a:tc>
                  <a:txBody>
                    <a:bodyPr/>
                    <a:lstStyle/>
                    <a:p>
                      <a:r>
                        <a:rPr lang="ru-RU" sz="1800" dirty="0" smtClean="0"/>
                        <a:t>Предмет</a:t>
                      </a:r>
                      <a:endParaRPr lang="ru-RU" sz="1800" dirty="0"/>
                    </a:p>
                  </a:txBody>
                  <a:tcPr marT="45717" marB="45717"/>
                </a:tc>
                <a:tc>
                  <a:txBody>
                    <a:bodyPr/>
                    <a:lstStyle/>
                    <a:p>
                      <a:r>
                        <a:rPr lang="ru-RU" sz="1800" dirty="0" smtClean="0"/>
                        <a:t>Кол-во не сдавших</a:t>
                      </a:r>
                      <a:endParaRPr lang="ru-RU" sz="1800" dirty="0"/>
                    </a:p>
                  </a:txBody>
                  <a:tcPr marT="45717" marB="45717"/>
                </a:tc>
              </a:tr>
              <a:tr h="370814">
                <a:tc>
                  <a:txBody>
                    <a:bodyPr/>
                    <a:lstStyle/>
                    <a:p>
                      <a:r>
                        <a:rPr lang="ru-RU" sz="1800" b="1" kern="1200" dirty="0" smtClean="0">
                          <a:solidFill>
                            <a:srgbClr val="103154"/>
                          </a:solidFill>
                          <a:latin typeface="Arial" pitchFamily="34" charset="0"/>
                          <a:ea typeface="+mn-ea"/>
                          <a:cs typeface="Arial" pitchFamily="34" charset="0"/>
                        </a:rPr>
                        <a:t>Математика</a:t>
                      </a:r>
                      <a:endParaRPr lang="ru-RU" sz="1800" b="1" kern="1200" dirty="0">
                        <a:solidFill>
                          <a:srgbClr val="103154"/>
                        </a:solidFill>
                        <a:latin typeface="Arial" pitchFamily="34" charset="0"/>
                        <a:ea typeface="+mn-ea"/>
                        <a:cs typeface="Arial" pitchFamily="34" charset="0"/>
                      </a:endParaRPr>
                    </a:p>
                  </a:txBody>
                  <a:tcPr marT="45717" marB="45717"/>
                </a:tc>
                <a:tc>
                  <a:txBody>
                    <a:bodyPr/>
                    <a:lstStyle/>
                    <a:p>
                      <a:pPr algn="ctr"/>
                      <a:r>
                        <a:rPr lang="ru-RU" sz="1800" b="1" kern="1200" dirty="0" smtClean="0">
                          <a:solidFill>
                            <a:srgbClr val="103154"/>
                          </a:solidFill>
                          <a:latin typeface="Arial" pitchFamily="34" charset="0"/>
                          <a:ea typeface="+mn-ea"/>
                          <a:cs typeface="Arial" pitchFamily="34" charset="0"/>
                        </a:rPr>
                        <a:t>302</a:t>
                      </a:r>
                      <a:endParaRPr lang="ru-RU" sz="1800" b="1" kern="1200" dirty="0">
                        <a:solidFill>
                          <a:srgbClr val="103154"/>
                        </a:solidFill>
                        <a:latin typeface="Arial" pitchFamily="34" charset="0"/>
                        <a:ea typeface="+mn-ea"/>
                        <a:cs typeface="Arial" pitchFamily="34" charset="0"/>
                      </a:endParaRPr>
                    </a:p>
                  </a:txBody>
                  <a:tcPr marT="45717" marB="45717"/>
                </a:tc>
              </a:tr>
              <a:tr h="370814">
                <a:tc>
                  <a:txBody>
                    <a:bodyPr/>
                    <a:lstStyle/>
                    <a:p>
                      <a:r>
                        <a:rPr lang="ru-RU" sz="1800" b="1" kern="1200" dirty="0" smtClean="0">
                          <a:solidFill>
                            <a:srgbClr val="103154"/>
                          </a:solidFill>
                          <a:latin typeface="Arial" pitchFamily="34" charset="0"/>
                          <a:ea typeface="+mn-ea"/>
                          <a:cs typeface="Arial" pitchFamily="34" charset="0"/>
                        </a:rPr>
                        <a:t>Русский язык</a:t>
                      </a:r>
                      <a:endParaRPr lang="ru-RU" sz="1800" b="1" kern="1200" dirty="0">
                        <a:solidFill>
                          <a:srgbClr val="103154"/>
                        </a:solidFill>
                        <a:latin typeface="Arial" pitchFamily="34" charset="0"/>
                        <a:ea typeface="+mn-ea"/>
                        <a:cs typeface="Arial" pitchFamily="34" charset="0"/>
                      </a:endParaRPr>
                    </a:p>
                  </a:txBody>
                  <a:tcPr marT="45717" marB="45717"/>
                </a:tc>
                <a:tc>
                  <a:txBody>
                    <a:bodyPr/>
                    <a:lstStyle/>
                    <a:p>
                      <a:pPr algn="ctr"/>
                      <a:r>
                        <a:rPr lang="ru-RU" sz="1800" b="1" kern="1200" dirty="0" smtClean="0">
                          <a:solidFill>
                            <a:srgbClr val="103154"/>
                          </a:solidFill>
                          <a:latin typeface="Arial" pitchFamily="34" charset="0"/>
                          <a:ea typeface="+mn-ea"/>
                          <a:cs typeface="Arial" pitchFamily="34" charset="0"/>
                        </a:rPr>
                        <a:t>20</a:t>
                      </a:r>
                      <a:endParaRPr lang="ru-RU" sz="1800" b="1" kern="1200" dirty="0">
                        <a:solidFill>
                          <a:srgbClr val="103154"/>
                        </a:solidFill>
                        <a:latin typeface="Arial" pitchFamily="34" charset="0"/>
                        <a:ea typeface="+mn-ea"/>
                        <a:cs typeface="Arial" pitchFamily="34" charset="0"/>
                      </a:endParaRPr>
                    </a:p>
                  </a:txBody>
                  <a:tcPr marT="45717" marB="45717"/>
                </a:tc>
              </a:tr>
              <a:tr h="370814">
                <a:tc>
                  <a:txBody>
                    <a:bodyPr/>
                    <a:lstStyle/>
                    <a:p>
                      <a:r>
                        <a:rPr lang="ru-RU" sz="1800" b="1" kern="1200" dirty="0" smtClean="0">
                          <a:solidFill>
                            <a:srgbClr val="103154"/>
                          </a:solidFill>
                          <a:latin typeface="Arial" pitchFamily="34" charset="0"/>
                          <a:ea typeface="+mn-ea"/>
                          <a:cs typeface="Arial" pitchFamily="34" charset="0"/>
                        </a:rPr>
                        <a:t>Обществознание</a:t>
                      </a:r>
                      <a:endParaRPr lang="ru-RU" sz="1800" b="1" kern="1200" dirty="0">
                        <a:solidFill>
                          <a:srgbClr val="103154"/>
                        </a:solidFill>
                        <a:latin typeface="Arial" pitchFamily="34" charset="0"/>
                        <a:ea typeface="+mn-ea"/>
                        <a:cs typeface="Arial" pitchFamily="34" charset="0"/>
                      </a:endParaRPr>
                    </a:p>
                  </a:txBody>
                  <a:tcPr marT="45717" marB="45717"/>
                </a:tc>
                <a:tc>
                  <a:txBody>
                    <a:bodyPr/>
                    <a:lstStyle/>
                    <a:p>
                      <a:pPr algn="ctr"/>
                      <a:r>
                        <a:rPr lang="ru-RU" sz="1800" b="1" kern="1200" dirty="0" smtClean="0">
                          <a:solidFill>
                            <a:srgbClr val="103154"/>
                          </a:solidFill>
                          <a:latin typeface="Arial" pitchFamily="34" charset="0"/>
                          <a:ea typeface="+mn-ea"/>
                          <a:cs typeface="Arial" pitchFamily="34" charset="0"/>
                        </a:rPr>
                        <a:t>61</a:t>
                      </a:r>
                      <a:endParaRPr lang="ru-RU" sz="1800" b="1" kern="1200" dirty="0">
                        <a:solidFill>
                          <a:srgbClr val="103154"/>
                        </a:solidFill>
                        <a:latin typeface="Arial" pitchFamily="34" charset="0"/>
                        <a:ea typeface="+mn-ea"/>
                        <a:cs typeface="Arial" pitchFamily="34" charset="0"/>
                      </a:endParaRPr>
                    </a:p>
                  </a:txBody>
                  <a:tcPr marT="45717" marB="45717"/>
                </a:tc>
              </a:tr>
              <a:tr h="370814">
                <a:tc>
                  <a:txBody>
                    <a:bodyPr/>
                    <a:lstStyle/>
                    <a:p>
                      <a:r>
                        <a:rPr lang="ru-RU" sz="1800" b="1" kern="1200" dirty="0" smtClean="0">
                          <a:solidFill>
                            <a:srgbClr val="103154"/>
                          </a:solidFill>
                          <a:latin typeface="Arial" pitchFamily="34" charset="0"/>
                          <a:ea typeface="+mn-ea"/>
                          <a:cs typeface="Arial" pitchFamily="34" charset="0"/>
                        </a:rPr>
                        <a:t>География</a:t>
                      </a:r>
                      <a:endParaRPr lang="ru-RU" sz="1800" b="1" kern="1200" dirty="0">
                        <a:solidFill>
                          <a:srgbClr val="103154"/>
                        </a:solidFill>
                        <a:latin typeface="Arial" pitchFamily="34" charset="0"/>
                        <a:ea typeface="+mn-ea"/>
                        <a:cs typeface="Arial" pitchFamily="34" charset="0"/>
                      </a:endParaRPr>
                    </a:p>
                  </a:txBody>
                  <a:tcPr marT="45717" marB="45717"/>
                </a:tc>
                <a:tc>
                  <a:txBody>
                    <a:bodyPr/>
                    <a:lstStyle/>
                    <a:p>
                      <a:pPr algn="ctr"/>
                      <a:r>
                        <a:rPr lang="ru-RU" sz="1800" b="1" kern="1200" dirty="0" smtClean="0">
                          <a:solidFill>
                            <a:srgbClr val="103154"/>
                          </a:solidFill>
                          <a:latin typeface="Arial" pitchFamily="34" charset="0"/>
                          <a:ea typeface="+mn-ea"/>
                          <a:cs typeface="Arial" pitchFamily="34" charset="0"/>
                        </a:rPr>
                        <a:t>34</a:t>
                      </a:r>
                      <a:endParaRPr lang="ru-RU" sz="1800" b="1" kern="1200" dirty="0">
                        <a:solidFill>
                          <a:srgbClr val="103154"/>
                        </a:solidFill>
                        <a:latin typeface="Arial" pitchFamily="34" charset="0"/>
                        <a:ea typeface="+mn-ea"/>
                        <a:cs typeface="Arial" pitchFamily="34" charset="0"/>
                      </a:endParaRPr>
                    </a:p>
                  </a:txBody>
                  <a:tcPr marT="45717" marB="45717"/>
                </a:tc>
              </a:tr>
              <a:tr h="370814">
                <a:tc>
                  <a:txBody>
                    <a:bodyPr/>
                    <a:lstStyle/>
                    <a:p>
                      <a:r>
                        <a:rPr lang="ru-RU" sz="1800" b="1" kern="1200" dirty="0" smtClean="0">
                          <a:solidFill>
                            <a:srgbClr val="103154"/>
                          </a:solidFill>
                          <a:latin typeface="Arial" pitchFamily="34" charset="0"/>
                          <a:ea typeface="+mn-ea"/>
                          <a:cs typeface="Arial" pitchFamily="34" charset="0"/>
                        </a:rPr>
                        <a:t>Биология</a:t>
                      </a:r>
                      <a:endParaRPr lang="ru-RU" sz="1800" b="1" kern="1200" dirty="0">
                        <a:solidFill>
                          <a:srgbClr val="103154"/>
                        </a:solidFill>
                        <a:latin typeface="Arial" pitchFamily="34" charset="0"/>
                        <a:ea typeface="+mn-ea"/>
                        <a:cs typeface="Arial" pitchFamily="34" charset="0"/>
                      </a:endParaRPr>
                    </a:p>
                  </a:txBody>
                  <a:tcPr marT="45717" marB="45717"/>
                </a:tc>
                <a:tc>
                  <a:txBody>
                    <a:bodyPr/>
                    <a:lstStyle/>
                    <a:p>
                      <a:pPr algn="ctr"/>
                      <a:r>
                        <a:rPr lang="ru-RU" sz="1800" b="1" kern="1200" dirty="0" smtClean="0">
                          <a:solidFill>
                            <a:srgbClr val="103154"/>
                          </a:solidFill>
                          <a:latin typeface="Arial" pitchFamily="34" charset="0"/>
                          <a:ea typeface="+mn-ea"/>
                          <a:cs typeface="Arial" pitchFamily="34" charset="0"/>
                        </a:rPr>
                        <a:t>5</a:t>
                      </a:r>
                      <a:endParaRPr lang="ru-RU" sz="1800" b="1" kern="1200" dirty="0">
                        <a:solidFill>
                          <a:srgbClr val="103154"/>
                        </a:solidFill>
                        <a:latin typeface="Arial" pitchFamily="34" charset="0"/>
                        <a:ea typeface="+mn-ea"/>
                        <a:cs typeface="Arial" pitchFamily="34" charset="0"/>
                      </a:endParaRPr>
                    </a:p>
                  </a:txBody>
                  <a:tcPr marT="45717" marB="45717"/>
                </a:tc>
              </a:tr>
              <a:tr h="370814">
                <a:tc>
                  <a:txBody>
                    <a:bodyPr/>
                    <a:lstStyle/>
                    <a:p>
                      <a:r>
                        <a:rPr lang="ru-RU" sz="1800" b="1" kern="1200" dirty="0" smtClean="0">
                          <a:solidFill>
                            <a:srgbClr val="103154"/>
                          </a:solidFill>
                          <a:latin typeface="Arial" pitchFamily="34" charset="0"/>
                          <a:ea typeface="+mn-ea"/>
                          <a:cs typeface="Arial" pitchFamily="34" charset="0"/>
                        </a:rPr>
                        <a:t>Физика</a:t>
                      </a:r>
                      <a:endParaRPr lang="ru-RU" sz="1800" b="1" kern="1200" dirty="0">
                        <a:solidFill>
                          <a:srgbClr val="103154"/>
                        </a:solidFill>
                        <a:latin typeface="Arial" pitchFamily="34" charset="0"/>
                        <a:ea typeface="+mn-ea"/>
                        <a:cs typeface="Arial" pitchFamily="34" charset="0"/>
                      </a:endParaRPr>
                    </a:p>
                  </a:txBody>
                  <a:tcPr marT="45717" marB="45717"/>
                </a:tc>
                <a:tc>
                  <a:txBody>
                    <a:bodyPr/>
                    <a:lstStyle/>
                    <a:p>
                      <a:pPr algn="ctr"/>
                      <a:r>
                        <a:rPr lang="ru-RU" sz="1800" b="1" kern="1200" dirty="0" smtClean="0">
                          <a:solidFill>
                            <a:srgbClr val="103154"/>
                          </a:solidFill>
                          <a:latin typeface="Arial" pitchFamily="34" charset="0"/>
                          <a:ea typeface="+mn-ea"/>
                          <a:cs typeface="Arial" pitchFamily="34" charset="0"/>
                        </a:rPr>
                        <a:t>6</a:t>
                      </a:r>
                      <a:endParaRPr lang="ru-RU" sz="1800" b="1" kern="1200" dirty="0">
                        <a:solidFill>
                          <a:srgbClr val="103154"/>
                        </a:solidFill>
                        <a:latin typeface="Arial" pitchFamily="34" charset="0"/>
                        <a:ea typeface="+mn-ea"/>
                        <a:cs typeface="Arial" pitchFamily="34" charset="0"/>
                      </a:endParaRPr>
                    </a:p>
                  </a:txBody>
                  <a:tcPr marT="45717" marB="45717"/>
                </a:tc>
              </a:tr>
              <a:tr h="370814">
                <a:tc>
                  <a:txBody>
                    <a:bodyPr/>
                    <a:lstStyle/>
                    <a:p>
                      <a:r>
                        <a:rPr lang="ru-RU" sz="1800" b="1" kern="1200" dirty="0" smtClean="0">
                          <a:solidFill>
                            <a:srgbClr val="103154"/>
                          </a:solidFill>
                          <a:latin typeface="Arial" pitchFamily="34" charset="0"/>
                          <a:ea typeface="+mn-ea"/>
                          <a:cs typeface="Arial" pitchFamily="34" charset="0"/>
                        </a:rPr>
                        <a:t>История</a:t>
                      </a:r>
                      <a:endParaRPr lang="ru-RU" sz="1800" b="1" kern="1200" dirty="0">
                        <a:solidFill>
                          <a:srgbClr val="103154"/>
                        </a:solidFill>
                        <a:latin typeface="Arial" pitchFamily="34" charset="0"/>
                        <a:ea typeface="+mn-ea"/>
                        <a:cs typeface="Arial" pitchFamily="34" charset="0"/>
                      </a:endParaRPr>
                    </a:p>
                  </a:txBody>
                  <a:tcPr marT="45717" marB="45717"/>
                </a:tc>
                <a:tc>
                  <a:txBody>
                    <a:bodyPr/>
                    <a:lstStyle/>
                    <a:p>
                      <a:pPr algn="ctr"/>
                      <a:r>
                        <a:rPr lang="ru-RU" sz="1800" b="1" kern="1200" dirty="0" smtClean="0">
                          <a:solidFill>
                            <a:srgbClr val="103154"/>
                          </a:solidFill>
                          <a:latin typeface="Arial" pitchFamily="34" charset="0"/>
                          <a:ea typeface="+mn-ea"/>
                          <a:cs typeface="Arial" pitchFamily="34" charset="0"/>
                        </a:rPr>
                        <a:t>3</a:t>
                      </a:r>
                      <a:endParaRPr lang="ru-RU" sz="1800" b="1" kern="1200" dirty="0">
                        <a:solidFill>
                          <a:srgbClr val="103154"/>
                        </a:solidFill>
                        <a:latin typeface="Arial" pitchFamily="34" charset="0"/>
                        <a:ea typeface="+mn-ea"/>
                        <a:cs typeface="Arial" pitchFamily="34" charset="0"/>
                      </a:endParaRPr>
                    </a:p>
                  </a:txBody>
                  <a:tcPr marT="45717" marB="45717"/>
                </a:tc>
              </a:tr>
              <a:tr h="370814">
                <a:tc>
                  <a:txBody>
                    <a:bodyPr/>
                    <a:lstStyle/>
                    <a:p>
                      <a:r>
                        <a:rPr lang="ru-RU" sz="1800" b="1" kern="1200" dirty="0" smtClean="0">
                          <a:solidFill>
                            <a:srgbClr val="103154"/>
                          </a:solidFill>
                          <a:latin typeface="Arial" pitchFamily="34" charset="0"/>
                          <a:ea typeface="+mn-ea"/>
                          <a:cs typeface="Arial" pitchFamily="34" charset="0"/>
                        </a:rPr>
                        <a:t>Информатика</a:t>
                      </a:r>
                      <a:endParaRPr lang="ru-RU" sz="1800" b="1" kern="1200" dirty="0">
                        <a:solidFill>
                          <a:srgbClr val="103154"/>
                        </a:solidFill>
                        <a:latin typeface="Arial" pitchFamily="34" charset="0"/>
                        <a:ea typeface="+mn-ea"/>
                        <a:cs typeface="Arial" pitchFamily="34" charset="0"/>
                      </a:endParaRPr>
                    </a:p>
                  </a:txBody>
                  <a:tcPr marT="45717" marB="45717"/>
                </a:tc>
                <a:tc>
                  <a:txBody>
                    <a:bodyPr/>
                    <a:lstStyle/>
                    <a:p>
                      <a:pPr algn="ctr"/>
                      <a:r>
                        <a:rPr lang="ru-RU" sz="1800" b="1" kern="1200" dirty="0" smtClean="0">
                          <a:solidFill>
                            <a:srgbClr val="103154"/>
                          </a:solidFill>
                          <a:latin typeface="Arial" pitchFamily="34" charset="0"/>
                          <a:ea typeface="+mn-ea"/>
                          <a:cs typeface="Arial" pitchFamily="34" charset="0"/>
                        </a:rPr>
                        <a:t>48</a:t>
                      </a:r>
                      <a:endParaRPr lang="ru-RU" sz="1800" b="1" kern="1200" dirty="0">
                        <a:solidFill>
                          <a:srgbClr val="103154"/>
                        </a:solidFill>
                        <a:latin typeface="Arial" pitchFamily="34" charset="0"/>
                        <a:ea typeface="+mn-ea"/>
                        <a:cs typeface="Arial" pitchFamily="34" charset="0"/>
                      </a:endParaRPr>
                    </a:p>
                  </a:txBody>
                  <a:tcPr marT="45717" marB="45717"/>
                </a:tc>
              </a:tr>
              <a:tr h="370814">
                <a:tc>
                  <a:txBody>
                    <a:bodyPr/>
                    <a:lstStyle/>
                    <a:p>
                      <a:r>
                        <a:rPr lang="ru-RU" sz="1800" b="1" kern="1200" dirty="0" smtClean="0">
                          <a:solidFill>
                            <a:srgbClr val="103154"/>
                          </a:solidFill>
                          <a:latin typeface="Arial" pitchFamily="34" charset="0"/>
                          <a:ea typeface="+mn-ea"/>
                          <a:cs typeface="Arial" pitchFamily="34" charset="0"/>
                        </a:rPr>
                        <a:t>Химия</a:t>
                      </a:r>
                      <a:endParaRPr lang="ru-RU" sz="1800" b="1" kern="1200" dirty="0">
                        <a:solidFill>
                          <a:srgbClr val="103154"/>
                        </a:solidFill>
                        <a:latin typeface="Arial" pitchFamily="34" charset="0"/>
                        <a:ea typeface="+mn-ea"/>
                        <a:cs typeface="Arial" pitchFamily="34" charset="0"/>
                      </a:endParaRPr>
                    </a:p>
                  </a:txBody>
                  <a:tcPr marT="45717" marB="45717"/>
                </a:tc>
                <a:tc>
                  <a:txBody>
                    <a:bodyPr/>
                    <a:lstStyle/>
                    <a:p>
                      <a:pPr algn="ctr"/>
                      <a:r>
                        <a:rPr lang="ru-RU" sz="1800" b="1" kern="1200" dirty="0" smtClean="0">
                          <a:solidFill>
                            <a:srgbClr val="103154"/>
                          </a:solidFill>
                          <a:latin typeface="Arial" pitchFamily="34" charset="0"/>
                          <a:ea typeface="+mn-ea"/>
                          <a:cs typeface="Arial" pitchFamily="34" charset="0"/>
                        </a:rPr>
                        <a:t>2</a:t>
                      </a:r>
                      <a:endParaRPr lang="ru-RU" sz="1800" b="1" kern="1200" dirty="0">
                        <a:solidFill>
                          <a:srgbClr val="103154"/>
                        </a:solidFill>
                        <a:latin typeface="Arial" pitchFamily="34" charset="0"/>
                        <a:ea typeface="+mn-ea"/>
                        <a:cs typeface="Arial" pitchFamily="34" charset="0"/>
                      </a:endParaRPr>
                    </a:p>
                  </a:txBody>
                  <a:tcPr marT="45717" marB="45717"/>
                </a:tc>
              </a:tr>
            </a:tbl>
          </a:graphicData>
        </a:graphic>
      </p:graphicFrame>
      <p:sp>
        <p:nvSpPr>
          <p:cNvPr id="9" name="Прямоугольник 5"/>
          <p:cNvSpPr>
            <a:spLocks noChangeArrowheads="1"/>
          </p:cNvSpPr>
          <p:nvPr/>
        </p:nvSpPr>
        <p:spPr bwMode="auto">
          <a:xfrm>
            <a:off x="590578" y="5589239"/>
            <a:ext cx="83018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indent="539750" eaLnBrk="1" hangingPunct="1">
              <a:spcBef>
                <a:spcPct val="0"/>
              </a:spcBef>
              <a:buClrTx/>
              <a:buSzTx/>
              <a:buFontTx/>
              <a:buNone/>
            </a:pPr>
            <a:r>
              <a:rPr lang="ru-RU" altLang="ru-RU" sz="1800" b="1" dirty="0" smtClean="0">
                <a:solidFill>
                  <a:srgbClr val="103154"/>
                </a:solidFill>
                <a:latin typeface="Arial" pitchFamily="34" charset="0"/>
                <a:cs typeface="Arial" pitchFamily="34" charset="0"/>
              </a:rPr>
              <a:t>172</a:t>
            </a:r>
            <a:r>
              <a:rPr lang="ru-RU" altLang="ru-RU" sz="1800" dirty="0" smtClean="0">
                <a:solidFill>
                  <a:srgbClr val="103154"/>
                </a:solidFill>
                <a:latin typeface="Arial" pitchFamily="34" charset="0"/>
                <a:cs typeface="Arial" pitchFamily="34" charset="0"/>
              </a:rPr>
              <a:t> выпускника </a:t>
            </a:r>
            <a:r>
              <a:rPr lang="ru-RU" altLang="ru-RU" sz="1800" dirty="0">
                <a:solidFill>
                  <a:srgbClr val="103154"/>
                </a:solidFill>
                <a:latin typeface="Arial" pitchFamily="34" charset="0"/>
                <a:cs typeface="Arial" pitchFamily="34" charset="0"/>
              </a:rPr>
              <a:t>9 классов прошли ГИА и получили аттестат;</a:t>
            </a:r>
          </a:p>
          <a:p>
            <a:pPr indent="539750" eaLnBrk="1" hangingPunct="1">
              <a:spcBef>
                <a:spcPct val="0"/>
              </a:spcBef>
              <a:buClrTx/>
              <a:buSzTx/>
              <a:buFontTx/>
              <a:buNone/>
            </a:pPr>
            <a:r>
              <a:rPr lang="ru-RU" altLang="ru-RU" sz="1800" b="1" dirty="0" smtClean="0">
                <a:solidFill>
                  <a:srgbClr val="103154"/>
                </a:solidFill>
                <a:latin typeface="Arial" pitchFamily="34" charset="0"/>
                <a:cs typeface="Arial" pitchFamily="34" charset="0"/>
              </a:rPr>
              <a:t>158</a:t>
            </a:r>
            <a:r>
              <a:rPr lang="ru-RU" altLang="ru-RU" sz="1800" dirty="0" smtClean="0">
                <a:solidFill>
                  <a:srgbClr val="103154"/>
                </a:solidFill>
                <a:latin typeface="Arial" pitchFamily="34" charset="0"/>
                <a:cs typeface="Arial" pitchFamily="34" charset="0"/>
              </a:rPr>
              <a:t> выпускников </a:t>
            </a:r>
            <a:r>
              <a:rPr lang="ru-RU" altLang="ru-RU" sz="1800" dirty="0">
                <a:solidFill>
                  <a:srgbClr val="103154"/>
                </a:solidFill>
                <a:latin typeface="Arial" pitchFamily="34" charset="0"/>
                <a:cs typeface="Arial" pitchFamily="34" charset="0"/>
              </a:rPr>
              <a:t>не прошли ГИА.</a:t>
            </a:r>
          </a:p>
        </p:txBody>
      </p:sp>
    </p:spTree>
    <p:extLst>
      <p:ext uri="{BB962C8B-B14F-4D97-AF65-F5344CB8AC3E}">
        <p14:creationId xmlns:p14="http://schemas.microsoft.com/office/powerpoint/2010/main" val="17211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ПРОДОЛЖИТЕЛЬНОСТЬ ГИА-9 ПО ПРЕДМЕТАМ </a:t>
            </a:r>
            <a:br>
              <a:rPr lang="ru-RU" sz="2400" b="1" dirty="0" smtClean="0">
                <a:solidFill>
                  <a:srgbClr val="0070C0"/>
                </a:solidFill>
              </a:rPr>
            </a:br>
            <a:r>
              <a:rPr lang="ru-RU" sz="2400" b="1" dirty="0" smtClean="0">
                <a:solidFill>
                  <a:srgbClr val="0070C0"/>
                </a:solidFill>
              </a:rPr>
              <a:t>В 2020 </a:t>
            </a:r>
            <a:r>
              <a:rPr lang="ru-RU" sz="2400" b="1" dirty="0">
                <a:solidFill>
                  <a:srgbClr val="0070C0"/>
                </a:solidFill>
              </a:rPr>
              <a:t>году</a:t>
            </a: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22</a:t>
            </a:fld>
            <a:endParaRPr lang="ru-RU" sz="1200" dirty="0">
              <a:solidFill>
                <a:srgbClr val="0070C0"/>
              </a:solidFill>
              <a:latin typeface="Arial Narrow"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576879002"/>
              </p:ext>
            </p:extLst>
          </p:nvPr>
        </p:nvGraphicFramePr>
        <p:xfrm>
          <a:off x="467940" y="1330245"/>
          <a:ext cx="8064500" cy="4619035"/>
        </p:xfrm>
        <a:graphic>
          <a:graphicData uri="http://schemas.openxmlformats.org/drawingml/2006/table">
            <a:tbl>
              <a:tblPr>
                <a:tableStyleId>{5C22544A-7EE6-4342-B048-85BDC9FD1C3A}</a:tableStyleId>
              </a:tblPr>
              <a:tblGrid>
                <a:gridCol w="5257739"/>
                <a:gridCol w="2806761"/>
              </a:tblGrid>
              <a:tr h="476804">
                <a:tc>
                  <a:txBody>
                    <a:bodyPr/>
                    <a:lstStyle/>
                    <a:p>
                      <a:pPr marL="228600" algn="ctr">
                        <a:spcAft>
                          <a:spcPts val="0"/>
                        </a:spcAft>
                      </a:pPr>
                      <a:r>
                        <a:rPr lang="ru-RU" sz="2000" b="1" kern="1200" dirty="0">
                          <a:solidFill>
                            <a:srgbClr val="103154"/>
                          </a:solidFill>
                          <a:latin typeface="Arial" pitchFamily="34" charset="0"/>
                          <a:ea typeface="+mn-ea"/>
                          <a:cs typeface="Arial" pitchFamily="34" charset="0"/>
                        </a:rPr>
                        <a:t>Название предмета</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228600" algn="ctr">
                        <a:spcAft>
                          <a:spcPts val="0"/>
                        </a:spcAft>
                      </a:pPr>
                      <a:r>
                        <a:rPr lang="ru-RU" sz="2000" b="1" kern="1200" dirty="0">
                          <a:solidFill>
                            <a:srgbClr val="103154"/>
                          </a:solidFill>
                          <a:latin typeface="Arial" pitchFamily="34" charset="0"/>
                          <a:ea typeface="+mn-ea"/>
                          <a:cs typeface="Arial" pitchFamily="34" charset="0"/>
                        </a:rPr>
                        <a:t>Продолжительность</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679967">
                <a:tc>
                  <a:txBody>
                    <a:bodyPr/>
                    <a:lstStyle/>
                    <a:p>
                      <a:pPr marL="228600">
                        <a:spcAft>
                          <a:spcPts val="0"/>
                        </a:spcAft>
                      </a:pPr>
                      <a:r>
                        <a:rPr lang="ru-RU" sz="2000" b="1" kern="1200" dirty="0">
                          <a:solidFill>
                            <a:srgbClr val="103154"/>
                          </a:solidFill>
                          <a:latin typeface="Arial" pitchFamily="34" charset="0"/>
                          <a:ea typeface="+mn-ea"/>
                          <a:cs typeface="Arial" pitchFamily="34" charset="0"/>
                        </a:rPr>
                        <a:t>Русский язык, математика, литература</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2000" dirty="0">
                          <a:effectLst/>
                        </a:rPr>
                        <a:t>3 часа 55 минут </a:t>
                      </a:r>
                      <a:endParaRPr lang="ru-RU" sz="2000" dirty="0" smtClean="0">
                        <a:effectLst/>
                      </a:endParaRPr>
                    </a:p>
                    <a:p>
                      <a:pPr marL="228600" algn="ctr">
                        <a:spcAft>
                          <a:spcPts val="0"/>
                        </a:spcAft>
                      </a:pPr>
                      <a:r>
                        <a:rPr lang="ru-RU" sz="2000" dirty="0" smtClean="0">
                          <a:effectLst/>
                        </a:rPr>
                        <a:t>(</a:t>
                      </a:r>
                      <a:r>
                        <a:rPr lang="ru-RU" sz="2000" dirty="0">
                          <a:effectLst/>
                        </a:rPr>
                        <a:t>235 минут)</a:t>
                      </a:r>
                      <a:endParaRPr lang="ru-RU" sz="2000" dirty="0">
                        <a:effectLst/>
                        <a:latin typeface="Times New Roman"/>
                        <a:ea typeface="Times New Roman"/>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967">
                <a:tc>
                  <a:txBody>
                    <a:bodyPr/>
                    <a:lstStyle/>
                    <a:p>
                      <a:pPr marL="228600">
                        <a:spcAft>
                          <a:spcPts val="0"/>
                        </a:spcAft>
                      </a:pPr>
                      <a:r>
                        <a:rPr lang="ru-RU" sz="2000" b="1" kern="1200" dirty="0" smtClean="0">
                          <a:solidFill>
                            <a:srgbClr val="103154"/>
                          </a:solidFill>
                          <a:latin typeface="Arial" pitchFamily="34" charset="0"/>
                          <a:ea typeface="+mn-ea"/>
                          <a:cs typeface="Arial" pitchFamily="34" charset="0"/>
                        </a:rPr>
                        <a:t>Физика</a:t>
                      </a:r>
                      <a:r>
                        <a:rPr lang="ru-RU" sz="2000" b="1" kern="1200" dirty="0">
                          <a:solidFill>
                            <a:srgbClr val="103154"/>
                          </a:solidFill>
                          <a:latin typeface="Arial" pitchFamily="34" charset="0"/>
                          <a:ea typeface="+mn-ea"/>
                          <a:cs typeface="Arial" pitchFamily="34" charset="0"/>
                        </a:rPr>
                        <a:t>, история, </a:t>
                      </a:r>
                      <a:r>
                        <a:rPr lang="ru-RU" sz="2000" b="1" kern="1200" dirty="0" smtClean="0">
                          <a:solidFill>
                            <a:srgbClr val="103154"/>
                          </a:solidFill>
                          <a:latin typeface="Arial" pitchFamily="34" charset="0"/>
                          <a:ea typeface="+mn-ea"/>
                          <a:cs typeface="Arial" pitchFamily="34" charset="0"/>
                        </a:rPr>
                        <a:t>обществознание, биология</a:t>
                      </a:r>
                      <a:endParaRPr lang="ru-RU" sz="2000" b="1" kern="1200" dirty="0">
                        <a:solidFill>
                          <a:srgbClr val="103154"/>
                        </a:solidFill>
                        <a:latin typeface="Arial" pitchFamily="34" charset="0"/>
                        <a:ea typeface="+mn-ea"/>
                        <a:cs typeface="Arial"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2000" dirty="0">
                          <a:effectLst/>
                        </a:rPr>
                        <a:t>3 часа </a:t>
                      </a:r>
                      <a:endParaRPr lang="ru-RU" sz="2000" dirty="0" smtClean="0">
                        <a:effectLst/>
                      </a:endParaRPr>
                    </a:p>
                    <a:p>
                      <a:pPr marL="228600" algn="ctr">
                        <a:spcAft>
                          <a:spcPts val="0"/>
                        </a:spcAft>
                      </a:pPr>
                      <a:r>
                        <a:rPr lang="ru-RU" sz="2000" dirty="0" smtClean="0">
                          <a:effectLst/>
                        </a:rPr>
                        <a:t>(</a:t>
                      </a:r>
                      <a:r>
                        <a:rPr lang="ru-RU" sz="2000" dirty="0">
                          <a:effectLst/>
                        </a:rPr>
                        <a:t>180 минут)</a:t>
                      </a:r>
                      <a:endParaRPr lang="ru-RU" sz="2000" dirty="0">
                        <a:effectLst/>
                        <a:latin typeface="Times New Roman"/>
                        <a:ea typeface="Times New Roman"/>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967">
                <a:tc>
                  <a:txBody>
                    <a:bodyPr/>
                    <a:lstStyle/>
                    <a:p>
                      <a:pPr marL="228600">
                        <a:spcAft>
                          <a:spcPts val="0"/>
                        </a:spcAft>
                      </a:pPr>
                      <a:r>
                        <a:rPr lang="ru-RU" sz="2000" b="1" kern="1200" dirty="0" smtClean="0">
                          <a:solidFill>
                            <a:srgbClr val="103154"/>
                          </a:solidFill>
                          <a:latin typeface="Arial" pitchFamily="34" charset="0"/>
                          <a:ea typeface="+mn-ea"/>
                          <a:cs typeface="Arial" pitchFamily="34" charset="0"/>
                        </a:rPr>
                        <a:t>Информатика </a:t>
                      </a:r>
                      <a:r>
                        <a:rPr lang="ru-RU" sz="2000" b="1" kern="1200" dirty="0">
                          <a:solidFill>
                            <a:srgbClr val="103154"/>
                          </a:solidFill>
                          <a:latin typeface="Arial" pitchFamily="34" charset="0"/>
                          <a:ea typeface="+mn-ea"/>
                          <a:cs typeface="Arial" pitchFamily="34" charset="0"/>
                        </a:rPr>
                        <a:t>и </a:t>
                      </a:r>
                      <a:r>
                        <a:rPr lang="ru-RU" sz="2000" b="1" kern="1200" dirty="0" smtClean="0">
                          <a:solidFill>
                            <a:srgbClr val="103154"/>
                          </a:solidFill>
                          <a:latin typeface="Arial" pitchFamily="34" charset="0"/>
                          <a:ea typeface="+mn-ea"/>
                          <a:cs typeface="Arial" pitchFamily="34" charset="0"/>
                        </a:rPr>
                        <a:t>ИКТ</a:t>
                      </a:r>
                      <a:endParaRPr lang="ru-RU" sz="2000" b="1" kern="1200" dirty="0">
                        <a:solidFill>
                          <a:srgbClr val="103154"/>
                        </a:solidFill>
                        <a:latin typeface="Arial" pitchFamily="34" charset="0"/>
                        <a:ea typeface="+mn-ea"/>
                        <a:cs typeface="Arial"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2000" dirty="0" smtClean="0">
                          <a:effectLst/>
                        </a:rPr>
                        <a:t>2 </a:t>
                      </a:r>
                      <a:r>
                        <a:rPr lang="ru-RU" sz="2000" dirty="0">
                          <a:effectLst/>
                        </a:rPr>
                        <a:t>часа </a:t>
                      </a:r>
                      <a:r>
                        <a:rPr lang="ru-RU" sz="2000" dirty="0" smtClean="0">
                          <a:effectLst/>
                        </a:rPr>
                        <a:t>30 минут</a:t>
                      </a:r>
                    </a:p>
                    <a:p>
                      <a:pPr marL="228600" algn="ctr">
                        <a:spcAft>
                          <a:spcPts val="0"/>
                        </a:spcAft>
                      </a:pPr>
                      <a:r>
                        <a:rPr lang="ru-RU" sz="2000" dirty="0" smtClean="0">
                          <a:effectLst/>
                        </a:rPr>
                        <a:t>(</a:t>
                      </a:r>
                      <a:r>
                        <a:rPr lang="ru-RU" sz="2000" dirty="0">
                          <a:effectLst/>
                        </a:rPr>
                        <a:t>150 минут)</a:t>
                      </a:r>
                      <a:endParaRPr lang="ru-RU" sz="2000" dirty="0">
                        <a:effectLst/>
                        <a:latin typeface="Times New Roman"/>
                        <a:ea typeface="Times New Roman"/>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967">
                <a:tc>
                  <a:txBody>
                    <a:bodyPr/>
                    <a:lstStyle/>
                    <a:p>
                      <a:pPr marL="228600">
                        <a:spcAft>
                          <a:spcPts val="0"/>
                        </a:spcAft>
                      </a:pPr>
                      <a:r>
                        <a:rPr lang="ru-RU" sz="2000" b="1" kern="1200" dirty="0" smtClean="0">
                          <a:solidFill>
                            <a:srgbClr val="103154"/>
                          </a:solidFill>
                          <a:latin typeface="Arial" pitchFamily="34" charset="0"/>
                          <a:ea typeface="+mn-ea"/>
                          <a:cs typeface="Arial" pitchFamily="34" charset="0"/>
                        </a:rPr>
                        <a:t>Химия (модель 2)</a:t>
                      </a:r>
                      <a:endParaRPr lang="ru-RU" sz="2000" b="1" kern="1200" dirty="0">
                        <a:solidFill>
                          <a:srgbClr val="103154"/>
                        </a:solidFill>
                        <a:latin typeface="Arial" pitchFamily="34" charset="0"/>
                        <a:ea typeface="+mn-ea"/>
                        <a:cs typeface="Arial"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2000" dirty="0" smtClean="0">
                          <a:effectLst/>
                        </a:rPr>
                        <a:t>2 часа 20 минут</a:t>
                      </a:r>
                    </a:p>
                    <a:p>
                      <a:pPr marL="228600" algn="ctr">
                        <a:spcAft>
                          <a:spcPts val="0"/>
                        </a:spcAft>
                      </a:pPr>
                      <a:r>
                        <a:rPr lang="ru-RU" sz="2000" dirty="0" smtClean="0">
                          <a:effectLst/>
                        </a:rPr>
                        <a:t>(140 минут)</a:t>
                      </a:r>
                      <a:endParaRPr lang="ru-RU" sz="2000" dirty="0" smtClean="0">
                        <a:effectLst/>
                        <a:latin typeface="Times New Roman"/>
                        <a:ea typeface="Times New Roman"/>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967">
                <a:tc>
                  <a:txBody>
                    <a:bodyPr/>
                    <a:lstStyle/>
                    <a:p>
                      <a:pPr marL="228600" marR="0" indent="0" algn="l"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rgbClr val="103154"/>
                          </a:solidFill>
                          <a:latin typeface="Arial" pitchFamily="34" charset="0"/>
                          <a:ea typeface="+mn-ea"/>
                          <a:cs typeface="Arial" pitchFamily="34" charset="0"/>
                        </a:rPr>
                        <a:t>География, иностранные языки (письменная часть)</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2000" dirty="0" smtClean="0">
                          <a:effectLst/>
                        </a:rPr>
                        <a:t>2 часа </a:t>
                      </a:r>
                    </a:p>
                    <a:p>
                      <a:pPr marL="228600" algn="ctr">
                        <a:spcAft>
                          <a:spcPts val="0"/>
                        </a:spcAft>
                      </a:pPr>
                      <a:r>
                        <a:rPr lang="ru-RU" sz="2000" dirty="0" smtClean="0">
                          <a:effectLst/>
                        </a:rPr>
                        <a:t>(120 минут)</a:t>
                      </a:r>
                      <a:endParaRPr lang="ru-RU" sz="2000" dirty="0" smtClean="0">
                        <a:effectLst/>
                        <a:latin typeface="Times New Roman"/>
                        <a:ea typeface="Times New Roman"/>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804">
                <a:tc>
                  <a:txBody>
                    <a:bodyPr/>
                    <a:lstStyle/>
                    <a:p>
                      <a:pPr marL="228600">
                        <a:spcAft>
                          <a:spcPts val="0"/>
                        </a:spcAft>
                      </a:pPr>
                      <a:r>
                        <a:rPr lang="ru-RU" sz="2000" b="1" kern="1200" dirty="0">
                          <a:solidFill>
                            <a:srgbClr val="103154"/>
                          </a:solidFill>
                          <a:latin typeface="Arial" pitchFamily="34" charset="0"/>
                          <a:ea typeface="+mn-ea"/>
                          <a:cs typeface="Arial" pitchFamily="34" charset="0"/>
                        </a:rPr>
                        <a:t>Иностранные </a:t>
                      </a:r>
                      <a:r>
                        <a:rPr lang="ru-RU" sz="2000" b="1" kern="1200" dirty="0" smtClean="0">
                          <a:solidFill>
                            <a:srgbClr val="103154"/>
                          </a:solidFill>
                          <a:latin typeface="Arial" pitchFamily="34" charset="0"/>
                          <a:ea typeface="+mn-ea"/>
                          <a:cs typeface="Arial" pitchFamily="34" charset="0"/>
                        </a:rPr>
                        <a:t>языки (устная часть), </a:t>
                      </a:r>
                    </a:p>
                    <a:p>
                      <a:pPr marL="228600">
                        <a:spcAft>
                          <a:spcPts val="0"/>
                        </a:spcAft>
                      </a:pPr>
                      <a:r>
                        <a:rPr lang="ru-RU" sz="2000" b="1" kern="1200" dirty="0" smtClean="0">
                          <a:solidFill>
                            <a:srgbClr val="103154"/>
                          </a:solidFill>
                          <a:latin typeface="Arial" pitchFamily="34" charset="0"/>
                          <a:ea typeface="+mn-ea"/>
                          <a:cs typeface="Arial" pitchFamily="34" charset="0"/>
                        </a:rPr>
                        <a:t>собеседование по русскому языку</a:t>
                      </a:r>
                      <a:endParaRPr lang="ru-RU" sz="2000" b="1" kern="1200" dirty="0">
                        <a:solidFill>
                          <a:srgbClr val="103154"/>
                        </a:solidFill>
                        <a:latin typeface="Arial" pitchFamily="34" charset="0"/>
                        <a:ea typeface="+mn-ea"/>
                        <a:cs typeface="Arial"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2000" dirty="0" smtClean="0">
                          <a:effectLst/>
                        </a:rPr>
                        <a:t>15 минут</a:t>
                      </a:r>
                      <a:endParaRPr lang="ru-RU" sz="2000" dirty="0">
                        <a:effectLst/>
                        <a:latin typeface="Times New Roman"/>
                        <a:ea typeface="Times New Roman"/>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0740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70C0"/>
                </a:solidFill>
              </a:rPr>
              <a:t>СРЕДСТВА ОБУЧЕНИЯ ДЛЯ ИСПОЛЬЗОВАНИЯ НА ОГЭ</a:t>
            </a:r>
            <a:endParaRPr lang="ru-RU" sz="22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23</a:t>
            </a:fld>
            <a:endParaRPr lang="ru-RU" sz="1200" dirty="0">
              <a:solidFill>
                <a:srgbClr val="0070C0"/>
              </a:solidFill>
              <a:latin typeface="Arial Narrow"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080555690"/>
              </p:ext>
            </p:extLst>
          </p:nvPr>
        </p:nvGraphicFramePr>
        <p:xfrm>
          <a:off x="208592" y="836712"/>
          <a:ext cx="8812213" cy="5939397"/>
        </p:xfrm>
        <a:graphic>
          <a:graphicData uri="http://schemas.openxmlformats.org/drawingml/2006/table">
            <a:tbl>
              <a:tblPr>
                <a:tableStyleId>{5C22544A-7EE6-4342-B048-85BDC9FD1C3A}</a:tableStyleId>
              </a:tblPr>
              <a:tblGrid>
                <a:gridCol w="1987144"/>
                <a:gridCol w="6825069"/>
              </a:tblGrid>
              <a:tr h="487756">
                <a:tc>
                  <a:txBody>
                    <a:bodyPr/>
                    <a:lstStyle/>
                    <a:p>
                      <a:pPr marL="228600" algn="ctr">
                        <a:spcAft>
                          <a:spcPts val="0"/>
                        </a:spcAft>
                      </a:pPr>
                      <a:r>
                        <a:rPr lang="ru-RU" sz="1800" b="1" kern="1200" dirty="0">
                          <a:solidFill>
                            <a:srgbClr val="103154"/>
                          </a:solidFill>
                          <a:latin typeface="Arial" pitchFamily="34" charset="0"/>
                          <a:ea typeface="+mn-ea"/>
                          <a:cs typeface="Arial" pitchFamily="34" charset="0"/>
                        </a:rPr>
                        <a:t>Название предмета</a:t>
                      </a: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228600" algn="ctr">
                        <a:spcAft>
                          <a:spcPts val="0"/>
                        </a:spcAft>
                      </a:pPr>
                      <a:r>
                        <a:rPr lang="ru-RU" sz="1800" b="1" kern="1200" dirty="0">
                          <a:solidFill>
                            <a:srgbClr val="103154"/>
                          </a:solidFill>
                          <a:latin typeface="Arial" pitchFamily="34" charset="0"/>
                          <a:ea typeface="+mn-ea"/>
                          <a:cs typeface="Arial" pitchFamily="34" charset="0"/>
                        </a:rPr>
                        <a:t>Продолжительность</a:t>
                      </a: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15333">
                <a:tc>
                  <a:txBody>
                    <a:bodyPr/>
                    <a:lstStyle/>
                    <a:p>
                      <a:pPr marL="228600">
                        <a:spcAft>
                          <a:spcPts val="0"/>
                        </a:spcAft>
                      </a:pPr>
                      <a:r>
                        <a:rPr lang="ru-RU" sz="1800" b="1" kern="1200" dirty="0">
                          <a:solidFill>
                            <a:srgbClr val="103154"/>
                          </a:solidFill>
                          <a:latin typeface="Arial" pitchFamily="34" charset="0"/>
                          <a:ea typeface="+mn-ea"/>
                          <a:cs typeface="Arial" pitchFamily="34" charset="0"/>
                        </a:rPr>
                        <a:t>Русский </a:t>
                      </a:r>
                      <a:r>
                        <a:rPr lang="ru-RU" sz="1800" b="1" kern="1200" dirty="0" smtClean="0">
                          <a:solidFill>
                            <a:srgbClr val="103154"/>
                          </a:solidFill>
                          <a:latin typeface="Arial" pitchFamily="34" charset="0"/>
                          <a:ea typeface="+mn-ea"/>
                          <a:cs typeface="Arial" pitchFamily="34" charset="0"/>
                        </a:rPr>
                        <a:t>язык </a:t>
                      </a:r>
                      <a:endParaRPr lang="ru-RU" sz="1800" b="1"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1600" kern="1200" dirty="0" smtClean="0">
                          <a:solidFill>
                            <a:srgbClr val="103154"/>
                          </a:solidFill>
                          <a:latin typeface="Arial" pitchFamily="34" charset="0"/>
                          <a:ea typeface="+mn-ea"/>
                          <a:cs typeface="Arial" pitchFamily="34" charset="0"/>
                        </a:rPr>
                        <a:t>орфографические словари</a:t>
                      </a:r>
                      <a:endParaRPr lang="ru-RU" sz="1600"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5511">
                <a:tc>
                  <a:txBody>
                    <a:bodyPr/>
                    <a:lstStyle/>
                    <a:p>
                      <a:pPr marL="228600">
                        <a:spcAft>
                          <a:spcPts val="0"/>
                        </a:spcAft>
                      </a:pPr>
                      <a:r>
                        <a:rPr lang="ru-RU" sz="1800" b="1" kern="1200" dirty="0" smtClean="0">
                          <a:solidFill>
                            <a:srgbClr val="103154"/>
                          </a:solidFill>
                          <a:latin typeface="Arial" pitchFamily="34" charset="0"/>
                          <a:ea typeface="+mn-ea"/>
                          <a:cs typeface="Arial" pitchFamily="34" charset="0"/>
                        </a:rPr>
                        <a:t>Математика</a:t>
                      </a:r>
                      <a:endParaRPr lang="ru-RU" sz="1800" b="1"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1600" kern="1200" dirty="0" smtClean="0">
                          <a:solidFill>
                            <a:srgbClr val="103154"/>
                          </a:solidFill>
                          <a:latin typeface="Arial" pitchFamily="34" charset="0"/>
                          <a:ea typeface="+mn-ea"/>
                          <a:cs typeface="Arial" pitchFamily="34" charset="0"/>
                        </a:rPr>
                        <a:t>линейка, не содержащая справочной информации, справочные материалы, содержащие основные формулы курса математики образовательной программы основного общего образования</a:t>
                      </a:r>
                      <a:endParaRPr lang="ru-RU" sz="1600"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756">
                <a:tc>
                  <a:txBody>
                    <a:bodyPr/>
                    <a:lstStyle/>
                    <a:p>
                      <a:pPr marL="228600">
                        <a:spcAft>
                          <a:spcPts val="0"/>
                        </a:spcAft>
                      </a:pPr>
                      <a:r>
                        <a:rPr lang="ru-RU" sz="1800" b="1" kern="1200" dirty="0" smtClean="0">
                          <a:solidFill>
                            <a:srgbClr val="103154"/>
                          </a:solidFill>
                          <a:latin typeface="Arial" pitchFamily="34" charset="0"/>
                          <a:ea typeface="+mn-ea"/>
                          <a:cs typeface="Arial" pitchFamily="34" charset="0"/>
                        </a:rPr>
                        <a:t>Физика</a:t>
                      </a:r>
                      <a:endParaRPr lang="ru-RU" sz="1800" b="1"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1600" kern="1200" dirty="0" smtClean="0">
                          <a:solidFill>
                            <a:srgbClr val="103154"/>
                          </a:solidFill>
                          <a:latin typeface="Arial" pitchFamily="34" charset="0"/>
                          <a:ea typeface="+mn-ea"/>
                          <a:cs typeface="Arial" pitchFamily="34" charset="0"/>
                        </a:rPr>
                        <a:t>непрограммируемый калькулятор, лабораторное оборудование</a:t>
                      </a:r>
                      <a:endParaRPr lang="ru-RU" sz="1600"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389">
                <a:tc>
                  <a:txBody>
                    <a:bodyPr/>
                    <a:lstStyle/>
                    <a:p>
                      <a:pPr marL="228600">
                        <a:spcAft>
                          <a:spcPts val="0"/>
                        </a:spcAft>
                      </a:pPr>
                      <a:r>
                        <a:rPr lang="ru-RU" sz="1800" b="1" kern="1200" dirty="0" smtClean="0">
                          <a:solidFill>
                            <a:srgbClr val="103154"/>
                          </a:solidFill>
                          <a:latin typeface="Arial" pitchFamily="34" charset="0"/>
                          <a:ea typeface="+mn-ea"/>
                          <a:cs typeface="Arial" pitchFamily="34" charset="0"/>
                        </a:rPr>
                        <a:t>Химия</a:t>
                      </a:r>
                      <a:endParaRPr lang="ru-RU" sz="1800" b="1"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1600" kern="1200" dirty="0" smtClean="0">
                          <a:solidFill>
                            <a:srgbClr val="103154"/>
                          </a:solidFill>
                          <a:latin typeface="Arial" pitchFamily="34" charset="0"/>
                          <a:ea typeface="+mn-ea"/>
                          <a:cs typeface="Arial" pitchFamily="34" charset="0"/>
                        </a:rPr>
                        <a:t>непрограммируемый калькулятор, лабораторное оборудование, периодическая система химических элементов Д.И. Менделеева, таблица растворимости солей, кислот и оснований в воде, электрохимический ряд напряжений металлов</a:t>
                      </a:r>
                      <a:endParaRPr lang="ru-RU" sz="1600"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333">
                <a:tc>
                  <a:txBody>
                    <a:bodyPr/>
                    <a:lstStyle/>
                    <a:p>
                      <a:pPr marL="228600">
                        <a:spcAft>
                          <a:spcPts val="0"/>
                        </a:spcAft>
                      </a:pPr>
                      <a:r>
                        <a:rPr lang="ru-RU" sz="1800" b="1" kern="1200" dirty="0" smtClean="0">
                          <a:solidFill>
                            <a:srgbClr val="103154"/>
                          </a:solidFill>
                          <a:latin typeface="Arial" pitchFamily="34" charset="0"/>
                          <a:ea typeface="+mn-ea"/>
                          <a:cs typeface="Arial" pitchFamily="34" charset="0"/>
                        </a:rPr>
                        <a:t>Биология</a:t>
                      </a:r>
                      <a:endParaRPr lang="ru-RU" sz="1800" b="1"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1600" kern="1200" dirty="0" smtClean="0">
                          <a:solidFill>
                            <a:srgbClr val="103154"/>
                          </a:solidFill>
                          <a:latin typeface="Arial" pitchFamily="34" charset="0"/>
                          <a:ea typeface="+mn-ea"/>
                          <a:cs typeface="Arial" pitchFamily="34" charset="0"/>
                        </a:rPr>
                        <a:t>линейка и непрограммируемый калькулятор</a:t>
                      </a:r>
                      <a:endParaRPr lang="ru-RU" sz="1600"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756">
                <a:tc>
                  <a:txBody>
                    <a:bodyPr/>
                    <a:lstStyle/>
                    <a:p>
                      <a:pPr marL="228600">
                        <a:spcAft>
                          <a:spcPts val="0"/>
                        </a:spcAft>
                      </a:pPr>
                      <a:r>
                        <a:rPr lang="ru-RU" sz="1800" b="1" kern="1200" dirty="0" smtClean="0">
                          <a:solidFill>
                            <a:srgbClr val="103154"/>
                          </a:solidFill>
                          <a:latin typeface="Arial" pitchFamily="34" charset="0"/>
                          <a:ea typeface="+mn-ea"/>
                          <a:cs typeface="Arial" pitchFamily="34" charset="0"/>
                        </a:rPr>
                        <a:t>География</a:t>
                      </a:r>
                      <a:endParaRPr lang="ru-RU" sz="1800" b="1"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1600" kern="1200" dirty="0" smtClean="0">
                          <a:solidFill>
                            <a:srgbClr val="103154"/>
                          </a:solidFill>
                          <a:latin typeface="Arial" pitchFamily="34" charset="0"/>
                          <a:ea typeface="+mn-ea"/>
                          <a:cs typeface="Arial" pitchFamily="34" charset="0"/>
                        </a:rPr>
                        <a:t> линейка, непрограммируемый калькулятор и географические атласы для 7-9 классов</a:t>
                      </a:r>
                      <a:endParaRPr lang="ru-RU" sz="1600"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002">
                <a:tc>
                  <a:txBody>
                    <a:bodyPr/>
                    <a:lstStyle/>
                    <a:p>
                      <a:pPr marL="22860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rgbClr val="103154"/>
                          </a:solidFill>
                          <a:latin typeface="Arial" pitchFamily="34" charset="0"/>
                          <a:ea typeface="+mn-ea"/>
                          <a:cs typeface="Arial" pitchFamily="34" charset="0"/>
                        </a:rPr>
                        <a:t>Литература</a:t>
                      </a: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1600" kern="1200" dirty="0" smtClean="0">
                          <a:solidFill>
                            <a:srgbClr val="103154"/>
                          </a:solidFill>
                          <a:latin typeface="Arial" pitchFamily="34" charset="0"/>
                          <a:ea typeface="+mn-ea"/>
                          <a:cs typeface="Arial" pitchFamily="34" charset="0"/>
                        </a:rPr>
                        <a:t>полные тексты художественных произведений, а также сборники лирики</a:t>
                      </a:r>
                      <a:endParaRPr lang="ru-RU" sz="1600"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044">
                <a:tc>
                  <a:txBody>
                    <a:bodyPr/>
                    <a:lstStyle/>
                    <a:p>
                      <a:pPr marL="228600">
                        <a:spcAft>
                          <a:spcPts val="0"/>
                        </a:spcAft>
                      </a:pPr>
                      <a:r>
                        <a:rPr lang="ru-RU" sz="1800" b="1" kern="1200" dirty="0" smtClean="0">
                          <a:solidFill>
                            <a:srgbClr val="103154"/>
                          </a:solidFill>
                          <a:latin typeface="Arial" pitchFamily="34" charset="0"/>
                          <a:ea typeface="+mn-ea"/>
                          <a:cs typeface="Arial" pitchFamily="34" charset="0"/>
                        </a:rPr>
                        <a:t>Информатика</a:t>
                      </a:r>
                      <a:endParaRPr lang="ru-RU" sz="1800" b="1"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ru-RU" sz="1600" kern="1200" dirty="0" smtClean="0">
                          <a:solidFill>
                            <a:srgbClr val="103154"/>
                          </a:solidFill>
                          <a:latin typeface="Arial" pitchFamily="34" charset="0"/>
                          <a:ea typeface="+mn-ea"/>
                          <a:cs typeface="Arial" pitchFamily="34" charset="0"/>
                        </a:rPr>
                        <a:t>компьютерная техника</a:t>
                      </a:r>
                      <a:endParaRPr lang="ru-RU" sz="1600" kern="1200" dirty="0">
                        <a:solidFill>
                          <a:srgbClr val="103154"/>
                        </a:solidFill>
                        <a:latin typeface="Arial" pitchFamily="34" charset="0"/>
                        <a:ea typeface="+mn-ea"/>
                        <a:cs typeface="Arial"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633">
                <a:tc>
                  <a:txBody>
                    <a:bodyPr/>
                    <a:lstStyle/>
                    <a:p>
                      <a:pPr marL="228600">
                        <a:spcAft>
                          <a:spcPts val="0"/>
                        </a:spcAft>
                      </a:pPr>
                      <a:r>
                        <a:rPr lang="ru-RU" sz="1800" b="1" kern="1200" dirty="0">
                          <a:solidFill>
                            <a:srgbClr val="103154"/>
                          </a:solidFill>
                          <a:latin typeface="Arial" pitchFamily="34" charset="0"/>
                          <a:ea typeface="+mn-ea"/>
                          <a:cs typeface="Arial" pitchFamily="34" charset="0"/>
                        </a:rPr>
                        <a:t>Иностранные языки</a:t>
                      </a: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0" algn="ctr" defTabSz="914400" rtl="0" eaLnBrk="1" fontAlgn="auto" latinLnBrk="0" hangingPunct="1">
                        <a:lnSpc>
                          <a:spcPct val="100000"/>
                        </a:lnSpc>
                        <a:spcBef>
                          <a:spcPts val="0"/>
                        </a:spcBef>
                        <a:spcAft>
                          <a:spcPts val="0"/>
                        </a:spcAft>
                        <a:buClrTx/>
                        <a:buSzTx/>
                        <a:buFontTx/>
                        <a:buNone/>
                        <a:tabLst/>
                        <a:defRPr/>
                      </a:pPr>
                      <a:r>
                        <a:rPr lang="ru-RU" sz="1600" kern="1200" dirty="0" smtClean="0">
                          <a:solidFill>
                            <a:srgbClr val="103154"/>
                          </a:solidFill>
                          <a:latin typeface="Arial" pitchFamily="34" charset="0"/>
                          <a:ea typeface="+mn-ea"/>
                          <a:cs typeface="Arial" pitchFamily="34" charset="0"/>
                        </a:rPr>
                        <a:t>технические средства обеспечивающие воспроизведение аудиозаписей, содержащихся на электронных носителях, компьютерная техника, </a:t>
                      </a:r>
                      <a:r>
                        <a:rPr lang="ru-RU" sz="1600" kern="1200" dirty="0" err="1" smtClean="0">
                          <a:solidFill>
                            <a:srgbClr val="103154"/>
                          </a:solidFill>
                          <a:latin typeface="Arial" pitchFamily="34" charset="0"/>
                          <a:ea typeface="+mn-ea"/>
                          <a:cs typeface="Arial" pitchFamily="34" charset="0"/>
                        </a:rPr>
                        <a:t>аудиогарнитура</a:t>
                      </a:r>
                      <a:r>
                        <a:rPr lang="ru-RU" sz="1600" kern="1200" dirty="0" smtClean="0">
                          <a:solidFill>
                            <a:srgbClr val="103154"/>
                          </a:solidFill>
                          <a:latin typeface="Arial" pitchFamily="34" charset="0"/>
                          <a:ea typeface="+mn-ea"/>
                          <a:cs typeface="Arial" pitchFamily="34" charset="0"/>
                        </a:rPr>
                        <a:t>.</a:t>
                      </a: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0740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ПОРЯДОК ВЫСТАВЛЕНИЯ ОЦЕНОК В АТТЕСТАТ</a:t>
            </a:r>
            <a:endParaRPr lang="ru-RU" sz="2400" b="1" dirty="0">
              <a:solidFill>
                <a:srgbClr val="0070C0"/>
              </a:solidFill>
            </a:endParaRPr>
          </a:p>
        </p:txBody>
      </p:sp>
      <p:sp>
        <p:nvSpPr>
          <p:cNvPr id="12" name="Объект 2"/>
          <p:cNvSpPr txBox="1">
            <a:spLocks/>
          </p:cNvSpPr>
          <p:nvPr/>
        </p:nvSpPr>
        <p:spPr>
          <a:xfrm>
            <a:off x="338761" y="1124744"/>
            <a:ext cx="8424936" cy="108012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442913" algn="just"/>
            <a:r>
              <a:rPr lang="ru-RU" altLang="ru-RU" sz="1800" dirty="0">
                <a:solidFill>
                  <a:srgbClr val="103154"/>
                </a:solidFill>
                <a:latin typeface="Arial" pitchFamily="34" charset="0"/>
                <a:cs typeface="Arial" pitchFamily="34" charset="0"/>
              </a:rPr>
              <a:t>Приказ Министерства просвещения РФ от 17.12.2018 № 315 </a:t>
            </a:r>
            <a:br>
              <a:rPr lang="ru-RU" altLang="ru-RU" sz="1800" dirty="0">
                <a:solidFill>
                  <a:srgbClr val="103154"/>
                </a:solidFill>
                <a:latin typeface="Arial" pitchFamily="34" charset="0"/>
                <a:cs typeface="Arial" pitchFamily="34" charset="0"/>
              </a:rPr>
            </a:br>
            <a:r>
              <a:rPr lang="ru-RU" altLang="ru-RU" sz="1800" dirty="0">
                <a:solidFill>
                  <a:srgbClr val="103154"/>
                </a:solidFill>
                <a:latin typeface="Arial" pitchFamily="34" charset="0"/>
                <a:cs typeface="Arial" pitchFamily="34" charset="0"/>
              </a:rPr>
              <a:t>"О внесении изменений в Порядок заполнения, учета и выдачи аттестатов об основном общем и среднем общем образовании и их дубликатов, утвержденный приказом Министерства образования и науки Российской Федерации от 14.02.2014 № 115"</a:t>
            </a: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24</a:t>
            </a:fld>
            <a:endParaRPr lang="ru-RU" sz="1200" dirty="0">
              <a:solidFill>
                <a:srgbClr val="0070C0"/>
              </a:solidFill>
              <a:latin typeface="Arial Narrow" pitchFamily="34" charset="0"/>
            </a:endParaRPr>
          </a:p>
        </p:txBody>
      </p:sp>
      <p:sp>
        <p:nvSpPr>
          <p:cNvPr id="2" name="Прямоугольник 1"/>
          <p:cNvSpPr/>
          <p:nvPr/>
        </p:nvSpPr>
        <p:spPr>
          <a:xfrm>
            <a:off x="475378" y="2348880"/>
            <a:ext cx="7936113" cy="3970318"/>
          </a:xfrm>
          <a:prstGeom prst="rect">
            <a:avLst/>
          </a:prstGeom>
        </p:spPr>
        <p:txBody>
          <a:bodyPr wrap="square">
            <a:spAutoFit/>
          </a:bodyPr>
          <a:lstStyle/>
          <a:p>
            <a:pPr indent="720725" algn="just"/>
            <a:r>
              <a:rPr lang="ru-RU" dirty="0">
                <a:solidFill>
                  <a:srgbClr val="103154"/>
                </a:solidFill>
                <a:latin typeface="Arial" pitchFamily="34" charset="0"/>
                <a:cs typeface="Arial" pitchFamily="34" charset="0"/>
              </a:rPr>
              <a:t>Аттестат об основном общем образовании и приложение к нему выдаются лицам, завершившим обучение по образовательным программам основного общего образования и успешно прошедшим ГИА (набравшим по сдаваемым учебным предметам минимальное количество первичных баллов).</a:t>
            </a:r>
          </a:p>
          <a:p>
            <a:pPr indent="720725" algn="just"/>
            <a:r>
              <a:rPr lang="ru-RU" dirty="0">
                <a:solidFill>
                  <a:srgbClr val="103154"/>
                </a:solidFill>
                <a:latin typeface="Arial" pitchFamily="34" charset="0"/>
                <a:cs typeface="Arial" pitchFamily="34" charset="0"/>
              </a:rPr>
              <a:t>Аттестат об основном общем образовании с </a:t>
            </a:r>
            <a:r>
              <a:rPr lang="ru-RU" b="1" dirty="0">
                <a:solidFill>
                  <a:srgbClr val="103154"/>
                </a:solidFill>
                <a:latin typeface="Arial" pitchFamily="34" charset="0"/>
                <a:cs typeface="Arial" pitchFamily="34" charset="0"/>
              </a:rPr>
              <a:t>отличием</a:t>
            </a:r>
            <a:r>
              <a:rPr lang="ru-RU" dirty="0">
                <a:solidFill>
                  <a:srgbClr val="103154"/>
                </a:solidFill>
                <a:latin typeface="Arial" pitchFamily="34" charset="0"/>
                <a:cs typeface="Arial" pitchFamily="34" charset="0"/>
              </a:rPr>
              <a:t> и приложение к нему выдаются выпускникам 9 класса, завершившим обучение по образовательным программам основного общего образования, успешно прошедшим ГИА (набравшим по сдаваемым учебным предметам минимальное количество первичных баллов, без учета результатов, полученных при прохождении повторной государственной итоговой аттестации), </a:t>
            </a:r>
            <a:r>
              <a:rPr lang="ru-RU" b="1" dirty="0">
                <a:solidFill>
                  <a:srgbClr val="103154"/>
                </a:solidFill>
                <a:latin typeface="Arial" pitchFamily="34" charset="0"/>
                <a:cs typeface="Arial" pitchFamily="34" charset="0"/>
              </a:rPr>
              <a:t>и имеющим итоговые отметки "отлично" по всем учебным предметам учебного плана, </a:t>
            </a:r>
            <a:r>
              <a:rPr lang="ru-RU" b="1" dirty="0" err="1">
                <a:solidFill>
                  <a:srgbClr val="103154"/>
                </a:solidFill>
                <a:latin typeface="Arial" pitchFamily="34" charset="0"/>
                <a:cs typeface="Arial" pitchFamily="34" charset="0"/>
              </a:rPr>
              <a:t>изучавшимся</a:t>
            </a:r>
            <a:r>
              <a:rPr lang="ru-RU" b="1" dirty="0">
                <a:solidFill>
                  <a:srgbClr val="103154"/>
                </a:solidFill>
                <a:latin typeface="Arial" pitchFamily="34" charset="0"/>
                <a:cs typeface="Arial" pitchFamily="34" charset="0"/>
              </a:rPr>
              <a:t> на уровне основного общего образования.</a:t>
            </a:r>
          </a:p>
        </p:txBody>
      </p:sp>
    </p:spTree>
    <p:extLst>
      <p:ext uri="{BB962C8B-B14F-4D97-AF65-F5344CB8AC3E}">
        <p14:creationId xmlns:p14="http://schemas.microsoft.com/office/powerpoint/2010/main" val="4080740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ПОРЯДОК ПОДАЧИ АПЕЛЛЯЦИЙ</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25</a:t>
            </a:fld>
            <a:endParaRPr lang="ru-RU" sz="1200" dirty="0">
              <a:solidFill>
                <a:srgbClr val="0070C0"/>
              </a:solidFill>
              <a:latin typeface="Arial Narrow"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19514" t="22540" r="19159" b="8418"/>
          <a:stretch>
            <a:fillRect/>
          </a:stretch>
        </p:blipFill>
        <p:spPr bwMode="auto">
          <a:xfrm>
            <a:off x="539552" y="942975"/>
            <a:ext cx="8124825"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79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ИНФОРМИРОВАНИЕ О ГИА</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26</a:t>
            </a:fld>
            <a:endParaRPr lang="ru-RU" sz="1200" dirty="0">
              <a:solidFill>
                <a:srgbClr val="0070C0"/>
              </a:solidFill>
              <a:latin typeface="Arial Narrow" pitchFamily="34" charset="0"/>
            </a:endParaRPr>
          </a:p>
        </p:txBody>
      </p:sp>
      <p:sp>
        <p:nvSpPr>
          <p:cNvPr id="23" name="Скругленный прямоугольник 22"/>
          <p:cNvSpPr/>
          <p:nvPr/>
        </p:nvSpPr>
        <p:spPr>
          <a:xfrm>
            <a:off x="917824" y="3188543"/>
            <a:ext cx="7577137" cy="522287"/>
          </a:xfrm>
          <a:prstGeom prst="roundRect">
            <a:avLst>
              <a:gd name="adj" fmla="val 23851"/>
            </a:avLst>
          </a:prstGeom>
          <a:solidFill>
            <a:schemeClr val="bg1"/>
          </a:solidFill>
          <a:ln w="57150" cmpd="thickThin">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fontAlgn="auto">
              <a:spcBef>
                <a:spcPts val="0"/>
              </a:spcBef>
              <a:spcAft>
                <a:spcPts val="0"/>
              </a:spcAft>
              <a:defRPr/>
            </a:pPr>
            <a:endParaRPr lang="ru-RU"/>
          </a:p>
        </p:txBody>
      </p:sp>
      <p:sp>
        <p:nvSpPr>
          <p:cNvPr id="24" name="Прямоугольник 1"/>
          <p:cNvSpPr>
            <a:spLocks noChangeArrowheads="1"/>
          </p:cNvSpPr>
          <p:nvPr/>
        </p:nvSpPr>
        <p:spPr bwMode="auto">
          <a:xfrm>
            <a:off x="1049586" y="3253630"/>
            <a:ext cx="744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1800" dirty="0">
                <a:solidFill>
                  <a:srgbClr val="1A2681"/>
                </a:solidFill>
                <a:latin typeface="Arial" charset="0"/>
                <a:cs typeface="Arial" charset="0"/>
              </a:rPr>
              <a:t>о сроках, местах и порядке подачи заявлений на прохождение ГИА</a:t>
            </a:r>
            <a:endParaRPr lang="ru-RU" altLang="ru-RU" sz="1800" b="1" dirty="0">
              <a:solidFill>
                <a:srgbClr val="FF6600"/>
              </a:solidFill>
              <a:latin typeface="Arial" charset="0"/>
              <a:cs typeface="Arial" charset="0"/>
            </a:endParaRPr>
          </a:p>
        </p:txBody>
      </p:sp>
      <p:sp>
        <p:nvSpPr>
          <p:cNvPr id="25" name="Овал 24"/>
          <p:cNvSpPr/>
          <p:nvPr/>
        </p:nvSpPr>
        <p:spPr>
          <a:xfrm>
            <a:off x="395536" y="3318718"/>
            <a:ext cx="196850" cy="1968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
        <p:nvSpPr>
          <p:cNvPr id="26" name="Прямоугольник 19"/>
          <p:cNvSpPr>
            <a:spLocks noChangeArrowheads="1"/>
          </p:cNvSpPr>
          <p:nvPr/>
        </p:nvSpPr>
        <p:spPr bwMode="auto">
          <a:xfrm>
            <a:off x="708274" y="923180"/>
            <a:ext cx="7656512"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800" b="1" dirty="0">
                <a:solidFill>
                  <a:srgbClr val="2063AA"/>
                </a:solidFill>
                <a:latin typeface="Arial" charset="0"/>
                <a:cs typeface="Arial" charset="0"/>
              </a:rPr>
              <a:t>Образовательные организации</a:t>
            </a:r>
          </a:p>
        </p:txBody>
      </p:sp>
      <p:sp>
        <p:nvSpPr>
          <p:cNvPr id="27" name="Стрелка вправо 26"/>
          <p:cNvSpPr/>
          <p:nvPr/>
        </p:nvSpPr>
        <p:spPr>
          <a:xfrm rot="5400000">
            <a:off x="3526880" y="776337"/>
            <a:ext cx="1641475" cy="3068637"/>
          </a:xfrm>
          <a:prstGeom prst="rightArrow">
            <a:avLst>
              <a:gd name="adj1" fmla="val 85734"/>
              <a:gd name="adj2" fmla="val 36343"/>
            </a:avLst>
          </a:prstGeom>
          <a:solidFill>
            <a:schemeClr val="tx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
        <p:nvSpPr>
          <p:cNvPr id="28" name="TextBox 21"/>
          <p:cNvSpPr txBox="1">
            <a:spLocks noChangeArrowheads="1"/>
          </p:cNvSpPr>
          <p:nvPr/>
        </p:nvSpPr>
        <p:spPr bwMode="auto">
          <a:xfrm>
            <a:off x="3011736" y="1478805"/>
            <a:ext cx="28082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110000"/>
              </a:lnSpc>
              <a:spcBef>
                <a:spcPct val="0"/>
              </a:spcBef>
              <a:buClrTx/>
              <a:buSzTx/>
              <a:buFontTx/>
              <a:buNone/>
            </a:pPr>
            <a:r>
              <a:rPr lang="ru-RU" altLang="ru-RU" sz="1600" b="1">
                <a:latin typeface="Arial" charset="0"/>
                <a:cs typeface="Arial" charset="0"/>
              </a:rPr>
              <a:t>И Н Ф О Р М И Р У Ю Т </a:t>
            </a:r>
            <a:br>
              <a:rPr lang="ru-RU" altLang="ru-RU" sz="1600" b="1">
                <a:latin typeface="Arial" charset="0"/>
                <a:cs typeface="Arial" charset="0"/>
              </a:rPr>
            </a:br>
            <a:r>
              <a:rPr lang="ru-RU" altLang="ru-RU" sz="1800" b="1">
                <a:solidFill>
                  <a:srgbClr val="FF0000"/>
                </a:solidFill>
                <a:latin typeface="Arial" charset="0"/>
                <a:cs typeface="Arial" charset="0"/>
              </a:rPr>
              <a:t>под подпись </a:t>
            </a:r>
            <a:r>
              <a:rPr lang="ru-RU" altLang="ru-RU" sz="1500">
                <a:latin typeface="Arial" charset="0"/>
                <a:cs typeface="Arial" charset="0"/>
              </a:rPr>
              <a:t>обучающихся </a:t>
            </a:r>
            <a:br>
              <a:rPr lang="ru-RU" altLang="ru-RU" sz="1500">
                <a:latin typeface="Arial" charset="0"/>
                <a:cs typeface="Arial" charset="0"/>
              </a:rPr>
            </a:br>
            <a:r>
              <a:rPr lang="ru-RU" altLang="ru-RU" sz="1500">
                <a:latin typeface="Arial" charset="0"/>
                <a:cs typeface="Arial" charset="0"/>
              </a:rPr>
              <a:t>и их родителей </a:t>
            </a:r>
            <a:r>
              <a:rPr lang="ru-RU" altLang="ru-RU" sz="1300">
                <a:latin typeface="Arial" charset="0"/>
                <a:cs typeface="Arial" charset="0"/>
              </a:rPr>
              <a:t/>
            </a:r>
            <a:br>
              <a:rPr lang="ru-RU" altLang="ru-RU" sz="1300">
                <a:latin typeface="Arial" charset="0"/>
                <a:cs typeface="Arial" charset="0"/>
              </a:rPr>
            </a:br>
            <a:r>
              <a:rPr lang="ru-RU" altLang="ru-RU" sz="1300">
                <a:latin typeface="Arial" charset="0"/>
                <a:cs typeface="Arial" charset="0"/>
              </a:rPr>
              <a:t>(законных представителей)</a:t>
            </a:r>
          </a:p>
        </p:txBody>
      </p:sp>
      <p:sp>
        <p:nvSpPr>
          <p:cNvPr id="29" name="Скругленный прямоугольник 28"/>
          <p:cNvSpPr/>
          <p:nvPr/>
        </p:nvSpPr>
        <p:spPr>
          <a:xfrm>
            <a:off x="917824" y="3906093"/>
            <a:ext cx="7577137" cy="523875"/>
          </a:xfrm>
          <a:prstGeom prst="roundRect">
            <a:avLst>
              <a:gd name="adj" fmla="val 23851"/>
            </a:avLst>
          </a:prstGeom>
          <a:solidFill>
            <a:schemeClr val="bg1"/>
          </a:solidFill>
          <a:ln w="57150" cmpd="thickThin">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fontAlgn="auto">
              <a:spcBef>
                <a:spcPts val="0"/>
              </a:spcBef>
              <a:spcAft>
                <a:spcPts val="0"/>
              </a:spcAft>
              <a:defRPr/>
            </a:pPr>
            <a:endParaRPr lang="ru-RU"/>
          </a:p>
        </p:txBody>
      </p:sp>
      <p:sp>
        <p:nvSpPr>
          <p:cNvPr id="30" name="Прямоугольник 24"/>
          <p:cNvSpPr>
            <a:spLocks noChangeArrowheads="1"/>
          </p:cNvSpPr>
          <p:nvPr/>
        </p:nvSpPr>
        <p:spPr bwMode="auto">
          <a:xfrm>
            <a:off x="1049586" y="3971180"/>
            <a:ext cx="672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1800">
                <a:solidFill>
                  <a:srgbClr val="1A2681"/>
                </a:solidFill>
                <a:latin typeface="Arial" charset="0"/>
                <a:cs typeface="Arial" charset="0"/>
              </a:rPr>
              <a:t>о порядке проведения ГИА</a:t>
            </a:r>
            <a:endParaRPr lang="ru-RU" altLang="ru-RU" sz="1800" b="1">
              <a:solidFill>
                <a:srgbClr val="FF6600"/>
              </a:solidFill>
              <a:latin typeface="Arial" charset="0"/>
              <a:cs typeface="Arial" charset="0"/>
            </a:endParaRPr>
          </a:p>
        </p:txBody>
      </p:sp>
      <p:sp>
        <p:nvSpPr>
          <p:cNvPr id="31" name="Овал 30"/>
          <p:cNvSpPr/>
          <p:nvPr/>
        </p:nvSpPr>
        <p:spPr>
          <a:xfrm>
            <a:off x="395536" y="4037855"/>
            <a:ext cx="196850" cy="195263"/>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
        <p:nvSpPr>
          <p:cNvPr id="32" name="Скругленный прямоугольник 31"/>
          <p:cNvSpPr/>
          <p:nvPr/>
        </p:nvSpPr>
        <p:spPr>
          <a:xfrm>
            <a:off x="917824" y="4625230"/>
            <a:ext cx="7577137" cy="587375"/>
          </a:xfrm>
          <a:prstGeom prst="roundRect">
            <a:avLst>
              <a:gd name="adj" fmla="val 23851"/>
            </a:avLst>
          </a:prstGeom>
          <a:solidFill>
            <a:schemeClr val="bg1"/>
          </a:solidFill>
          <a:ln w="57150" cmpd="thickThin">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fontAlgn="auto">
              <a:spcBef>
                <a:spcPts val="0"/>
              </a:spcBef>
              <a:spcAft>
                <a:spcPts val="0"/>
              </a:spcAft>
              <a:defRPr/>
            </a:pPr>
            <a:endParaRPr lang="ru-RU"/>
          </a:p>
        </p:txBody>
      </p:sp>
      <p:sp>
        <p:nvSpPr>
          <p:cNvPr id="33" name="Прямоугольник 35"/>
          <p:cNvSpPr>
            <a:spLocks noChangeArrowheads="1"/>
          </p:cNvSpPr>
          <p:nvPr/>
        </p:nvSpPr>
        <p:spPr bwMode="auto">
          <a:xfrm>
            <a:off x="1049586" y="4625230"/>
            <a:ext cx="76850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1800">
                <a:solidFill>
                  <a:srgbClr val="1A2681"/>
                </a:solidFill>
                <a:latin typeface="Arial" charset="0"/>
                <a:cs typeface="Arial" charset="0"/>
              </a:rPr>
              <a:t>об основаниях для удаления с экзамена, изменения </a:t>
            </a:r>
            <a:br>
              <a:rPr lang="ru-RU" altLang="ru-RU" sz="1800">
                <a:solidFill>
                  <a:srgbClr val="1A2681"/>
                </a:solidFill>
                <a:latin typeface="Arial" charset="0"/>
                <a:cs typeface="Arial" charset="0"/>
              </a:rPr>
            </a:br>
            <a:r>
              <a:rPr lang="ru-RU" altLang="ru-RU" sz="1800">
                <a:solidFill>
                  <a:srgbClr val="1A2681"/>
                </a:solidFill>
                <a:latin typeface="Arial" charset="0"/>
                <a:cs typeface="Arial" charset="0"/>
              </a:rPr>
              <a:t>и аннулирования результата ГИА, о ведении в ППЭ видеозаписи</a:t>
            </a:r>
            <a:endParaRPr lang="ru-RU" altLang="ru-RU" sz="1800" b="1">
              <a:solidFill>
                <a:srgbClr val="FF6600"/>
              </a:solidFill>
              <a:latin typeface="Arial" charset="0"/>
              <a:cs typeface="Arial" charset="0"/>
            </a:endParaRPr>
          </a:p>
        </p:txBody>
      </p:sp>
      <p:sp>
        <p:nvSpPr>
          <p:cNvPr id="34" name="Овал 33"/>
          <p:cNvSpPr/>
          <p:nvPr/>
        </p:nvSpPr>
        <p:spPr>
          <a:xfrm>
            <a:off x="395536" y="4755405"/>
            <a:ext cx="196850" cy="1968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
        <p:nvSpPr>
          <p:cNvPr id="35" name="Скругленный прямоугольник 34"/>
          <p:cNvSpPr/>
          <p:nvPr/>
        </p:nvSpPr>
        <p:spPr>
          <a:xfrm>
            <a:off x="917824" y="5409455"/>
            <a:ext cx="7577137" cy="522288"/>
          </a:xfrm>
          <a:prstGeom prst="roundRect">
            <a:avLst>
              <a:gd name="adj" fmla="val 23851"/>
            </a:avLst>
          </a:prstGeom>
          <a:solidFill>
            <a:schemeClr val="bg1"/>
          </a:solidFill>
          <a:ln w="57150" cmpd="thickThin">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fontAlgn="auto">
              <a:spcBef>
                <a:spcPts val="0"/>
              </a:spcBef>
              <a:spcAft>
                <a:spcPts val="0"/>
              </a:spcAft>
              <a:defRPr/>
            </a:pPr>
            <a:endParaRPr lang="ru-RU"/>
          </a:p>
        </p:txBody>
      </p:sp>
      <p:sp>
        <p:nvSpPr>
          <p:cNvPr id="36" name="Прямоугольник 38"/>
          <p:cNvSpPr>
            <a:spLocks noChangeArrowheads="1"/>
          </p:cNvSpPr>
          <p:nvPr/>
        </p:nvSpPr>
        <p:spPr bwMode="auto">
          <a:xfrm>
            <a:off x="1049586" y="5474543"/>
            <a:ext cx="67278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1800">
                <a:solidFill>
                  <a:srgbClr val="1A2681"/>
                </a:solidFill>
                <a:latin typeface="Arial" charset="0"/>
                <a:cs typeface="Arial" charset="0"/>
              </a:rPr>
              <a:t>о порядке подачи и рассмотрения апелляций</a:t>
            </a:r>
            <a:endParaRPr lang="ru-RU" altLang="ru-RU" sz="1800" b="1">
              <a:solidFill>
                <a:srgbClr val="FF6600"/>
              </a:solidFill>
              <a:latin typeface="Arial" charset="0"/>
              <a:cs typeface="Arial" charset="0"/>
            </a:endParaRPr>
          </a:p>
        </p:txBody>
      </p:sp>
      <p:sp>
        <p:nvSpPr>
          <p:cNvPr id="37" name="Овал 36"/>
          <p:cNvSpPr/>
          <p:nvPr/>
        </p:nvSpPr>
        <p:spPr>
          <a:xfrm>
            <a:off x="395536" y="5539630"/>
            <a:ext cx="196850" cy="1968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
        <p:nvSpPr>
          <p:cNvPr id="38" name="Скругленный прямоугольник 37"/>
          <p:cNvSpPr/>
          <p:nvPr/>
        </p:nvSpPr>
        <p:spPr>
          <a:xfrm>
            <a:off x="917824" y="6161930"/>
            <a:ext cx="7577137" cy="522288"/>
          </a:xfrm>
          <a:prstGeom prst="roundRect">
            <a:avLst>
              <a:gd name="adj" fmla="val 23851"/>
            </a:avLst>
          </a:prstGeom>
          <a:solidFill>
            <a:schemeClr val="bg1"/>
          </a:solidFill>
          <a:ln w="57150" cmpd="thickThin">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fontAlgn="auto">
              <a:spcBef>
                <a:spcPts val="0"/>
              </a:spcBef>
              <a:spcAft>
                <a:spcPts val="0"/>
              </a:spcAft>
              <a:defRPr/>
            </a:pPr>
            <a:endParaRPr lang="ru-RU"/>
          </a:p>
        </p:txBody>
      </p:sp>
      <p:sp>
        <p:nvSpPr>
          <p:cNvPr id="39" name="Прямоугольник 41"/>
          <p:cNvSpPr>
            <a:spLocks noChangeArrowheads="1"/>
          </p:cNvSpPr>
          <p:nvPr/>
        </p:nvSpPr>
        <p:spPr bwMode="auto">
          <a:xfrm>
            <a:off x="1049586" y="6104780"/>
            <a:ext cx="74453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1800">
                <a:solidFill>
                  <a:srgbClr val="1A2681"/>
                </a:solidFill>
                <a:latin typeface="Arial" charset="0"/>
                <a:cs typeface="Arial" charset="0"/>
              </a:rPr>
              <a:t>о времени и месте ознакомления с результатами ГИА и о результатах ГИА</a:t>
            </a:r>
          </a:p>
        </p:txBody>
      </p:sp>
      <p:sp>
        <p:nvSpPr>
          <p:cNvPr id="40" name="Овал 39"/>
          <p:cNvSpPr/>
          <p:nvPr/>
        </p:nvSpPr>
        <p:spPr>
          <a:xfrm>
            <a:off x="395536" y="6258768"/>
            <a:ext cx="196850" cy="195262"/>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Tree>
    <p:extLst>
      <p:ext uri="{BB962C8B-B14F-4D97-AF65-F5344CB8AC3E}">
        <p14:creationId xmlns:p14="http://schemas.microsoft.com/office/powerpoint/2010/main" val="183579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a:solidFill>
                  <a:srgbClr val="0070C0"/>
                </a:solidFill>
              </a:rPr>
              <a:t>МЕРЫ ПО ПРЕДОТВРАЩЕНИЮ НАРУШЕНИЙ ПОРЯДКА</a:t>
            </a: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27</a:t>
            </a:fld>
            <a:endParaRPr lang="ru-RU" sz="1200" dirty="0">
              <a:solidFill>
                <a:srgbClr val="0070C0"/>
              </a:solidFill>
              <a:latin typeface="Arial Narrow" pitchFamily="34" charset="0"/>
            </a:endParaRPr>
          </a:p>
        </p:txBody>
      </p:sp>
      <p:sp>
        <p:nvSpPr>
          <p:cNvPr id="24" name="AutoShape 9"/>
          <p:cNvSpPr>
            <a:spLocks noChangeArrowheads="1"/>
          </p:cNvSpPr>
          <p:nvPr/>
        </p:nvSpPr>
        <p:spPr bwMode="auto">
          <a:xfrm>
            <a:off x="427037" y="1029184"/>
            <a:ext cx="5797550" cy="900113"/>
          </a:xfrm>
          <a:prstGeom prst="roundRect">
            <a:avLst>
              <a:gd name="adj" fmla="val 6421"/>
            </a:avLst>
          </a:prstGeom>
          <a:gradFill rotWithShape="0">
            <a:gsLst>
              <a:gs pos="0">
                <a:srgbClr val="FFFFFF"/>
              </a:gs>
              <a:gs pos="100000">
                <a:srgbClr val="CCECFF"/>
              </a:gs>
            </a:gsLst>
            <a:lin ang="5400000" scaled="1"/>
          </a:gradFill>
          <a:ln w="19080">
            <a:solidFill>
              <a:srgbClr val="003399"/>
            </a:solidFill>
            <a:miter lim="800000"/>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endParaRPr lang="ru-RU" altLang="ru-RU" sz="1800">
              <a:latin typeface="Arial" charset="0"/>
            </a:endParaRPr>
          </a:p>
        </p:txBody>
      </p:sp>
      <p:grpSp>
        <p:nvGrpSpPr>
          <p:cNvPr id="25" name="Group 11"/>
          <p:cNvGrpSpPr>
            <a:grpSpLocks/>
          </p:cNvGrpSpPr>
          <p:nvPr/>
        </p:nvGrpSpPr>
        <p:grpSpPr bwMode="auto">
          <a:xfrm>
            <a:off x="6329363" y="874713"/>
            <a:ext cx="2692400" cy="1552575"/>
            <a:chOff x="3810" y="612"/>
            <a:chExt cx="1858" cy="1062"/>
          </a:xfrm>
        </p:grpSpPr>
        <p:pic>
          <p:nvPicPr>
            <p:cNvPr id="26" name="Picture 12"/>
            <p:cNvPicPr>
              <a:picLocks noChangeAspect="1" noChangeArrowheads="1"/>
            </p:cNvPicPr>
            <p:nvPr/>
          </p:nvPicPr>
          <p:blipFill>
            <a:blip r:embed="rId2">
              <a:extLst>
                <a:ext uri="{28A0092B-C50C-407E-A947-70E740481C1C}">
                  <a14:useLocalDpi xmlns:a14="http://schemas.microsoft.com/office/drawing/2010/main" val="0"/>
                </a:ext>
              </a:extLst>
            </a:blip>
            <a:srcRect r="69090" b="3780"/>
            <a:stretch>
              <a:fillRect/>
            </a:stretch>
          </p:blipFill>
          <p:spPr bwMode="auto">
            <a:xfrm>
              <a:off x="3879" y="612"/>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 name="Picture 13"/>
            <p:cNvPicPr>
              <a:picLocks noChangeAspect="1" noChangeArrowheads="1"/>
            </p:cNvPicPr>
            <p:nvPr/>
          </p:nvPicPr>
          <p:blipFill>
            <a:blip r:embed="rId3">
              <a:extLst>
                <a:ext uri="{28A0092B-C50C-407E-A947-70E740481C1C}">
                  <a14:useLocalDpi xmlns:a14="http://schemas.microsoft.com/office/drawing/2010/main" val="0"/>
                </a:ext>
              </a:extLst>
            </a:blip>
            <a:srcRect l="34355" r="34697"/>
            <a:stretch>
              <a:fillRect/>
            </a:stretch>
          </p:blipFill>
          <p:spPr bwMode="auto">
            <a:xfrm>
              <a:off x="3878" y="957"/>
              <a:ext cx="34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8" name="Picture 14"/>
            <p:cNvPicPr>
              <a:picLocks noChangeAspect="1" noChangeArrowheads="1"/>
            </p:cNvPicPr>
            <p:nvPr/>
          </p:nvPicPr>
          <p:blipFill>
            <a:blip r:embed="rId4">
              <a:extLst>
                <a:ext uri="{28A0092B-C50C-407E-A947-70E740481C1C}">
                  <a14:useLocalDpi xmlns:a14="http://schemas.microsoft.com/office/drawing/2010/main" val="0"/>
                </a:ext>
              </a:extLst>
            </a:blip>
            <a:srcRect l="70454"/>
            <a:stretch>
              <a:fillRect/>
            </a:stretch>
          </p:blipFill>
          <p:spPr bwMode="auto">
            <a:xfrm>
              <a:off x="3878" y="1301"/>
              <a:ext cx="34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 name="AutoShape 15"/>
            <p:cNvSpPr>
              <a:spLocks noChangeArrowheads="1"/>
            </p:cNvSpPr>
            <p:nvPr/>
          </p:nvSpPr>
          <p:spPr bwMode="auto">
            <a:xfrm>
              <a:off x="3810" y="613"/>
              <a:ext cx="1791" cy="1033"/>
            </a:xfrm>
            <a:prstGeom prst="roundRect">
              <a:avLst>
                <a:gd name="adj" fmla="val 1347"/>
              </a:avLst>
            </a:prstGeom>
            <a:noFill/>
            <a:ln w="936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endParaRPr lang="ru-RU" altLang="ru-RU" sz="1800">
                <a:latin typeface="Arial" charset="0"/>
              </a:endParaRPr>
            </a:p>
          </p:txBody>
        </p:sp>
        <p:pic>
          <p:nvPicPr>
            <p:cNvPr id="3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613"/>
              <a:ext cx="1331" cy="1028"/>
            </a:xfrm>
            <a:prstGeom prst="rect">
              <a:avLst/>
            </a:prstGeom>
            <a:noFill/>
            <a:ln w="12600">
              <a:solidFill>
                <a:srgbClr val="FFFFFF"/>
              </a:solidFill>
              <a:miter lim="800000"/>
              <a:headEnd/>
              <a:tailEnd/>
            </a:ln>
            <a:effectLst>
              <a:outerShdw dist="38184" dir="2700000" algn="ctr" rotWithShape="0">
                <a:srgbClr val="808080">
                  <a:alpha val="40033"/>
                </a:srgbClr>
              </a:outerShdw>
            </a:effectLst>
            <a:extLst>
              <a:ext uri="{909E8E84-426E-40DD-AFC4-6F175D3DCCD1}">
                <a14:hiddenFill xmlns:a14="http://schemas.microsoft.com/office/drawing/2010/main">
                  <a:solidFill>
                    <a:srgbClr val="FFFFFF"/>
                  </a:solidFill>
                </a14:hiddenFill>
              </a:ext>
            </a:extLst>
          </p:spPr>
        </p:pic>
      </p:grpSp>
      <p:sp>
        <p:nvSpPr>
          <p:cNvPr id="32" name="AutoShape 24"/>
          <p:cNvSpPr>
            <a:spLocks noChangeArrowheads="1"/>
          </p:cNvSpPr>
          <p:nvPr/>
        </p:nvSpPr>
        <p:spPr bwMode="auto">
          <a:xfrm>
            <a:off x="2378075" y="2284413"/>
            <a:ext cx="1800225" cy="1006475"/>
          </a:xfrm>
          <a:prstGeom prst="roundRect">
            <a:avLst>
              <a:gd name="adj" fmla="val 16667"/>
            </a:avLst>
          </a:prstGeom>
          <a:gradFill rotWithShape="0">
            <a:gsLst>
              <a:gs pos="0">
                <a:srgbClr val="FFFF99"/>
              </a:gs>
              <a:gs pos="100000">
                <a:srgbClr val="FF6633">
                  <a:alpha val="70000"/>
                </a:srgbClr>
              </a:gs>
            </a:gsLst>
            <a:lin ang="96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eaLnBrk="1" hangingPunct="1">
              <a:spcBef>
                <a:spcPct val="0"/>
              </a:spcBef>
              <a:buClrTx/>
              <a:buSzTx/>
              <a:buFontTx/>
              <a:buNone/>
            </a:pPr>
            <a:endParaRPr lang="ru-RU" altLang="ru-RU" sz="1400">
              <a:solidFill>
                <a:srgbClr val="000000"/>
              </a:solidFill>
              <a:latin typeface="Arial" charset="0"/>
            </a:endParaRPr>
          </a:p>
          <a:p>
            <a:pPr eaLnBrk="1" hangingPunct="1">
              <a:spcBef>
                <a:spcPct val="0"/>
              </a:spcBef>
              <a:buClrTx/>
              <a:buSzTx/>
              <a:buFontTx/>
              <a:buNone/>
            </a:pPr>
            <a:endParaRPr lang="ru-RU" altLang="ru-RU" sz="1400">
              <a:solidFill>
                <a:srgbClr val="000000"/>
              </a:solidFill>
              <a:latin typeface="Arial" charset="0"/>
            </a:endParaRPr>
          </a:p>
        </p:txBody>
      </p:sp>
      <p:sp>
        <p:nvSpPr>
          <p:cNvPr id="33" name="Text Box 25"/>
          <p:cNvSpPr txBox="1">
            <a:spLocks noChangeArrowheads="1"/>
          </p:cNvSpPr>
          <p:nvPr/>
        </p:nvSpPr>
        <p:spPr bwMode="auto">
          <a:xfrm>
            <a:off x="2587625" y="2370138"/>
            <a:ext cx="14763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600">
                <a:solidFill>
                  <a:srgbClr val="000000"/>
                </a:solidFill>
                <a:latin typeface="Arial" charset="0"/>
                <a:cs typeface="Arial" charset="0"/>
              </a:rPr>
              <a:t>Обеспечение порядка в ППЭ</a:t>
            </a:r>
          </a:p>
        </p:txBody>
      </p:sp>
      <p:sp>
        <p:nvSpPr>
          <p:cNvPr id="34" name="AutoShape 26"/>
          <p:cNvSpPr>
            <a:spLocks noChangeArrowheads="1"/>
          </p:cNvSpPr>
          <p:nvPr/>
        </p:nvSpPr>
        <p:spPr bwMode="auto">
          <a:xfrm>
            <a:off x="4562475" y="2284413"/>
            <a:ext cx="1800225" cy="1006475"/>
          </a:xfrm>
          <a:prstGeom prst="roundRect">
            <a:avLst>
              <a:gd name="adj" fmla="val 16667"/>
            </a:avLst>
          </a:prstGeom>
          <a:gradFill rotWithShape="0">
            <a:gsLst>
              <a:gs pos="0">
                <a:srgbClr val="FFFF99"/>
              </a:gs>
              <a:gs pos="100000">
                <a:srgbClr val="FF6633">
                  <a:alpha val="70000"/>
                </a:srgbClr>
              </a:gs>
            </a:gsLst>
            <a:lin ang="96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eaLnBrk="1" hangingPunct="1">
              <a:spcBef>
                <a:spcPct val="0"/>
              </a:spcBef>
              <a:buClrTx/>
              <a:buSzTx/>
              <a:buFontTx/>
              <a:buNone/>
            </a:pPr>
            <a:endParaRPr lang="ru-RU" altLang="ru-RU" sz="1400">
              <a:solidFill>
                <a:srgbClr val="000000"/>
              </a:solidFill>
              <a:latin typeface="Arial" charset="0"/>
            </a:endParaRPr>
          </a:p>
          <a:p>
            <a:pPr eaLnBrk="1" hangingPunct="1">
              <a:spcBef>
                <a:spcPct val="0"/>
              </a:spcBef>
              <a:buClrTx/>
              <a:buSzTx/>
              <a:buFontTx/>
              <a:buNone/>
            </a:pPr>
            <a:endParaRPr lang="ru-RU" altLang="ru-RU" sz="1400">
              <a:solidFill>
                <a:srgbClr val="000000"/>
              </a:solidFill>
              <a:latin typeface="Arial" charset="0"/>
            </a:endParaRPr>
          </a:p>
        </p:txBody>
      </p:sp>
      <p:sp>
        <p:nvSpPr>
          <p:cNvPr id="35" name="Text Box 27"/>
          <p:cNvSpPr txBox="1">
            <a:spLocks noChangeArrowheads="1"/>
          </p:cNvSpPr>
          <p:nvPr/>
        </p:nvSpPr>
        <p:spPr bwMode="auto">
          <a:xfrm>
            <a:off x="4632325" y="2360613"/>
            <a:ext cx="16605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600">
                <a:solidFill>
                  <a:srgbClr val="000000"/>
                </a:solidFill>
                <a:latin typeface="Arial" charset="0"/>
                <a:cs typeface="Arial" charset="0"/>
              </a:rPr>
              <a:t>Усиление роли </a:t>
            </a:r>
          </a:p>
          <a:p>
            <a:pPr algn="ctr" eaLnBrk="1" hangingPunct="1">
              <a:spcBef>
                <a:spcPct val="0"/>
              </a:spcBef>
              <a:buClrTx/>
              <a:buSzTx/>
              <a:buFontTx/>
              <a:buNone/>
            </a:pPr>
            <a:r>
              <a:rPr lang="ru-RU" altLang="ru-RU" sz="1600">
                <a:solidFill>
                  <a:srgbClr val="000000"/>
                </a:solidFill>
                <a:latin typeface="Arial" charset="0"/>
                <a:cs typeface="Arial" charset="0"/>
              </a:rPr>
              <a:t>общественного наблюдения</a:t>
            </a:r>
          </a:p>
        </p:txBody>
      </p:sp>
      <p:sp>
        <p:nvSpPr>
          <p:cNvPr id="36" name="Rectangle 28"/>
          <p:cNvSpPr>
            <a:spLocks noChangeArrowheads="1"/>
          </p:cNvSpPr>
          <p:nvPr/>
        </p:nvSpPr>
        <p:spPr bwMode="auto">
          <a:xfrm>
            <a:off x="1150615" y="4508500"/>
            <a:ext cx="6445721" cy="1394870"/>
          </a:xfrm>
          <a:prstGeom prst="rect">
            <a:avLst/>
          </a:prstGeom>
          <a:noFill/>
          <a:ln w="9525">
            <a:noFill/>
            <a:round/>
            <a:headEnd/>
            <a:tailEnd/>
          </a:ln>
          <a:effectLst/>
        </p:spPr>
        <p:txBody>
          <a:bodyPr wrap="square" lIns="90000" tIns="46800" rIns="90000" bIns="46800">
            <a:spAutoFit/>
          </a:bodyPr>
          <a:lstStyle/>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b="1" u="sng" dirty="0">
                <a:solidFill>
                  <a:srgbClr val="000000"/>
                </a:solidFill>
              </a:rPr>
              <a:t>2017 год: </a:t>
            </a:r>
            <a:r>
              <a:rPr lang="ru-RU" dirty="0">
                <a:solidFill>
                  <a:srgbClr val="000000"/>
                </a:solidFill>
              </a:rPr>
              <a:t>аккредитовано </a:t>
            </a:r>
            <a:r>
              <a:rPr lang="ru-RU" b="1" dirty="0">
                <a:solidFill>
                  <a:srgbClr val="0066CC"/>
                </a:solidFill>
                <a:effectLst>
                  <a:outerShdw blurRad="38100" dist="38100" dir="2700000" algn="tl">
                    <a:srgbClr val="C0C0C0"/>
                  </a:outerShdw>
                </a:effectLst>
              </a:rPr>
              <a:t>392 общественных наблюдателя</a:t>
            </a: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b="1" u="sng" dirty="0">
                <a:solidFill>
                  <a:srgbClr val="000000"/>
                </a:solidFill>
              </a:rPr>
              <a:t>2018 год: </a:t>
            </a:r>
            <a:r>
              <a:rPr lang="ru-RU" dirty="0">
                <a:solidFill>
                  <a:srgbClr val="000000"/>
                </a:solidFill>
              </a:rPr>
              <a:t>аккредитовано </a:t>
            </a:r>
            <a:r>
              <a:rPr lang="ru-RU" b="1" dirty="0">
                <a:solidFill>
                  <a:srgbClr val="0066CC"/>
                </a:solidFill>
                <a:effectLst>
                  <a:outerShdw blurRad="38100" dist="38100" dir="2700000" algn="tl">
                    <a:srgbClr val="C0C0C0"/>
                  </a:outerShdw>
                </a:effectLst>
              </a:rPr>
              <a:t>218 общественных </a:t>
            </a:r>
            <a:r>
              <a:rPr lang="ru-RU" b="1" dirty="0" smtClean="0">
                <a:solidFill>
                  <a:srgbClr val="0066CC"/>
                </a:solidFill>
                <a:effectLst>
                  <a:outerShdw blurRad="38100" dist="38100" dir="2700000" algn="tl">
                    <a:srgbClr val="C0C0C0"/>
                  </a:outerShdw>
                </a:effectLst>
              </a:rPr>
              <a:t>наблюдателей</a:t>
            </a: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b="1" u="sng" dirty="0" smtClean="0">
                <a:solidFill>
                  <a:srgbClr val="000000"/>
                </a:solidFill>
              </a:rPr>
              <a:t>2019 </a:t>
            </a:r>
            <a:r>
              <a:rPr lang="ru-RU" b="1" u="sng" dirty="0">
                <a:solidFill>
                  <a:srgbClr val="000000"/>
                </a:solidFill>
              </a:rPr>
              <a:t>год: </a:t>
            </a:r>
            <a:r>
              <a:rPr lang="ru-RU" dirty="0">
                <a:solidFill>
                  <a:srgbClr val="000000"/>
                </a:solidFill>
              </a:rPr>
              <a:t>аккредитовано </a:t>
            </a:r>
            <a:r>
              <a:rPr lang="ru-RU" b="1" dirty="0" smtClean="0">
                <a:solidFill>
                  <a:srgbClr val="0066CC"/>
                </a:solidFill>
                <a:effectLst>
                  <a:outerShdw blurRad="38100" dist="38100" dir="2700000" algn="tl">
                    <a:srgbClr val="C0C0C0"/>
                  </a:outerShdw>
                </a:effectLst>
              </a:rPr>
              <a:t>202 общественных наблюдателя</a:t>
            </a:r>
            <a:endParaRPr lang="ru-RU" b="1" dirty="0">
              <a:solidFill>
                <a:srgbClr val="0066CC"/>
              </a:solidFill>
              <a:effectLst>
                <a:outerShdw blurRad="38100" dist="38100" dir="2700000" algn="tl">
                  <a:srgbClr val="C0C0C0"/>
                </a:outerShdw>
              </a:effectLst>
            </a:endParaRP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b="1" dirty="0">
              <a:solidFill>
                <a:srgbClr val="0066CC"/>
              </a:solidFill>
              <a:effectLst>
                <a:outerShdw blurRad="38100" dist="38100" dir="2700000" algn="tl">
                  <a:srgbClr val="C0C0C0"/>
                </a:outerShdw>
              </a:effectLst>
            </a:endParaRPr>
          </a:p>
        </p:txBody>
      </p:sp>
      <p:sp>
        <p:nvSpPr>
          <p:cNvPr id="37" name="AutoShape 29"/>
          <p:cNvSpPr>
            <a:spLocks noChangeArrowheads="1"/>
          </p:cNvSpPr>
          <p:nvPr/>
        </p:nvSpPr>
        <p:spPr bwMode="auto">
          <a:xfrm>
            <a:off x="591210" y="3549650"/>
            <a:ext cx="8085246" cy="828675"/>
          </a:xfrm>
          <a:prstGeom prst="roundRect">
            <a:avLst>
              <a:gd name="adj" fmla="val 0"/>
            </a:avLst>
          </a:prstGeom>
          <a:solidFill>
            <a:srgbClr val="E6E6E6"/>
          </a:solidFill>
          <a:ln>
            <a:noFill/>
          </a:ln>
          <a:effectLst>
            <a:outerShdw dist="76368" dir="2700000" algn="ctr" rotWithShape="0">
              <a:srgbClr val="808080">
                <a:alpha val="80011"/>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 typeface="Times New Roman" pitchFamily="18" charset="0"/>
              <a:buNone/>
            </a:pPr>
            <a:endParaRPr lang="ru-RU" altLang="ru-RU" sz="1800">
              <a:latin typeface="Arial" charset="0"/>
            </a:endParaRPr>
          </a:p>
        </p:txBody>
      </p:sp>
      <p:sp>
        <p:nvSpPr>
          <p:cNvPr id="38" name="Text Box 30"/>
          <p:cNvSpPr txBox="1">
            <a:spLocks noChangeArrowheads="1"/>
          </p:cNvSpPr>
          <p:nvPr/>
        </p:nvSpPr>
        <p:spPr bwMode="auto">
          <a:xfrm>
            <a:off x="591210" y="3598862"/>
            <a:ext cx="808524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eaLnBrk="1" hangingPunct="1">
              <a:spcBef>
                <a:spcPct val="0"/>
              </a:spcBef>
              <a:buClrTx/>
              <a:buSzTx/>
              <a:buFontTx/>
              <a:buNone/>
            </a:pPr>
            <a:r>
              <a:rPr lang="en-US" altLang="ru-RU" sz="1800" dirty="0" err="1">
                <a:solidFill>
                  <a:srgbClr val="1A2681"/>
                </a:solidFill>
                <a:latin typeface="Arial" charset="0"/>
                <a:cs typeface="Arial" charset="0"/>
              </a:rPr>
              <a:t>Общественные</a:t>
            </a:r>
            <a:r>
              <a:rPr lang="en-US" altLang="ru-RU" sz="1800" dirty="0">
                <a:solidFill>
                  <a:srgbClr val="1A2681"/>
                </a:solidFill>
                <a:latin typeface="Arial" charset="0"/>
                <a:cs typeface="Arial" charset="0"/>
              </a:rPr>
              <a:t> </a:t>
            </a:r>
            <a:r>
              <a:rPr lang="en-US" altLang="ru-RU" sz="1800" dirty="0" err="1">
                <a:solidFill>
                  <a:srgbClr val="1A2681"/>
                </a:solidFill>
                <a:latin typeface="Arial" charset="0"/>
                <a:cs typeface="Arial" charset="0"/>
              </a:rPr>
              <a:t>наблюдатели</a:t>
            </a:r>
            <a:r>
              <a:rPr lang="en-US" altLang="ru-RU" sz="1800" dirty="0">
                <a:solidFill>
                  <a:srgbClr val="1A2681"/>
                </a:solidFill>
                <a:latin typeface="Arial" charset="0"/>
                <a:cs typeface="Arial" charset="0"/>
              </a:rPr>
              <a:t> </a:t>
            </a:r>
            <a:r>
              <a:rPr lang="en-US" altLang="ru-RU" sz="1800" dirty="0" err="1">
                <a:solidFill>
                  <a:srgbClr val="1A2681"/>
                </a:solidFill>
                <a:latin typeface="Arial" charset="0"/>
                <a:cs typeface="Arial" charset="0"/>
              </a:rPr>
              <a:t>свободно</a:t>
            </a:r>
            <a:r>
              <a:rPr lang="en-US" altLang="ru-RU" sz="1800" dirty="0">
                <a:solidFill>
                  <a:srgbClr val="1A2681"/>
                </a:solidFill>
                <a:latin typeface="Arial" charset="0"/>
                <a:cs typeface="Arial" charset="0"/>
              </a:rPr>
              <a:t> </a:t>
            </a:r>
            <a:r>
              <a:rPr lang="en-US" altLang="ru-RU" sz="1800" dirty="0" err="1">
                <a:solidFill>
                  <a:srgbClr val="1A2681"/>
                </a:solidFill>
                <a:latin typeface="Arial" charset="0"/>
                <a:cs typeface="Arial" charset="0"/>
              </a:rPr>
              <a:t>перемещаются</a:t>
            </a:r>
            <a:r>
              <a:rPr lang="en-US" altLang="ru-RU" sz="1800" dirty="0">
                <a:solidFill>
                  <a:srgbClr val="1A2681"/>
                </a:solidFill>
                <a:latin typeface="Arial" charset="0"/>
                <a:cs typeface="Arial" charset="0"/>
              </a:rPr>
              <a:t> </a:t>
            </a:r>
            <a:r>
              <a:rPr lang="en-US" altLang="ru-RU" sz="1800" dirty="0" err="1">
                <a:solidFill>
                  <a:srgbClr val="1A2681"/>
                </a:solidFill>
                <a:latin typeface="Arial" charset="0"/>
                <a:cs typeface="Arial" charset="0"/>
              </a:rPr>
              <a:t>по</a:t>
            </a:r>
            <a:r>
              <a:rPr lang="en-US" altLang="ru-RU" sz="1800" dirty="0">
                <a:solidFill>
                  <a:srgbClr val="1A2681"/>
                </a:solidFill>
                <a:latin typeface="Arial" charset="0"/>
                <a:cs typeface="Arial" charset="0"/>
              </a:rPr>
              <a:t> ППЭ. </a:t>
            </a:r>
            <a:r>
              <a:rPr lang="en-US" altLang="ru-RU" sz="1800" dirty="0" err="1">
                <a:solidFill>
                  <a:srgbClr val="1A2681"/>
                </a:solidFill>
                <a:latin typeface="Arial" charset="0"/>
                <a:cs typeface="Arial" charset="0"/>
              </a:rPr>
              <a:t>При</a:t>
            </a:r>
            <a:r>
              <a:rPr lang="en-US" altLang="ru-RU" sz="1800" dirty="0">
                <a:solidFill>
                  <a:srgbClr val="1A2681"/>
                </a:solidFill>
                <a:latin typeface="Arial" charset="0"/>
                <a:cs typeface="Arial" charset="0"/>
              </a:rPr>
              <a:t> </a:t>
            </a:r>
            <a:r>
              <a:rPr lang="en-US" altLang="ru-RU" sz="1800" dirty="0" err="1">
                <a:solidFill>
                  <a:srgbClr val="1A2681"/>
                </a:solidFill>
                <a:latin typeface="Arial" charset="0"/>
                <a:cs typeface="Arial" charset="0"/>
              </a:rPr>
              <a:t>этом</a:t>
            </a:r>
            <a:r>
              <a:rPr lang="en-US" altLang="ru-RU" sz="1800" dirty="0">
                <a:solidFill>
                  <a:srgbClr val="1A2681"/>
                </a:solidFill>
                <a:latin typeface="Arial" charset="0"/>
                <a:cs typeface="Arial" charset="0"/>
              </a:rPr>
              <a:t> в </a:t>
            </a:r>
            <a:r>
              <a:rPr lang="en-US" altLang="ru-RU" sz="1800" dirty="0" err="1">
                <a:solidFill>
                  <a:srgbClr val="1A2681"/>
                </a:solidFill>
                <a:latin typeface="Arial" charset="0"/>
                <a:cs typeface="Arial" charset="0"/>
              </a:rPr>
              <a:t>одной</a:t>
            </a:r>
            <a:r>
              <a:rPr lang="en-US" altLang="ru-RU" sz="1800" dirty="0">
                <a:solidFill>
                  <a:srgbClr val="1A2681"/>
                </a:solidFill>
                <a:latin typeface="Arial" charset="0"/>
                <a:cs typeface="Arial" charset="0"/>
              </a:rPr>
              <a:t> </a:t>
            </a:r>
            <a:r>
              <a:rPr lang="en-US" altLang="ru-RU" sz="1800" dirty="0" err="1">
                <a:solidFill>
                  <a:srgbClr val="1A2681"/>
                </a:solidFill>
                <a:latin typeface="Arial" charset="0"/>
                <a:cs typeface="Arial" charset="0"/>
              </a:rPr>
              <a:t>аудитории</a:t>
            </a:r>
            <a:r>
              <a:rPr lang="en-US" altLang="ru-RU" sz="1800" dirty="0">
                <a:solidFill>
                  <a:srgbClr val="1A2681"/>
                </a:solidFill>
                <a:latin typeface="Arial" charset="0"/>
                <a:cs typeface="Arial" charset="0"/>
              </a:rPr>
              <a:t> </a:t>
            </a:r>
            <a:r>
              <a:rPr lang="en-US" altLang="ru-RU" sz="1800" dirty="0" err="1">
                <a:solidFill>
                  <a:srgbClr val="1A2681"/>
                </a:solidFill>
                <a:latin typeface="Arial" charset="0"/>
                <a:cs typeface="Arial" charset="0"/>
              </a:rPr>
              <a:t>находится</a:t>
            </a:r>
            <a:r>
              <a:rPr lang="en-US" altLang="ru-RU" sz="1800" dirty="0">
                <a:solidFill>
                  <a:srgbClr val="1A2681"/>
                </a:solidFill>
                <a:latin typeface="Arial" charset="0"/>
                <a:cs typeface="Arial" charset="0"/>
              </a:rPr>
              <a:t> </a:t>
            </a:r>
            <a:r>
              <a:rPr lang="en-US" altLang="ru-RU" sz="1800" dirty="0" err="1">
                <a:solidFill>
                  <a:srgbClr val="1A2681"/>
                </a:solidFill>
                <a:latin typeface="Arial" charset="0"/>
                <a:cs typeface="Arial" charset="0"/>
              </a:rPr>
              <a:t>только</a:t>
            </a:r>
            <a:r>
              <a:rPr lang="en-US" altLang="ru-RU" sz="1800" dirty="0">
                <a:solidFill>
                  <a:srgbClr val="1A2681"/>
                </a:solidFill>
                <a:latin typeface="Arial" charset="0"/>
                <a:cs typeface="Arial" charset="0"/>
              </a:rPr>
              <a:t> </a:t>
            </a:r>
            <a:r>
              <a:rPr lang="en-US" altLang="ru-RU" sz="1800" dirty="0" err="1">
                <a:solidFill>
                  <a:srgbClr val="1A2681"/>
                </a:solidFill>
                <a:latin typeface="Arial" charset="0"/>
                <a:cs typeface="Arial" charset="0"/>
              </a:rPr>
              <a:t>один</a:t>
            </a:r>
            <a:r>
              <a:rPr lang="en-US" altLang="ru-RU" sz="1800" dirty="0">
                <a:solidFill>
                  <a:srgbClr val="1A2681"/>
                </a:solidFill>
                <a:latin typeface="Arial" charset="0"/>
                <a:cs typeface="Arial" charset="0"/>
              </a:rPr>
              <a:t> </a:t>
            </a:r>
            <a:r>
              <a:rPr lang="en-US" altLang="ru-RU" sz="1800" dirty="0" err="1">
                <a:solidFill>
                  <a:srgbClr val="1A2681"/>
                </a:solidFill>
                <a:latin typeface="Arial" charset="0"/>
                <a:cs typeface="Arial" charset="0"/>
              </a:rPr>
              <a:t>общественный</a:t>
            </a:r>
            <a:r>
              <a:rPr lang="en-US" altLang="ru-RU" sz="1800" dirty="0">
                <a:solidFill>
                  <a:srgbClr val="1A2681"/>
                </a:solidFill>
                <a:latin typeface="Arial" charset="0"/>
                <a:cs typeface="Arial" charset="0"/>
              </a:rPr>
              <a:t> </a:t>
            </a:r>
            <a:r>
              <a:rPr lang="en-US" altLang="ru-RU" sz="1800" dirty="0" err="1">
                <a:solidFill>
                  <a:srgbClr val="1A2681"/>
                </a:solidFill>
                <a:latin typeface="Arial" charset="0"/>
                <a:cs typeface="Arial" charset="0"/>
              </a:rPr>
              <a:t>наблюдатель</a:t>
            </a:r>
            <a:r>
              <a:rPr lang="en-US" altLang="ru-RU" sz="1800" dirty="0">
                <a:solidFill>
                  <a:srgbClr val="1A2681"/>
                </a:solidFill>
                <a:latin typeface="Arial" charset="0"/>
                <a:cs typeface="Arial" charset="0"/>
              </a:rPr>
              <a:t>.</a:t>
            </a:r>
          </a:p>
          <a:p>
            <a:pPr eaLnBrk="1" hangingPunct="1">
              <a:spcBef>
                <a:spcPct val="0"/>
              </a:spcBef>
              <a:buClrTx/>
              <a:buSzTx/>
              <a:buFontTx/>
              <a:buNone/>
            </a:pPr>
            <a:endParaRPr lang="en-US" altLang="ru-RU" sz="1400" i="1" dirty="0">
              <a:solidFill>
                <a:srgbClr val="000000"/>
              </a:solidFill>
              <a:latin typeface="Times New Roman" pitchFamily="18" charset="0"/>
              <a:cs typeface="Arial" charset="0"/>
            </a:endParaRPr>
          </a:p>
        </p:txBody>
      </p:sp>
      <p:sp>
        <p:nvSpPr>
          <p:cNvPr id="39" name="Text Box 32"/>
          <p:cNvSpPr txBox="1">
            <a:spLocks noChangeArrowheads="1"/>
          </p:cNvSpPr>
          <p:nvPr/>
        </p:nvSpPr>
        <p:spPr bwMode="auto">
          <a:xfrm>
            <a:off x="1628775" y="5911596"/>
            <a:ext cx="53911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eaLnBrk="1" hangingPunct="1">
              <a:spcBef>
                <a:spcPct val="0"/>
              </a:spcBef>
              <a:buClrTx/>
              <a:buSzTx/>
              <a:buFontTx/>
              <a:buNone/>
            </a:pPr>
            <a:r>
              <a:rPr lang="ru-RU" altLang="ru-RU" sz="1800" u="sng" dirty="0">
                <a:solidFill>
                  <a:srgbClr val="000000"/>
                </a:solidFill>
                <a:latin typeface="Arial" charset="0"/>
                <a:cs typeface="Arial" charset="0"/>
              </a:rPr>
              <a:t>На муниципальном уровне:</a:t>
            </a:r>
            <a:r>
              <a:rPr lang="ru-RU" altLang="ru-RU" sz="1800" dirty="0">
                <a:solidFill>
                  <a:srgbClr val="000000"/>
                </a:solidFill>
                <a:latin typeface="Arial" charset="0"/>
                <a:cs typeface="Arial" charset="0"/>
              </a:rPr>
              <a:t> обеспечить каждую аудиторию ППЭ общественным наблюдением</a:t>
            </a:r>
          </a:p>
        </p:txBody>
      </p:sp>
      <p:sp>
        <p:nvSpPr>
          <p:cNvPr id="40" name="AutoShape 33"/>
          <p:cNvSpPr>
            <a:spLocks noChangeArrowheads="1"/>
          </p:cNvSpPr>
          <p:nvPr/>
        </p:nvSpPr>
        <p:spPr bwMode="auto">
          <a:xfrm>
            <a:off x="1475656" y="5800725"/>
            <a:ext cx="5760640" cy="828675"/>
          </a:xfrm>
          <a:prstGeom prst="roundRect">
            <a:avLst>
              <a:gd name="adj" fmla="val 18671"/>
            </a:avLst>
          </a:prstGeom>
          <a:noFill/>
          <a:ln w="76320">
            <a:solidFill>
              <a:srgbClr val="FF950E"/>
            </a:solidFill>
            <a:miter lim="800000"/>
            <a:headEnd/>
            <a:tailEnd/>
          </a:ln>
          <a:effectLst>
            <a:outerShdw dist="110430" dir="722555" algn="ctr" rotWithShape="0">
              <a:srgbClr val="000000">
                <a:alpha val="35036"/>
              </a:srgbClr>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 typeface="Times New Roman" pitchFamily="18" charset="0"/>
              <a:buNone/>
            </a:pPr>
            <a:endParaRPr lang="ru-RU" altLang="ru-RU" sz="1800">
              <a:latin typeface="Arial" charset="0"/>
            </a:endParaRPr>
          </a:p>
        </p:txBody>
      </p:sp>
      <p:sp>
        <p:nvSpPr>
          <p:cNvPr id="41" name="Rectangle 10"/>
          <p:cNvSpPr>
            <a:spLocks noChangeArrowheads="1"/>
          </p:cNvSpPr>
          <p:nvPr/>
        </p:nvSpPr>
        <p:spPr bwMode="auto">
          <a:xfrm>
            <a:off x="123826" y="1029184"/>
            <a:ext cx="6340475" cy="107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600" b="1" dirty="0">
                <a:solidFill>
                  <a:srgbClr val="003399"/>
                </a:solidFill>
                <a:latin typeface="Times New Roman" pitchFamily="18" charset="0"/>
              </a:rPr>
              <a:t>За нарушение Порядка проведения ГИА-9 из ППЭ:</a:t>
            </a:r>
          </a:p>
          <a:p>
            <a:pPr algn="ctr" eaLnBrk="1" hangingPunct="1">
              <a:spcBef>
                <a:spcPct val="0"/>
              </a:spcBef>
              <a:buClrTx/>
              <a:buSzTx/>
              <a:buFontTx/>
              <a:buNone/>
            </a:pPr>
            <a:r>
              <a:rPr lang="ru-RU" altLang="ru-RU" sz="1600" b="1" dirty="0">
                <a:solidFill>
                  <a:srgbClr val="003399"/>
                </a:solidFill>
                <a:latin typeface="Times New Roman" pitchFamily="18" charset="0"/>
              </a:rPr>
              <a:t>      </a:t>
            </a:r>
            <a:r>
              <a:rPr lang="ru-RU" altLang="ru-RU" sz="1600" b="1" dirty="0" smtClean="0">
                <a:solidFill>
                  <a:srgbClr val="003399"/>
                </a:solidFill>
                <a:latin typeface="Times New Roman" pitchFamily="18" charset="0"/>
              </a:rPr>
              <a:t>2016 </a:t>
            </a:r>
            <a:r>
              <a:rPr lang="ru-RU" altLang="ru-RU" sz="1600" b="1" dirty="0">
                <a:solidFill>
                  <a:srgbClr val="003399"/>
                </a:solidFill>
                <a:latin typeface="Times New Roman" pitchFamily="18" charset="0"/>
              </a:rPr>
              <a:t>год – удален 1 чел. 2017 год – удалены 2 чел</a:t>
            </a:r>
            <a:r>
              <a:rPr lang="ru-RU" altLang="ru-RU" sz="1600" b="1" dirty="0" smtClean="0">
                <a:solidFill>
                  <a:srgbClr val="003399"/>
                </a:solidFill>
                <a:latin typeface="Times New Roman" pitchFamily="18" charset="0"/>
              </a:rPr>
              <a:t>.</a:t>
            </a:r>
          </a:p>
          <a:p>
            <a:pPr algn="ctr" eaLnBrk="1" hangingPunct="1">
              <a:spcBef>
                <a:spcPct val="0"/>
              </a:spcBef>
              <a:buClrTx/>
              <a:buSzTx/>
              <a:buNone/>
            </a:pPr>
            <a:r>
              <a:rPr lang="ru-RU" altLang="ru-RU" sz="1600" b="1" dirty="0" smtClean="0">
                <a:solidFill>
                  <a:srgbClr val="003399"/>
                </a:solidFill>
                <a:latin typeface="Times New Roman" pitchFamily="18" charset="0"/>
              </a:rPr>
              <a:t>2018 </a:t>
            </a:r>
            <a:r>
              <a:rPr lang="ru-RU" altLang="ru-RU" sz="1600" b="1" dirty="0">
                <a:solidFill>
                  <a:srgbClr val="003399"/>
                </a:solidFill>
                <a:latin typeface="Times New Roman" pitchFamily="18" charset="0"/>
              </a:rPr>
              <a:t>год – </a:t>
            </a:r>
            <a:r>
              <a:rPr lang="ru-RU" altLang="ru-RU" sz="1600" b="1" dirty="0" smtClean="0">
                <a:solidFill>
                  <a:srgbClr val="003399"/>
                </a:solidFill>
                <a:latin typeface="Times New Roman" pitchFamily="18" charset="0"/>
              </a:rPr>
              <a:t>удалены 2 </a:t>
            </a:r>
            <a:r>
              <a:rPr lang="ru-RU" altLang="ru-RU" sz="1600" b="1" dirty="0">
                <a:solidFill>
                  <a:srgbClr val="003399"/>
                </a:solidFill>
                <a:latin typeface="Times New Roman" pitchFamily="18" charset="0"/>
              </a:rPr>
              <a:t>чел. </a:t>
            </a:r>
            <a:r>
              <a:rPr lang="ru-RU" altLang="ru-RU" sz="1600" b="1" dirty="0" smtClean="0">
                <a:solidFill>
                  <a:srgbClr val="003399"/>
                </a:solidFill>
                <a:latin typeface="Times New Roman" pitchFamily="18" charset="0"/>
              </a:rPr>
              <a:t>2019 </a:t>
            </a:r>
            <a:r>
              <a:rPr lang="ru-RU" altLang="ru-RU" sz="1600" b="1" dirty="0">
                <a:solidFill>
                  <a:srgbClr val="003399"/>
                </a:solidFill>
                <a:latin typeface="Times New Roman" pitchFamily="18" charset="0"/>
              </a:rPr>
              <a:t>год – удалены 2 чел.</a:t>
            </a:r>
          </a:p>
          <a:p>
            <a:pPr algn="ctr" eaLnBrk="1" hangingPunct="1">
              <a:spcBef>
                <a:spcPct val="0"/>
              </a:spcBef>
              <a:buClrTx/>
              <a:buSzTx/>
              <a:buFontTx/>
              <a:buNone/>
            </a:pPr>
            <a:endParaRPr lang="ru-RU" altLang="ru-RU" sz="1600" b="1" dirty="0">
              <a:solidFill>
                <a:srgbClr val="003399"/>
              </a:solidFill>
              <a:latin typeface="Times New Roman" pitchFamily="18" charset="0"/>
            </a:endParaRPr>
          </a:p>
        </p:txBody>
      </p:sp>
      <p:sp>
        <p:nvSpPr>
          <p:cNvPr id="42" name="AutoShape 17"/>
          <p:cNvSpPr>
            <a:spLocks noChangeArrowheads="1"/>
          </p:cNvSpPr>
          <p:nvPr/>
        </p:nvSpPr>
        <p:spPr bwMode="auto">
          <a:xfrm>
            <a:off x="417521" y="2284413"/>
            <a:ext cx="1800225" cy="1008062"/>
          </a:xfrm>
          <a:prstGeom prst="roundRect">
            <a:avLst>
              <a:gd name="adj" fmla="val 16667"/>
            </a:avLst>
          </a:prstGeom>
          <a:gradFill rotWithShape="0">
            <a:gsLst>
              <a:gs pos="0">
                <a:srgbClr val="FFFF99"/>
              </a:gs>
              <a:gs pos="100000">
                <a:srgbClr val="FF6633">
                  <a:alpha val="70000"/>
                </a:srgbClr>
              </a:gs>
            </a:gsLst>
            <a:lin ang="96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eaLnBrk="1" hangingPunct="1">
              <a:spcBef>
                <a:spcPct val="0"/>
              </a:spcBef>
              <a:buClrTx/>
              <a:buSzTx/>
              <a:buFontTx/>
              <a:buNone/>
            </a:pPr>
            <a:endParaRPr lang="ru-RU" altLang="ru-RU" sz="1400">
              <a:solidFill>
                <a:srgbClr val="000000"/>
              </a:solidFill>
              <a:latin typeface="Arial" charset="0"/>
            </a:endParaRPr>
          </a:p>
          <a:p>
            <a:pPr eaLnBrk="1" hangingPunct="1">
              <a:spcBef>
                <a:spcPct val="0"/>
              </a:spcBef>
              <a:buClrTx/>
              <a:buSzTx/>
              <a:buFontTx/>
              <a:buNone/>
            </a:pPr>
            <a:endParaRPr lang="ru-RU" altLang="ru-RU" sz="1400">
              <a:solidFill>
                <a:srgbClr val="000000"/>
              </a:solidFill>
              <a:latin typeface="Arial" charset="0"/>
            </a:endParaRPr>
          </a:p>
        </p:txBody>
      </p:sp>
      <p:sp>
        <p:nvSpPr>
          <p:cNvPr id="43" name="Text Box 18"/>
          <p:cNvSpPr txBox="1">
            <a:spLocks noChangeArrowheads="1"/>
          </p:cNvSpPr>
          <p:nvPr/>
        </p:nvSpPr>
        <p:spPr bwMode="auto">
          <a:xfrm>
            <a:off x="405118" y="2284413"/>
            <a:ext cx="186372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600" dirty="0">
                <a:solidFill>
                  <a:srgbClr val="000000"/>
                </a:solidFill>
                <a:latin typeface="Arial" charset="0"/>
                <a:cs typeface="Arial" charset="0"/>
              </a:rPr>
              <a:t>Информационная работа с родителями и учащимися</a:t>
            </a:r>
          </a:p>
        </p:txBody>
      </p:sp>
    </p:spTree>
    <p:extLst>
      <p:ext uri="{BB962C8B-B14F-4D97-AF65-F5344CB8AC3E}">
        <p14:creationId xmlns:p14="http://schemas.microsoft.com/office/powerpoint/2010/main" val="183579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НАБОР В </a:t>
            </a:r>
            <a:r>
              <a:rPr lang="ru-RU" sz="2400" b="1" dirty="0">
                <a:solidFill>
                  <a:srgbClr val="0070C0"/>
                </a:solidFill>
              </a:rPr>
              <a:t>10 </a:t>
            </a:r>
            <a:r>
              <a:rPr lang="ru-RU" sz="2400" b="1" dirty="0" smtClean="0">
                <a:solidFill>
                  <a:srgbClr val="0070C0"/>
                </a:solidFill>
              </a:rPr>
              <a:t>ПРОФИЛЬНЫЕ (УГЛУБЛЕННЫЕ) КЛАССЫ</a:t>
            </a:r>
          </a:p>
          <a:p>
            <a:pPr algn="l"/>
            <a:r>
              <a:rPr lang="ru-RU" sz="2400" b="1" dirty="0" smtClean="0">
                <a:solidFill>
                  <a:srgbClr val="0070C0"/>
                </a:solidFill>
              </a:rPr>
              <a:t>НА 2020-2021 ГОД</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28</a:t>
            </a:fld>
            <a:endParaRPr lang="ru-RU" sz="1200" dirty="0">
              <a:solidFill>
                <a:srgbClr val="0070C0"/>
              </a:solidFill>
              <a:latin typeface="Arial Narrow"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069670160"/>
              </p:ext>
            </p:extLst>
          </p:nvPr>
        </p:nvGraphicFramePr>
        <p:xfrm>
          <a:off x="211382" y="1052736"/>
          <a:ext cx="8681098" cy="5223441"/>
        </p:xfrm>
        <a:graphic>
          <a:graphicData uri="http://schemas.openxmlformats.org/drawingml/2006/table">
            <a:tbl>
              <a:tblPr>
                <a:tableStyleId>{5C22544A-7EE6-4342-B048-85BDC9FD1C3A}</a:tableStyleId>
              </a:tblPr>
              <a:tblGrid>
                <a:gridCol w="1696322"/>
                <a:gridCol w="5256584"/>
                <a:gridCol w="1008112"/>
                <a:gridCol w="720080"/>
              </a:tblGrid>
              <a:tr h="504056">
                <a:tc>
                  <a:txBody>
                    <a:bodyPr/>
                    <a:lstStyle/>
                    <a:p>
                      <a:pPr algn="ctr" fontAlgn="t"/>
                      <a:r>
                        <a:rPr lang="ru-RU" sz="1200" b="1" u="none" strike="noStrike" dirty="0">
                          <a:effectLst/>
                          <a:latin typeface="+mn-lt"/>
                        </a:rPr>
                        <a:t>Профиль </a:t>
                      </a:r>
                      <a:endParaRPr lang="ru-RU" sz="1200" b="1" i="0" u="none" strike="noStrike" dirty="0">
                        <a:solidFill>
                          <a:srgbClr val="000000"/>
                        </a:solidFill>
                        <a:effectLst/>
                        <a:latin typeface="+mn-lt"/>
                      </a:endParaRPr>
                    </a:p>
                  </a:txBody>
                  <a:tcPr marL="6108" marR="6108" marT="6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200" b="1" u="none" strike="noStrike" dirty="0">
                          <a:effectLst/>
                          <a:latin typeface="+mn-lt"/>
                        </a:rPr>
                        <a:t>Наименование ОУ</a:t>
                      </a:r>
                      <a:endParaRPr lang="ru-RU" sz="1200" b="1" i="0" u="none" strike="noStrike" dirty="0">
                        <a:solidFill>
                          <a:srgbClr val="000000"/>
                        </a:solidFill>
                        <a:effectLst/>
                        <a:latin typeface="+mn-lt"/>
                      </a:endParaRPr>
                    </a:p>
                  </a:txBody>
                  <a:tcPr marL="6108" marR="6108" marT="6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200" b="1" u="none" strike="noStrike" dirty="0">
                          <a:effectLst/>
                          <a:latin typeface="+mn-lt"/>
                        </a:rPr>
                        <a:t>Кол-во 10-х </a:t>
                      </a:r>
                      <a:r>
                        <a:rPr lang="ru-RU" sz="1200" b="1" u="none" strike="noStrike" dirty="0" smtClean="0">
                          <a:effectLst/>
                          <a:latin typeface="+mn-lt"/>
                        </a:rPr>
                        <a:t>классов/групп</a:t>
                      </a:r>
                      <a:endParaRPr lang="ru-RU" sz="1200" b="1" i="0" u="none" strike="noStrike" dirty="0">
                        <a:solidFill>
                          <a:srgbClr val="000000"/>
                        </a:solidFill>
                        <a:effectLst/>
                        <a:latin typeface="+mn-lt"/>
                      </a:endParaRPr>
                    </a:p>
                  </a:txBody>
                  <a:tcPr marL="6108" marR="6108" marT="6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200" b="1" u="none" strike="noStrike" dirty="0">
                          <a:effectLst/>
                          <a:latin typeface="+mn-lt"/>
                        </a:rPr>
                        <a:t>Кол-во вакантных </a:t>
                      </a:r>
                      <a:r>
                        <a:rPr lang="ru-RU" sz="1200" b="1" u="none" strike="noStrike" dirty="0" smtClean="0">
                          <a:effectLst/>
                          <a:latin typeface="+mn-lt"/>
                        </a:rPr>
                        <a:t>мест</a:t>
                      </a:r>
                      <a:endParaRPr lang="ru-RU" sz="1200" b="1" i="0" u="none" strike="noStrike" dirty="0">
                        <a:solidFill>
                          <a:srgbClr val="000000"/>
                        </a:solidFill>
                        <a:effectLst/>
                        <a:latin typeface="+mn-lt"/>
                      </a:endParaRPr>
                    </a:p>
                  </a:txBody>
                  <a:tcPr marL="6108" marR="6108" marT="6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3287">
                <a:tc>
                  <a:txBody>
                    <a:bodyPr/>
                    <a:lstStyle/>
                    <a:p>
                      <a:pPr algn="ctr">
                        <a:lnSpc>
                          <a:spcPct val="115000"/>
                        </a:lnSpc>
                        <a:spcAft>
                          <a:spcPts val="0"/>
                        </a:spcAft>
                      </a:pPr>
                      <a:r>
                        <a:rPr lang="ru-RU" sz="1400" b="1" dirty="0" smtClean="0">
                          <a:solidFill>
                            <a:srgbClr val="000000"/>
                          </a:solidFill>
                          <a:effectLst/>
                          <a:latin typeface="Times New Roman"/>
                          <a:ea typeface="Calibri"/>
                          <a:cs typeface="Times New Roman"/>
                        </a:rPr>
                        <a:t>Естественно-научный </a:t>
                      </a:r>
                      <a:endParaRPr lang="ru-RU"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400" b="1" dirty="0">
                          <a:effectLst/>
                          <a:latin typeface="Times New Roman"/>
                          <a:ea typeface="Calibri"/>
                          <a:cs typeface="Times New Roman"/>
                        </a:rPr>
                        <a:t>МАОУ «СОШ №№ 7, 10, 14»;</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МАОУ «ОЦ № 11</a:t>
                      </a:r>
                      <a:r>
                        <a:rPr lang="ru-RU" sz="1400" b="1" dirty="0" smtClean="0">
                          <a:effectLst/>
                          <a:latin typeface="Times New Roman"/>
                          <a:ea typeface="Calibri"/>
                          <a:cs typeface="Times New Roman"/>
                        </a:rPr>
                        <a:t>»; МАОУ </a:t>
                      </a:r>
                      <a:r>
                        <a:rPr lang="ru-RU" sz="1400" b="1" dirty="0">
                          <a:effectLst/>
                          <a:latin typeface="Times New Roman"/>
                          <a:ea typeface="Calibri"/>
                          <a:cs typeface="Times New Roman"/>
                        </a:rPr>
                        <a:t>«ЦО № 29»;</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МАОУ «ОЛ «АМТЭК»;</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МБОУ «ЦО им. И.А. Милютина» (СП «Гимназия № 8»)</a:t>
                      </a:r>
                      <a:endParaRPr lang="ru-RU"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100" b="1" dirty="0">
                          <a:effectLst/>
                          <a:latin typeface="Times New Roman"/>
                          <a:ea typeface="Calibri"/>
                          <a:cs typeface="Times New Roman"/>
                        </a:rPr>
                        <a:t>9</a:t>
                      </a:r>
                      <a:endParaRPr lang="ru-RU"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100" b="1" dirty="0">
                          <a:effectLst/>
                          <a:latin typeface="Times New Roman"/>
                          <a:ea typeface="Calibri"/>
                          <a:cs typeface="Times New Roman"/>
                        </a:rPr>
                        <a:t>230</a:t>
                      </a:r>
                      <a:endParaRPr lang="ru-RU"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80269">
                <a:tc>
                  <a:txBody>
                    <a:bodyPr/>
                    <a:lstStyle/>
                    <a:p>
                      <a:pPr algn="ctr">
                        <a:lnSpc>
                          <a:spcPct val="115000"/>
                        </a:lnSpc>
                        <a:spcAft>
                          <a:spcPts val="0"/>
                        </a:spcAft>
                      </a:pPr>
                      <a:r>
                        <a:rPr lang="ru-RU" sz="1400" b="1">
                          <a:solidFill>
                            <a:srgbClr val="000000"/>
                          </a:solidFill>
                          <a:effectLst/>
                          <a:latin typeface="Times New Roman"/>
                          <a:ea typeface="Calibri"/>
                          <a:cs typeface="Times New Roman"/>
                        </a:rPr>
                        <a:t>Социально-экономический</a:t>
                      </a:r>
                      <a:endParaRPr lang="ru-RU"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400" b="1" dirty="0">
                          <a:effectLst/>
                          <a:latin typeface="Times New Roman"/>
                          <a:ea typeface="Calibri"/>
                          <a:cs typeface="Times New Roman"/>
                        </a:rPr>
                        <a:t>МАОУ «СОШ №№ 6, 7, 16, 17, 28»;</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МБОУ «ЦО им. И.А. Милютина» (СП «Гимназия № 8», СП «Школа № 23»);</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МАОУ «ЖГГ</a:t>
                      </a:r>
                      <a:r>
                        <a:rPr lang="ru-RU" sz="1400" b="1" dirty="0" smtClean="0">
                          <a:effectLst/>
                          <a:latin typeface="Times New Roman"/>
                          <a:ea typeface="Calibri"/>
                          <a:cs typeface="Times New Roman"/>
                        </a:rPr>
                        <a:t>»; МАОУ </a:t>
                      </a:r>
                      <a:r>
                        <a:rPr lang="ru-RU" sz="1400" b="1" dirty="0">
                          <a:effectLst/>
                          <a:latin typeface="Times New Roman"/>
                          <a:ea typeface="Calibri"/>
                          <a:cs typeface="Times New Roman"/>
                        </a:rPr>
                        <a:t>«ОЛ «АМТЭК»;</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МАОУ «ОЦ № 11</a:t>
                      </a:r>
                      <a:r>
                        <a:rPr lang="ru-RU" sz="1400" b="1" dirty="0" smtClean="0">
                          <a:effectLst/>
                          <a:latin typeface="Times New Roman"/>
                          <a:ea typeface="Calibri"/>
                          <a:cs typeface="Times New Roman"/>
                        </a:rPr>
                        <a:t>»; МАОУ </a:t>
                      </a:r>
                      <a:r>
                        <a:rPr lang="ru-RU" sz="1400" b="1" dirty="0">
                          <a:effectLst/>
                          <a:latin typeface="Times New Roman"/>
                          <a:ea typeface="Calibri"/>
                          <a:cs typeface="Times New Roman"/>
                        </a:rPr>
                        <a:t>«ЦО № 29»</a:t>
                      </a:r>
                      <a:endParaRPr lang="ru-RU"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100" b="1">
                          <a:effectLst/>
                          <a:latin typeface="Times New Roman"/>
                          <a:ea typeface="Calibri"/>
                          <a:cs typeface="Times New Roman"/>
                        </a:rPr>
                        <a:t>9</a:t>
                      </a:r>
                      <a:endParaRPr lang="ru-RU"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100" b="1" dirty="0">
                          <a:effectLst/>
                          <a:latin typeface="Times New Roman"/>
                          <a:ea typeface="Calibri"/>
                          <a:cs typeface="Times New Roman"/>
                        </a:rPr>
                        <a:t>240</a:t>
                      </a:r>
                      <a:endParaRPr lang="ru-RU"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6756">
                <a:tc>
                  <a:txBody>
                    <a:bodyPr/>
                    <a:lstStyle/>
                    <a:p>
                      <a:pPr algn="ctr">
                        <a:lnSpc>
                          <a:spcPct val="115000"/>
                        </a:lnSpc>
                        <a:spcAft>
                          <a:spcPts val="0"/>
                        </a:spcAft>
                      </a:pPr>
                      <a:r>
                        <a:rPr lang="ru-RU" sz="1400" b="1">
                          <a:solidFill>
                            <a:srgbClr val="000000"/>
                          </a:solidFill>
                          <a:effectLst/>
                          <a:latin typeface="Times New Roman"/>
                          <a:ea typeface="Calibri"/>
                          <a:cs typeface="Times New Roman"/>
                        </a:rPr>
                        <a:t>Технологический</a:t>
                      </a:r>
                      <a:endParaRPr lang="ru-RU"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400" b="1" dirty="0">
                          <a:effectLst/>
                          <a:latin typeface="Times New Roman"/>
                          <a:ea typeface="Calibri"/>
                          <a:cs typeface="Times New Roman"/>
                        </a:rPr>
                        <a:t>МАОУ «СОШ №№ 6, 9, 13, 14, 17, 24, 25, 26, 31, 33, 34, 40»;</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МБОУ «ЦО им. И.А. Милютина» (СП «Гимназия № 8», СП «Школа № 23»);</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МАОУ «ОЦ № 11</a:t>
                      </a:r>
                      <a:r>
                        <a:rPr lang="ru-RU" sz="1400" b="1" dirty="0" smtClean="0">
                          <a:effectLst/>
                          <a:latin typeface="Times New Roman"/>
                          <a:ea typeface="Calibri"/>
                          <a:cs typeface="Times New Roman"/>
                        </a:rPr>
                        <a:t>»; МАОУ </a:t>
                      </a:r>
                      <a:r>
                        <a:rPr lang="ru-RU" sz="1400" b="1" dirty="0">
                          <a:effectLst/>
                          <a:latin typeface="Times New Roman"/>
                          <a:ea typeface="Calibri"/>
                          <a:cs typeface="Times New Roman"/>
                        </a:rPr>
                        <a:t>«ЦО № 12, 32»</a:t>
                      </a:r>
                      <a:endParaRPr lang="ru-RU"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100" b="1">
                          <a:effectLst/>
                          <a:latin typeface="Times New Roman"/>
                          <a:ea typeface="Calibri"/>
                          <a:cs typeface="Times New Roman"/>
                        </a:rPr>
                        <a:t>14</a:t>
                      </a:r>
                      <a:endParaRPr lang="ru-RU"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100" b="1" dirty="0">
                          <a:effectLst/>
                          <a:latin typeface="Times New Roman"/>
                          <a:ea typeface="Calibri"/>
                          <a:cs typeface="Times New Roman"/>
                        </a:rPr>
                        <a:t>393</a:t>
                      </a:r>
                      <a:endParaRPr lang="ru-RU"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0135">
                <a:tc>
                  <a:txBody>
                    <a:bodyPr/>
                    <a:lstStyle/>
                    <a:p>
                      <a:pPr algn="ctr">
                        <a:lnSpc>
                          <a:spcPct val="115000"/>
                        </a:lnSpc>
                        <a:spcAft>
                          <a:spcPts val="0"/>
                        </a:spcAft>
                      </a:pPr>
                      <a:r>
                        <a:rPr lang="ru-RU" sz="1400" b="1">
                          <a:solidFill>
                            <a:srgbClr val="000000"/>
                          </a:solidFill>
                          <a:effectLst/>
                          <a:latin typeface="Times New Roman"/>
                          <a:ea typeface="Calibri"/>
                          <a:cs typeface="Times New Roman"/>
                        </a:rPr>
                        <a:t>Гуманитарный</a:t>
                      </a:r>
                      <a:endParaRPr lang="ru-RU"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400" b="1" dirty="0">
                          <a:effectLst/>
                          <a:latin typeface="Times New Roman"/>
                          <a:ea typeface="Calibri"/>
                          <a:cs typeface="Times New Roman"/>
                        </a:rPr>
                        <a:t>МАОУ «СОШ №№ 13, 14, 19, 20, 21, 26, 31, 33, 40»;</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МАОУ «ЖГГ</a:t>
                      </a:r>
                      <a:r>
                        <a:rPr lang="ru-RU" sz="1400" b="1" dirty="0" smtClean="0">
                          <a:effectLst/>
                          <a:latin typeface="Times New Roman"/>
                          <a:ea typeface="Calibri"/>
                          <a:cs typeface="Times New Roman"/>
                        </a:rPr>
                        <a:t>»; МАОУ </a:t>
                      </a:r>
                      <a:r>
                        <a:rPr lang="ru-RU" sz="1400" b="1" dirty="0">
                          <a:effectLst/>
                          <a:latin typeface="Times New Roman"/>
                          <a:ea typeface="Calibri"/>
                          <a:cs typeface="Times New Roman"/>
                        </a:rPr>
                        <a:t>«ОЛ «АМТЭК»;</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МБОУ «ЦО им. И.А. Милютина» (СП «Гимназия № 8»)</a:t>
                      </a:r>
                      <a:endParaRPr lang="ru-RU"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100" b="1">
                          <a:effectLst/>
                          <a:latin typeface="Times New Roman"/>
                          <a:ea typeface="Calibri"/>
                          <a:cs typeface="Times New Roman"/>
                        </a:rPr>
                        <a:t>11</a:t>
                      </a:r>
                      <a:endParaRPr lang="ru-RU"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100" b="1" dirty="0">
                          <a:effectLst/>
                          <a:latin typeface="Times New Roman"/>
                          <a:ea typeface="Calibri"/>
                          <a:cs typeface="Times New Roman"/>
                        </a:rPr>
                        <a:t>263</a:t>
                      </a:r>
                      <a:endParaRPr lang="ru-RU"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9485">
                <a:tc>
                  <a:txBody>
                    <a:bodyPr/>
                    <a:lstStyle/>
                    <a:p>
                      <a:pPr algn="ctr">
                        <a:lnSpc>
                          <a:spcPct val="115000"/>
                        </a:lnSpc>
                        <a:spcAft>
                          <a:spcPts val="0"/>
                        </a:spcAft>
                      </a:pPr>
                      <a:r>
                        <a:rPr lang="ru-RU" sz="1400" b="1" dirty="0">
                          <a:solidFill>
                            <a:srgbClr val="000000"/>
                          </a:solidFill>
                          <a:effectLst/>
                          <a:latin typeface="Times New Roman"/>
                          <a:ea typeface="Calibri"/>
                          <a:cs typeface="Times New Roman"/>
                        </a:rPr>
                        <a:t>Универсальный</a:t>
                      </a:r>
                      <a:endParaRPr lang="ru-RU"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400" b="1" dirty="0">
                          <a:effectLst/>
                          <a:latin typeface="Times New Roman"/>
                          <a:ea typeface="Calibri"/>
                          <a:cs typeface="Times New Roman"/>
                        </a:rPr>
                        <a:t>МАОУ «СОШ №№ 1, 2, 4, 5, 9, 16, 20, 22, 25, 28, 30, 34»;</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МАОУ «ЦО №№ 12, 32»;</a:t>
                      </a:r>
                      <a:endParaRPr lang="ru-RU" sz="1400" dirty="0">
                        <a:effectLst/>
                        <a:latin typeface="Calibri"/>
                        <a:ea typeface="Calibri"/>
                        <a:cs typeface="Times New Roman"/>
                      </a:endParaRPr>
                    </a:p>
                    <a:p>
                      <a:pPr algn="ctr">
                        <a:lnSpc>
                          <a:spcPct val="115000"/>
                        </a:lnSpc>
                        <a:spcAft>
                          <a:spcPts val="0"/>
                        </a:spcAft>
                      </a:pPr>
                      <a:r>
                        <a:rPr lang="ru-RU" sz="1400" b="1" dirty="0">
                          <a:effectLst/>
                          <a:latin typeface="Times New Roman"/>
                          <a:ea typeface="Calibri"/>
                          <a:cs typeface="Times New Roman"/>
                        </a:rPr>
                        <a:t>МАОУ «ЖГГ»</a:t>
                      </a:r>
                      <a:endParaRPr lang="ru-RU"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100" b="1" dirty="0">
                          <a:effectLst/>
                          <a:latin typeface="Times New Roman"/>
                          <a:ea typeface="Calibri"/>
                          <a:cs typeface="Times New Roman"/>
                        </a:rPr>
                        <a:t>15</a:t>
                      </a:r>
                      <a:endParaRPr lang="ru-RU"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100" b="1" dirty="0">
                          <a:effectLst/>
                          <a:latin typeface="Times New Roman"/>
                          <a:ea typeface="Calibri"/>
                          <a:cs typeface="Times New Roman"/>
                        </a:rPr>
                        <a:t>426</a:t>
                      </a:r>
                      <a:endParaRPr lang="ru-RU"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7211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ИНФОРМАЦИОННОЕ СОПРОВОЖДЛЕНИЕ ГИА</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29</a:t>
            </a:fld>
            <a:endParaRPr lang="ru-RU" sz="1200" dirty="0">
              <a:solidFill>
                <a:srgbClr val="0070C0"/>
              </a:solidFill>
              <a:latin typeface="Arial Narrow" pitchFamily="34" charset="0"/>
            </a:endParaRPr>
          </a:p>
        </p:txBody>
      </p:sp>
      <p:pic>
        <p:nvPicPr>
          <p:cNvPr id="6"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2122488"/>
            <a:ext cx="2232025" cy="1514475"/>
          </a:xfrm>
          <a:prstGeom prst="rect">
            <a:avLst/>
          </a:prstGeom>
          <a:noFill/>
          <a:ln w="1905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34"/>
          <p:cNvSpPr>
            <a:spLocks noChangeArrowheads="1"/>
          </p:cNvSpPr>
          <p:nvPr/>
        </p:nvSpPr>
        <p:spPr bwMode="auto">
          <a:xfrm>
            <a:off x="755650" y="1076325"/>
            <a:ext cx="2305050" cy="933450"/>
          </a:xfrm>
          <a:prstGeom prst="roundRect">
            <a:avLst>
              <a:gd name="adj" fmla="val 6421"/>
            </a:avLst>
          </a:prstGeom>
          <a:gradFill rotWithShape="1">
            <a:gsLst>
              <a:gs pos="0">
                <a:srgbClr val="CCECFF"/>
              </a:gs>
              <a:gs pos="100000">
                <a:schemeClr val="bg1"/>
              </a:gs>
            </a:gsLst>
            <a:lin ang="5400000" scaled="1"/>
          </a:gradFill>
          <a:ln w="19050">
            <a:solidFill>
              <a:srgbClr val="003399"/>
            </a:solidFill>
            <a:round/>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endParaRPr lang="ru-RU" altLang="ru-RU" sz="1800">
              <a:latin typeface="Arial" pitchFamily="34" charset="0"/>
            </a:endParaRPr>
          </a:p>
        </p:txBody>
      </p:sp>
      <p:sp>
        <p:nvSpPr>
          <p:cNvPr id="9" name="Rectangle 35"/>
          <p:cNvSpPr>
            <a:spLocks noChangeArrowheads="1"/>
          </p:cNvSpPr>
          <p:nvPr/>
        </p:nvSpPr>
        <p:spPr bwMode="auto">
          <a:xfrm>
            <a:off x="827088" y="1177925"/>
            <a:ext cx="2251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400" b="1" dirty="0">
                <a:solidFill>
                  <a:srgbClr val="003399"/>
                </a:solidFill>
                <a:latin typeface="Arial" pitchFamily="34" charset="0"/>
              </a:rPr>
              <a:t>Сайт «ГИА в Вологодской области»</a:t>
            </a:r>
          </a:p>
          <a:p>
            <a:pPr algn="ctr" eaLnBrk="1" hangingPunct="1">
              <a:spcBef>
                <a:spcPct val="0"/>
              </a:spcBef>
              <a:buClrTx/>
              <a:buSzTx/>
              <a:buFontTx/>
              <a:buNone/>
            </a:pPr>
            <a:r>
              <a:rPr lang="ru-RU" altLang="ru-RU" sz="1400" b="1" dirty="0">
                <a:latin typeface="Arial" pitchFamily="34" charset="0"/>
                <a:hlinkClick r:id="rId3"/>
              </a:rPr>
              <a:t>www.ege35.edu35.ru</a:t>
            </a:r>
            <a:endParaRPr lang="ru-RU" altLang="ru-RU" sz="1400" b="1" dirty="0">
              <a:latin typeface="Arial" pitchFamily="34" charset="0"/>
            </a:endParaRPr>
          </a:p>
        </p:txBody>
      </p:sp>
      <p:sp>
        <p:nvSpPr>
          <p:cNvPr id="10" name="AutoShape 39"/>
          <p:cNvSpPr>
            <a:spLocks noChangeArrowheads="1"/>
          </p:cNvSpPr>
          <p:nvPr/>
        </p:nvSpPr>
        <p:spPr bwMode="auto">
          <a:xfrm>
            <a:off x="5949950" y="1058863"/>
            <a:ext cx="2305050" cy="935037"/>
          </a:xfrm>
          <a:prstGeom prst="roundRect">
            <a:avLst>
              <a:gd name="adj" fmla="val 6421"/>
            </a:avLst>
          </a:prstGeom>
          <a:gradFill rotWithShape="1">
            <a:gsLst>
              <a:gs pos="0">
                <a:srgbClr val="CCECFF"/>
              </a:gs>
              <a:gs pos="100000">
                <a:schemeClr val="bg1"/>
              </a:gs>
            </a:gsLst>
            <a:lin ang="5400000" scaled="1"/>
          </a:gradFill>
          <a:ln w="19050">
            <a:solidFill>
              <a:srgbClr val="003399"/>
            </a:solidFill>
            <a:round/>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endParaRPr lang="ru-RU" altLang="ru-RU" sz="1800">
              <a:latin typeface="Arial" pitchFamily="34" charset="0"/>
            </a:endParaRPr>
          </a:p>
        </p:txBody>
      </p:sp>
      <p:sp>
        <p:nvSpPr>
          <p:cNvPr id="14" name="Text Box 40"/>
          <p:cNvSpPr txBox="1">
            <a:spLocks noChangeArrowheads="1"/>
          </p:cNvSpPr>
          <p:nvPr/>
        </p:nvSpPr>
        <p:spPr bwMode="auto">
          <a:xfrm>
            <a:off x="6018213" y="1160463"/>
            <a:ext cx="21685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50000"/>
              </a:spcBef>
              <a:buClrTx/>
              <a:buSzTx/>
              <a:buFontTx/>
              <a:buNone/>
            </a:pPr>
            <a:r>
              <a:rPr lang="ru-RU" altLang="ru-RU" sz="1400" b="1">
                <a:solidFill>
                  <a:srgbClr val="003399"/>
                </a:solidFill>
                <a:latin typeface="Arial" pitchFamily="34" charset="0"/>
              </a:rPr>
              <a:t>Сайт Департамента образования области</a:t>
            </a:r>
          </a:p>
          <a:p>
            <a:pPr algn="ctr" eaLnBrk="1" hangingPunct="1">
              <a:spcBef>
                <a:spcPct val="0"/>
              </a:spcBef>
              <a:buClrTx/>
              <a:buSzTx/>
              <a:buFontTx/>
              <a:buNone/>
            </a:pPr>
            <a:r>
              <a:rPr lang="ru-RU" altLang="ru-RU" sz="1400" b="1" u="sng">
                <a:solidFill>
                  <a:schemeClr val="hlink"/>
                </a:solidFill>
                <a:latin typeface="Arial" pitchFamily="34" charset="0"/>
              </a:rPr>
              <a:t>http://depobr.gov35.ru/</a:t>
            </a:r>
          </a:p>
        </p:txBody>
      </p:sp>
      <p:sp>
        <p:nvSpPr>
          <p:cNvPr id="15" name="AutoShape 41"/>
          <p:cNvSpPr>
            <a:spLocks noChangeArrowheads="1"/>
          </p:cNvSpPr>
          <p:nvPr/>
        </p:nvSpPr>
        <p:spPr bwMode="auto">
          <a:xfrm>
            <a:off x="611188" y="3727450"/>
            <a:ext cx="2233612" cy="863600"/>
          </a:xfrm>
          <a:prstGeom prst="roundRect">
            <a:avLst>
              <a:gd name="adj" fmla="val 6421"/>
            </a:avLst>
          </a:prstGeom>
          <a:gradFill rotWithShape="1">
            <a:gsLst>
              <a:gs pos="0">
                <a:srgbClr val="CCECFF"/>
              </a:gs>
              <a:gs pos="100000">
                <a:schemeClr val="bg1"/>
              </a:gs>
            </a:gsLst>
            <a:lin ang="5400000" scaled="1"/>
          </a:gradFill>
          <a:ln w="19050">
            <a:solidFill>
              <a:srgbClr val="003399"/>
            </a:solidFill>
            <a:round/>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endParaRPr lang="ru-RU" altLang="ru-RU" sz="1800">
              <a:latin typeface="Arial" pitchFamily="34" charset="0"/>
            </a:endParaRPr>
          </a:p>
        </p:txBody>
      </p:sp>
      <p:sp>
        <p:nvSpPr>
          <p:cNvPr id="16" name="Text Box 42"/>
          <p:cNvSpPr txBox="1">
            <a:spLocks noChangeArrowheads="1"/>
          </p:cNvSpPr>
          <p:nvPr/>
        </p:nvSpPr>
        <p:spPr bwMode="auto">
          <a:xfrm>
            <a:off x="642938" y="3794125"/>
            <a:ext cx="21701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50000"/>
              </a:spcBef>
              <a:buClrTx/>
              <a:buSzTx/>
              <a:buFontTx/>
              <a:buNone/>
            </a:pPr>
            <a:r>
              <a:rPr lang="ru-RU" altLang="ru-RU" sz="1400" b="1">
                <a:solidFill>
                  <a:srgbClr val="003399"/>
                </a:solidFill>
                <a:latin typeface="Arial" pitchFamily="34" charset="0"/>
              </a:rPr>
              <a:t>Публикации </a:t>
            </a:r>
            <a:br>
              <a:rPr lang="ru-RU" altLang="ru-RU" sz="1400" b="1">
                <a:solidFill>
                  <a:srgbClr val="003399"/>
                </a:solidFill>
                <a:latin typeface="Arial" pitchFamily="34" charset="0"/>
              </a:rPr>
            </a:br>
            <a:r>
              <a:rPr lang="ru-RU" altLang="ru-RU" sz="1400" b="1">
                <a:solidFill>
                  <a:srgbClr val="003399"/>
                </a:solidFill>
                <a:latin typeface="Arial" pitchFamily="34" charset="0"/>
              </a:rPr>
              <a:t>в официальных</a:t>
            </a:r>
            <a:br>
              <a:rPr lang="ru-RU" altLang="ru-RU" sz="1400" b="1">
                <a:solidFill>
                  <a:srgbClr val="003399"/>
                </a:solidFill>
                <a:latin typeface="Arial" pitchFamily="34" charset="0"/>
              </a:rPr>
            </a:br>
            <a:r>
              <a:rPr lang="ru-RU" altLang="ru-RU" sz="1400" b="1">
                <a:solidFill>
                  <a:srgbClr val="003399"/>
                </a:solidFill>
                <a:latin typeface="Arial" pitchFamily="34" charset="0"/>
              </a:rPr>
              <a:t>СМИ</a:t>
            </a:r>
          </a:p>
        </p:txBody>
      </p:sp>
      <p:pic>
        <p:nvPicPr>
          <p:cNvPr id="17"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1463" y="2068513"/>
            <a:ext cx="20875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75" y="4792663"/>
            <a:ext cx="22669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3"/>
          <p:cNvSpPr>
            <a:spLocks noChangeArrowheads="1"/>
          </p:cNvSpPr>
          <p:nvPr/>
        </p:nvSpPr>
        <p:spPr bwMode="auto">
          <a:xfrm>
            <a:off x="3122613" y="2470150"/>
            <a:ext cx="25225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1600" b="1">
                <a:solidFill>
                  <a:schemeClr val="accent2"/>
                </a:solidFill>
                <a:latin typeface="Arial" pitchFamily="34" charset="0"/>
              </a:rPr>
              <a:t>в Череповце:</a:t>
            </a:r>
          </a:p>
          <a:p>
            <a:pPr eaLnBrk="1" hangingPunct="1">
              <a:spcBef>
                <a:spcPct val="0"/>
              </a:spcBef>
              <a:buClrTx/>
              <a:buSzTx/>
              <a:buFontTx/>
              <a:buNone/>
            </a:pPr>
            <a:r>
              <a:rPr lang="ru-RU" altLang="ru-RU" sz="1600" b="1">
                <a:solidFill>
                  <a:schemeClr val="accent2"/>
                </a:solidFill>
                <a:latin typeface="Arial" pitchFamily="34" charset="0"/>
              </a:rPr>
              <a:t>26 95 41; 26 07 57</a:t>
            </a:r>
          </a:p>
          <a:p>
            <a:pPr eaLnBrk="1" hangingPunct="1">
              <a:spcBef>
                <a:spcPct val="0"/>
              </a:spcBef>
              <a:buClrTx/>
              <a:buSzTx/>
              <a:buFontTx/>
              <a:buNone/>
            </a:pPr>
            <a:r>
              <a:rPr lang="ru-RU" altLang="ru-RU" sz="1600" b="1">
                <a:solidFill>
                  <a:schemeClr val="accent2"/>
                </a:solidFill>
                <a:latin typeface="Arial" pitchFamily="34" charset="0"/>
              </a:rPr>
              <a:t>в Вологде:</a:t>
            </a:r>
          </a:p>
          <a:p>
            <a:pPr eaLnBrk="1" hangingPunct="1">
              <a:spcBef>
                <a:spcPct val="0"/>
              </a:spcBef>
              <a:buClrTx/>
              <a:buSzTx/>
              <a:buFontTx/>
              <a:buNone/>
            </a:pPr>
            <a:r>
              <a:rPr lang="ru-RU" altLang="ru-RU" sz="1600" b="1">
                <a:solidFill>
                  <a:schemeClr val="accent2"/>
                </a:solidFill>
                <a:latin typeface="Arial" pitchFamily="34" charset="0"/>
              </a:rPr>
              <a:t>(8172) 71 36 46 (ГИА-11)</a:t>
            </a:r>
          </a:p>
          <a:p>
            <a:pPr eaLnBrk="1" hangingPunct="1">
              <a:spcBef>
                <a:spcPct val="0"/>
              </a:spcBef>
              <a:buClrTx/>
              <a:buSzTx/>
              <a:buFontTx/>
              <a:buNone/>
            </a:pPr>
            <a:r>
              <a:rPr lang="ru-RU" altLang="ru-RU" sz="1600" b="1">
                <a:solidFill>
                  <a:schemeClr val="accent2"/>
                </a:solidFill>
                <a:latin typeface="Arial" pitchFamily="34" charset="0"/>
              </a:rPr>
              <a:t>(8172) 71-63-51 (ГИА-9)</a:t>
            </a:r>
          </a:p>
        </p:txBody>
      </p:sp>
      <p:sp>
        <p:nvSpPr>
          <p:cNvPr id="20" name="Rectangle 25"/>
          <p:cNvSpPr>
            <a:spLocks noChangeArrowheads="1"/>
          </p:cNvSpPr>
          <p:nvPr/>
        </p:nvSpPr>
        <p:spPr bwMode="auto">
          <a:xfrm>
            <a:off x="3209925" y="1766888"/>
            <a:ext cx="244951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400" b="1">
                <a:solidFill>
                  <a:schemeClr val="accent2"/>
                </a:solidFill>
                <a:latin typeface="Arial" pitchFamily="34" charset="0"/>
              </a:rPr>
              <a:t>«Горячая линия ГИА»</a:t>
            </a:r>
          </a:p>
        </p:txBody>
      </p:sp>
      <p:sp>
        <p:nvSpPr>
          <p:cNvPr id="21" name="AutoShape 34"/>
          <p:cNvSpPr>
            <a:spLocks noChangeArrowheads="1"/>
          </p:cNvSpPr>
          <p:nvPr/>
        </p:nvSpPr>
        <p:spPr bwMode="auto">
          <a:xfrm>
            <a:off x="5645150" y="3748088"/>
            <a:ext cx="3298825" cy="779462"/>
          </a:xfrm>
          <a:prstGeom prst="roundRect">
            <a:avLst>
              <a:gd name="adj" fmla="val 6421"/>
            </a:avLst>
          </a:prstGeom>
          <a:gradFill rotWithShape="1">
            <a:gsLst>
              <a:gs pos="0">
                <a:srgbClr val="CCECFF"/>
              </a:gs>
              <a:gs pos="100000">
                <a:schemeClr val="bg1"/>
              </a:gs>
            </a:gsLst>
            <a:lin ang="5400000" scaled="1"/>
          </a:gradFill>
          <a:ln w="19050">
            <a:solidFill>
              <a:srgbClr val="003399"/>
            </a:solidFill>
            <a:round/>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endParaRPr lang="ru-RU" altLang="ru-RU" sz="1800">
              <a:latin typeface="Arial" pitchFamily="34" charset="0"/>
            </a:endParaRPr>
          </a:p>
        </p:txBody>
      </p:sp>
      <p:sp>
        <p:nvSpPr>
          <p:cNvPr id="22" name="Text Box 40"/>
          <p:cNvSpPr txBox="1">
            <a:spLocks noChangeArrowheads="1"/>
          </p:cNvSpPr>
          <p:nvPr/>
        </p:nvSpPr>
        <p:spPr bwMode="auto">
          <a:xfrm>
            <a:off x="5645150" y="3789363"/>
            <a:ext cx="32416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50000"/>
              </a:spcBef>
              <a:buClrTx/>
              <a:buSzTx/>
              <a:buFontTx/>
              <a:buNone/>
            </a:pPr>
            <a:r>
              <a:rPr lang="ru-RU" altLang="ru-RU" sz="1400" b="1">
                <a:solidFill>
                  <a:srgbClr val="003399"/>
                </a:solidFill>
                <a:latin typeface="Arial" pitchFamily="34" charset="0"/>
              </a:rPr>
              <a:t>Сайт управления образования мэрии г. Череповца</a:t>
            </a:r>
          </a:p>
          <a:p>
            <a:pPr algn="ctr" eaLnBrk="1" hangingPunct="1">
              <a:spcBef>
                <a:spcPct val="0"/>
              </a:spcBef>
              <a:buClrTx/>
              <a:buSzTx/>
              <a:buFontTx/>
              <a:buNone/>
            </a:pPr>
            <a:r>
              <a:rPr lang="en-US" altLang="ru-RU" sz="1400" b="1" u="sng">
                <a:solidFill>
                  <a:schemeClr val="hlink"/>
                </a:solidFill>
                <a:latin typeface="Arial" pitchFamily="34" charset="0"/>
              </a:rPr>
              <a:t>http://www.cherepovetsuo.edu35.ru</a:t>
            </a:r>
            <a:endParaRPr lang="ru-RU" altLang="ru-RU" sz="1400" b="1" u="sng">
              <a:solidFill>
                <a:schemeClr val="hlink"/>
              </a:solidFill>
              <a:latin typeface="Arial" pitchFamily="34" charset="0"/>
            </a:endParaRPr>
          </a:p>
        </p:txBody>
      </p:sp>
      <p:pic>
        <p:nvPicPr>
          <p:cNvPr id="23"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950" y="4719638"/>
            <a:ext cx="2206625" cy="176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79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ПЕРИОДЫ ГИА-9 </a:t>
            </a:r>
            <a:r>
              <a:rPr lang="ru-RU" sz="2400" b="1" dirty="0">
                <a:solidFill>
                  <a:srgbClr val="0070C0"/>
                </a:solidFill>
              </a:rPr>
              <a:t>в </a:t>
            </a:r>
            <a:r>
              <a:rPr lang="ru-RU" sz="2400" b="1" dirty="0" smtClean="0">
                <a:solidFill>
                  <a:srgbClr val="0070C0"/>
                </a:solidFill>
              </a:rPr>
              <a:t>2020 </a:t>
            </a:r>
            <a:r>
              <a:rPr lang="ru-RU" sz="2400" b="1" dirty="0">
                <a:solidFill>
                  <a:srgbClr val="0070C0"/>
                </a:solidFill>
              </a:rPr>
              <a:t>году </a:t>
            </a:r>
          </a:p>
        </p:txBody>
      </p:sp>
      <p:sp>
        <p:nvSpPr>
          <p:cNvPr id="12" name="Объект 2"/>
          <p:cNvSpPr txBox="1">
            <a:spLocks/>
          </p:cNvSpPr>
          <p:nvPr/>
        </p:nvSpPr>
        <p:spPr>
          <a:xfrm>
            <a:off x="335028" y="1412776"/>
            <a:ext cx="8424936" cy="43204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altLang="ru-RU" sz="1800" b="1" dirty="0">
                <a:solidFill>
                  <a:srgbClr val="103154"/>
                </a:solidFill>
                <a:latin typeface="Arial" pitchFamily="34" charset="0"/>
                <a:cs typeface="Arial" pitchFamily="34" charset="0"/>
              </a:rPr>
              <a:t>ОГЭ и ГВЭ-9 </a:t>
            </a:r>
          </a:p>
          <a:p>
            <a:r>
              <a:rPr lang="ru-RU" altLang="ru-RU" sz="1800" b="1" dirty="0" smtClean="0">
                <a:solidFill>
                  <a:srgbClr val="C00000"/>
                </a:solidFill>
                <a:latin typeface="Arial" pitchFamily="34" charset="0"/>
                <a:cs typeface="Arial" pitchFamily="34" charset="0"/>
              </a:rPr>
              <a:t>Досрочный </a:t>
            </a:r>
            <a:r>
              <a:rPr lang="ru-RU" altLang="ru-RU" sz="1800" b="1" dirty="0">
                <a:solidFill>
                  <a:srgbClr val="C00000"/>
                </a:solidFill>
                <a:latin typeface="Arial" pitchFamily="34" charset="0"/>
                <a:cs typeface="Arial" pitchFamily="34" charset="0"/>
              </a:rPr>
              <a:t>период </a:t>
            </a:r>
          </a:p>
          <a:p>
            <a:r>
              <a:rPr lang="ru-RU" altLang="ru-RU" sz="1800" b="1" dirty="0" smtClean="0">
                <a:solidFill>
                  <a:srgbClr val="C00000"/>
                </a:solidFill>
                <a:latin typeface="Arial" pitchFamily="34" charset="0"/>
                <a:cs typeface="Arial" pitchFamily="34" charset="0"/>
              </a:rPr>
              <a:t>21 </a:t>
            </a:r>
            <a:r>
              <a:rPr lang="ru-RU" altLang="ru-RU" sz="1800" b="1" dirty="0">
                <a:solidFill>
                  <a:srgbClr val="C00000"/>
                </a:solidFill>
                <a:latin typeface="Arial" pitchFamily="34" charset="0"/>
                <a:cs typeface="Arial" pitchFamily="34" charset="0"/>
              </a:rPr>
              <a:t>апреля – </a:t>
            </a:r>
            <a:r>
              <a:rPr lang="ru-RU" altLang="ru-RU" sz="1800" b="1" dirty="0" smtClean="0">
                <a:solidFill>
                  <a:srgbClr val="C00000"/>
                </a:solidFill>
                <a:latin typeface="Arial" pitchFamily="34" charset="0"/>
                <a:cs typeface="Arial" pitchFamily="34" charset="0"/>
              </a:rPr>
              <a:t>16 </a:t>
            </a:r>
            <a:r>
              <a:rPr lang="ru-RU" altLang="ru-RU" sz="1800" b="1" dirty="0">
                <a:solidFill>
                  <a:srgbClr val="C00000"/>
                </a:solidFill>
                <a:latin typeface="Arial" pitchFamily="34" charset="0"/>
                <a:cs typeface="Arial" pitchFamily="34" charset="0"/>
              </a:rPr>
              <a:t>мая</a:t>
            </a:r>
          </a:p>
          <a:p>
            <a:r>
              <a:rPr lang="ru-RU" altLang="ru-RU" sz="1800" b="1" dirty="0">
                <a:solidFill>
                  <a:srgbClr val="103154"/>
                </a:solidFill>
                <a:latin typeface="Arial" pitchFamily="34" charset="0"/>
                <a:cs typeface="Arial" pitchFamily="34" charset="0"/>
              </a:rPr>
              <a:t>- обучающиеся образовательных организаций;</a:t>
            </a:r>
          </a:p>
          <a:p>
            <a:endParaRPr lang="ru-RU" altLang="ru-RU" sz="1800" b="1" dirty="0">
              <a:solidFill>
                <a:srgbClr val="103154"/>
              </a:solidFill>
              <a:latin typeface="Arial" pitchFamily="34" charset="0"/>
              <a:cs typeface="Arial" pitchFamily="34" charset="0"/>
            </a:endParaRPr>
          </a:p>
          <a:p>
            <a:r>
              <a:rPr lang="ru-RU" altLang="ru-RU" sz="1800" b="1" dirty="0">
                <a:solidFill>
                  <a:srgbClr val="C00000"/>
                </a:solidFill>
                <a:latin typeface="Arial" pitchFamily="34" charset="0"/>
                <a:cs typeface="Arial" pitchFamily="34" charset="0"/>
              </a:rPr>
              <a:t>Основной период </a:t>
            </a:r>
          </a:p>
          <a:p>
            <a:r>
              <a:rPr lang="ru-RU" altLang="ru-RU" sz="1800" b="1" dirty="0" smtClean="0">
                <a:solidFill>
                  <a:srgbClr val="C00000"/>
                </a:solidFill>
                <a:latin typeface="Arial" pitchFamily="34" charset="0"/>
                <a:cs typeface="Arial" pitchFamily="34" charset="0"/>
              </a:rPr>
              <a:t>22 </a:t>
            </a:r>
            <a:r>
              <a:rPr lang="ru-RU" altLang="ru-RU" sz="1800" b="1" dirty="0">
                <a:solidFill>
                  <a:srgbClr val="C00000"/>
                </a:solidFill>
                <a:latin typeface="Arial" pitchFamily="34" charset="0"/>
                <a:cs typeface="Arial" pitchFamily="34" charset="0"/>
              </a:rPr>
              <a:t>мая – </a:t>
            </a:r>
            <a:r>
              <a:rPr lang="ru-RU" altLang="ru-RU" sz="1800" b="1" dirty="0" smtClean="0">
                <a:solidFill>
                  <a:srgbClr val="C00000"/>
                </a:solidFill>
                <a:latin typeface="Arial" pitchFamily="34" charset="0"/>
                <a:cs typeface="Arial" pitchFamily="34" charset="0"/>
              </a:rPr>
              <a:t>25 июня </a:t>
            </a:r>
            <a:endParaRPr lang="ru-RU" altLang="ru-RU" sz="1800" b="1" dirty="0">
              <a:solidFill>
                <a:srgbClr val="C00000"/>
              </a:solidFill>
              <a:latin typeface="Arial" pitchFamily="34" charset="0"/>
              <a:cs typeface="Arial" pitchFamily="34" charset="0"/>
            </a:endParaRPr>
          </a:p>
          <a:p>
            <a:r>
              <a:rPr lang="ru-RU" altLang="ru-RU" sz="1800" b="1" dirty="0">
                <a:solidFill>
                  <a:srgbClr val="103154"/>
                </a:solidFill>
                <a:latin typeface="Arial" pitchFamily="34" charset="0"/>
                <a:cs typeface="Arial" pitchFamily="34" charset="0"/>
              </a:rPr>
              <a:t>- обучающиеся образовательных организаций;</a:t>
            </a:r>
          </a:p>
          <a:p>
            <a:endParaRPr lang="ru-RU" altLang="ru-RU" sz="1800" b="1" dirty="0">
              <a:solidFill>
                <a:srgbClr val="103154"/>
              </a:solidFill>
              <a:latin typeface="Arial" pitchFamily="34" charset="0"/>
              <a:cs typeface="Arial" pitchFamily="34" charset="0"/>
            </a:endParaRPr>
          </a:p>
          <a:p>
            <a:r>
              <a:rPr lang="ru-RU" altLang="ru-RU" sz="1800" b="1" dirty="0">
                <a:solidFill>
                  <a:srgbClr val="C00000"/>
                </a:solidFill>
                <a:latin typeface="Arial" pitchFamily="34" charset="0"/>
                <a:cs typeface="Arial" pitchFamily="34" charset="0"/>
              </a:rPr>
              <a:t>Дополнительный период </a:t>
            </a:r>
          </a:p>
          <a:p>
            <a:r>
              <a:rPr lang="ru-RU" altLang="ru-RU" sz="1800" b="1" dirty="0" smtClean="0">
                <a:solidFill>
                  <a:srgbClr val="C00000"/>
                </a:solidFill>
                <a:latin typeface="Arial" pitchFamily="34" charset="0"/>
                <a:cs typeface="Arial" pitchFamily="34" charset="0"/>
              </a:rPr>
              <a:t>4 </a:t>
            </a:r>
            <a:r>
              <a:rPr lang="ru-RU" altLang="ru-RU" sz="1800" b="1" dirty="0">
                <a:solidFill>
                  <a:srgbClr val="C00000"/>
                </a:solidFill>
                <a:latin typeface="Arial" pitchFamily="34" charset="0"/>
                <a:cs typeface="Arial" pitchFamily="34" charset="0"/>
              </a:rPr>
              <a:t>сентября – </a:t>
            </a:r>
            <a:r>
              <a:rPr lang="ru-RU" altLang="ru-RU" sz="1800" b="1" dirty="0" smtClean="0">
                <a:solidFill>
                  <a:srgbClr val="C00000"/>
                </a:solidFill>
                <a:latin typeface="Arial" pitchFamily="34" charset="0"/>
                <a:cs typeface="Arial" pitchFamily="34" charset="0"/>
              </a:rPr>
              <a:t>18 </a:t>
            </a:r>
            <a:r>
              <a:rPr lang="ru-RU" altLang="ru-RU" sz="1800" b="1" dirty="0">
                <a:solidFill>
                  <a:srgbClr val="C00000"/>
                </a:solidFill>
                <a:latin typeface="Arial" pitchFamily="34" charset="0"/>
                <a:cs typeface="Arial" pitchFamily="34" charset="0"/>
              </a:rPr>
              <a:t>сентября</a:t>
            </a:r>
          </a:p>
          <a:p>
            <a:r>
              <a:rPr lang="ru-RU" altLang="ru-RU" sz="1800" b="1" dirty="0">
                <a:solidFill>
                  <a:srgbClr val="103154"/>
                </a:solidFill>
                <a:latin typeface="Arial" pitchFamily="34" charset="0"/>
                <a:cs typeface="Arial" pitchFamily="34" charset="0"/>
              </a:rPr>
              <a:t>- обучающиеся, не прошедшие ГИА в основные сроки, а также получившие неудовлетворительные результаты.</a:t>
            </a:r>
            <a:endParaRPr lang="ru-RU" altLang="ru-RU" sz="1800" dirty="0">
              <a:solidFill>
                <a:srgbClr val="103154"/>
              </a:solidFill>
              <a:latin typeface="Arial" pitchFamily="34" charset="0"/>
              <a:cs typeface="Arial" pitchFamily="34" charset="0"/>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3</a:t>
            </a:fld>
            <a:endParaRPr lang="ru-RU" sz="1200" dirty="0">
              <a:solidFill>
                <a:srgbClr val="0070C0"/>
              </a:solidFill>
              <a:latin typeface="Arial Narrow" pitchFamily="34" charset="0"/>
            </a:endParaRPr>
          </a:p>
        </p:txBody>
      </p:sp>
      <p:sp>
        <p:nvSpPr>
          <p:cNvPr id="2" name="Прямоугольник 1"/>
          <p:cNvSpPr/>
          <p:nvPr/>
        </p:nvSpPr>
        <p:spPr>
          <a:xfrm>
            <a:off x="6765882" y="951111"/>
            <a:ext cx="1832746" cy="369332"/>
          </a:xfrm>
          <a:prstGeom prst="rect">
            <a:avLst/>
          </a:prstGeom>
        </p:spPr>
        <p:txBody>
          <a:bodyPr wrap="none">
            <a:spAutoFit/>
          </a:bodyPr>
          <a:lstStyle/>
          <a:p>
            <a:pPr lvl="0"/>
            <a:r>
              <a:rPr lang="ru-RU" b="1" dirty="0">
                <a:solidFill>
                  <a:srgbClr val="103154"/>
                </a:solidFill>
                <a:latin typeface="Arial" pitchFamily="34" charset="0"/>
                <a:cs typeface="Arial" pitchFamily="34" charset="0"/>
              </a:rPr>
              <a:t>(</a:t>
            </a:r>
            <a:r>
              <a:rPr lang="ru-RU" b="1" dirty="0" smtClean="0">
                <a:solidFill>
                  <a:srgbClr val="103154"/>
                </a:solidFill>
                <a:latin typeface="Arial" pitchFamily="34" charset="0"/>
                <a:cs typeface="Arial" pitchFamily="34" charset="0"/>
              </a:rPr>
              <a:t>п.35 </a:t>
            </a:r>
            <a:r>
              <a:rPr lang="ru-RU" b="1" dirty="0">
                <a:solidFill>
                  <a:srgbClr val="103154"/>
                </a:solidFill>
                <a:latin typeface="Arial" pitchFamily="34" charset="0"/>
                <a:cs typeface="Arial" pitchFamily="34" charset="0"/>
              </a:rPr>
              <a:t>Порядка)</a:t>
            </a:r>
          </a:p>
        </p:txBody>
      </p:sp>
    </p:spTree>
    <p:extLst>
      <p:ext uri="{BB962C8B-B14F-4D97-AF65-F5344CB8AC3E}">
        <p14:creationId xmlns:p14="http://schemas.microsoft.com/office/powerpoint/2010/main" val="1364999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30</a:t>
            </a:fld>
            <a:endParaRPr lang="ru-RU" sz="1200" dirty="0">
              <a:solidFill>
                <a:srgbClr val="0070C0"/>
              </a:solidFill>
              <a:latin typeface="Arial Narrow" pitchFamily="34" charset="0"/>
            </a:endParaRPr>
          </a:p>
        </p:txBody>
      </p:sp>
      <p:sp>
        <p:nvSpPr>
          <p:cNvPr id="6" name="Text Box 5"/>
          <p:cNvSpPr txBox="1">
            <a:spLocks noChangeArrowheads="1"/>
          </p:cNvSpPr>
          <p:nvPr/>
        </p:nvSpPr>
        <p:spPr bwMode="auto">
          <a:xfrm>
            <a:off x="1115616" y="2565400"/>
            <a:ext cx="7242572" cy="707886"/>
          </a:xfrm>
          <a:prstGeom prst="rect">
            <a:avLst/>
          </a:prstGeom>
          <a:noFill/>
          <a:ln>
            <a:noFill/>
          </a:ln>
          <a:extLst/>
        </p:spPr>
        <p:txBody>
          <a:bodyPr wrap="square">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ru-RU" altLang="ru-RU" sz="4000" b="1" dirty="0">
                <a:solidFill>
                  <a:srgbClr val="0070C0"/>
                </a:solidFill>
                <a:latin typeface="+mj-lt"/>
                <a:ea typeface="+mj-ea"/>
                <a:cs typeface="+mj-cs"/>
              </a:rPr>
              <a:t>СПАСИБО ЗА ВНИМАНИЕ!</a:t>
            </a:r>
          </a:p>
        </p:txBody>
      </p:sp>
    </p:spTree>
    <p:extLst>
      <p:ext uri="{BB962C8B-B14F-4D97-AF65-F5344CB8AC3E}">
        <p14:creationId xmlns:p14="http://schemas.microsoft.com/office/powerpoint/2010/main" val="183579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СТАТИСТИЧЕСКАЯ ИНФОРМАЦИЯ</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4</a:t>
            </a:fld>
            <a:endParaRPr lang="ru-RU" sz="1200" dirty="0">
              <a:solidFill>
                <a:srgbClr val="0070C0"/>
              </a:solidFill>
              <a:latin typeface="Arial Narrow" pitchFamily="34" charset="0"/>
            </a:endParaRPr>
          </a:p>
        </p:txBody>
      </p:sp>
      <p:sp>
        <p:nvSpPr>
          <p:cNvPr id="7" name="AutoShape 15"/>
          <p:cNvSpPr>
            <a:spLocks noChangeArrowheads="1"/>
          </p:cNvSpPr>
          <p:nvPr/>
        </p:nvSpPr>
        <p:spPr bwMode="auto">
          <a:xfrm>
            <a:off x="981075" y="1000720"/>
            <a:ext cx="7551738" cy="379412"/>
          </a:xfrm>
          <a:prstGeom prst="wedgeRectCallout">
            <a:avLst>
              <a:gd name="adj1" fmla="val -5120"/>
              <a:gd name="adj2" fmla="val 88968"/>
            </a:avLst>
          </a:prstGeom>
          <a:solidFill>
            <a:srgbClr val="00B8FF"/>
          </a:solidFill>
          <a:ln w="9360">
            <a:solidFill>
              <a:srgbClr val="000000"/>
            </a:solidFill>
            <a:miter lim="800000"/>
            <a:headEnd/>
            <a:tailEnd/>
          </a:ln>
        </p:spPr>
        <p:txBody>
          <a:bodyPr lIns="90000" tIns="46800" rIns="90000" bIns="468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600" b="1" dirty="0">
                <a:latin typeface="Arial" charset="0"/>
              </a:rPr>
              <a:t>УЧАСТНИКИ ГИА-9 (г. Череповец)</a:t>
            </a:r>
          </a:p>
        </p:txBody>
      </p:sp>
      <p:graphicFrame>
        <p:nvGraphicFramePr>
          <p:cNvPr id="9" name="Таблица 8"/>
          <p:cNvGraphicFramePr>
            <a:graphicFrameLocks noGrp="1"/>
          </p:cNvGraphicFramePr>
          <p:nvPr>
            <p:extLst>
              <p:ext uri="{D42A27DB-BD31-4B8C-83A1-F6EECF244321}">
                <p14:modId xmlns:p14="http://schemas.microsoft.com/office/powerpoint/2010/main" val="2715806103"/>
              </p:ext>
            </p:extLst>
          </p:nvPr>
        </p:nvGraphicFramePr>
        <p:xfrm>
          <a:off x="1546225" y="1689695"/>
          <a:ext cx="6096000" cy="736600"/>
        </p:xfrm>
        <a:graphic>
          <a:graphicData uri="http://schemas.openxmlformats.org/drawingml/2006/table">
            <a:tbl>
              <a:tblPr firstRow="1" bandRow="1">
                <a:tableStyleId>{5C22544A-7EE6-4342-B048-85BDC9FD1C3A}</a:tableStyleId>
              </a:tblPr>
              <a:tblGrid>
                <a:gridCol w="3048000"/>
                <a:gridCol w="3048000"/>
              </a:tblGrid>
              <a:tr h="365760">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r>
              <a:tr h="370840">
                <a:tc>
                  <a:txBody>
                    <a:bodyPr/>
                    <a:lstStyle/>
                    <a:p>
                      <a:pPr algn="ctr"/>
                      <a:r>
                        <a:rPr lang="ru-RU" dirty="0" smtClean="0"/>
                        <a:t>3298</a:t>
                      </a:r>
                      <a:endParaRPr lang="ru-RU" dirty="0"/>
                    </a:p>
                  </a:txBody>
                  <a:tcPr/>
                </a:tc>
                <a:tc>
                  <a:txBody>
                    <a:bodyPr/>
                    <a:lstStyle/>
                    <a:p>
                      <a:pPr algn="ctr"/>
                      <a:r>
                        <a:rPr lang="ru-RU" dirty="0" smtClean="0"/>
                        <a:t>3515</a:t>
                      </a:r>
                      <a:endParaRPr lang="ru-RU" dirty="0"/>
                    </a:p>
                  </a:txBody>
                  <a:tcPr/>
                </a:tc>
              </a:tr>
            </a:tbl>
          </a:graphicData>
        </a:graphic>
      </p:graphicFrame>
      <p:sp>
        <p:nvSpPr>
          <p:cNvPr id="10" name="AutoShape 3"/>
          <p:cNvSpPr>
            <a:spLocks noChangeArrowheads="1"/>
          </p:cNvSpPr>
          <p:nvPr/>
        </p:nvSpPr>
        <p:spPr bwMode="auto">
          <a:xfrm>
            <a:off x="981075" y="2624732"/>
            <a:ext cx="7551738" cy="423863"/>
          </a:xfrm>
          <a:prstGeom prst="wedgeRectCallout">
            <a:avLst>
              <a:gd name="adj1" fmla="val -4655"/>
              <a:gd name="adj2" fmla="val 87016"/>
            </a:avLst>
          </a:prstGeom>
          <a:solidFill>
            <a:schemeClr val="accent2">
              <a:lumMod val="40000"/>
              <a:lumOff val="60000"/>
            </a:schemeClr>
          </a:solidFill>
          <a:ln w="9360">
            <a:solidFill>
              <a:srgbClr val="000000"/>
            </a:solidFill>
            <a:miter lim="800000"/>
            <a:headEnd/>
            <a:tailEnd/>
          </a:ln>
        </p:spPr>
        <p:txBody>
          <a:bodyPr lIns="90000" tIns="46800" rIns="90000" bIns="46800"/>
          <a:lstStyle>
            <a:lvl1pPr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eaLnBrk="1" hangingPunct="1">
              <a:spcBef>
                <a:spcPct val="0"/>
              </a:spcBef>
              <a:buFontTx/>
              <a:buNone/>
              <a:defRPr/>
            </a:pPr>
            <a:r>
              <a:rPr lang="ru-RU" altLang="ru-RU" sz="1600" b="1" dirty="0" smtClean="0">
                <a:latin typeface="Arial" pitchFamily="34" charset="0"/>
              </a:rPr>
              <a:t>ПУНКТЫ ПРОВЕДЕНИЯ ЭКЗАМЕНОВ НА  БАЗЕ ОО</a:t>
            </a:r>
          </a:p>
        </p:txBody>
      </p:sp>
      <p:graphicFrame>
        <p:nvGraphicFramePr>
          <p:cNvPr id="14" name="Таблица 13"/>
          <p:cNvGraphicFramePr>
            <a:graphicFrameLocks noGrp="1"/>
          </p:cNvGraphicFramePr>
          <p:nvPr>
            <p:extLst>
              <p:ext uri="{D42A27DB-BD31-4B8C-83A1-F6EECF244321}">
                <p14:modId xmlns:p14="http://schemas.microsoft.com/office/powerpoint/2010/main" val="4199363146"/>
              </p:ext>
            </p:extLst>
          </p:nvPr>
        </p:nvGraphicFramePr>
        <p:xfrm>
          <a:off x="1516063" y="3418482"/>
          <a:ext cx="6096000" cy="736600"/>
        </p:xfrm>
        <a:graphic>
          <a:graphicData uri="http://schemas.openxmlformats.org/drawingml/2006/table">
            <a:tbl>
              <a:tblPr firstRow="1" bandRow="1">
                <a:tableStyleId>{21E4AEA4-8DFA-4A89-87EB-49C32662AFE0}</a:tableStyleId>
              </a:tblPr>
              <a:tblGrid>
                <a:gridCol w="3048000"/>
                <a:gridCol w="3048000"/>
              </a:tblGrid>
              <a:tr h="365760">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r>
              <a:tr h="370840">
                <a:tc>
                  <a:txBody>
                    <a:bodyPr/>
                    <a:lstStyle/>
                    <a:p>
                      <a:pPr algn="ctr"/>
                      <a:r>
                        <a:rPr lang="ru-RU" dirty="0" smtClean="0"/>
                        <a:t>24</a:t>
                      </a:r>
                      <a:endParaRPr lang="ru-RU" dirty="0"/>
                    </a:p>
                  </a:txBody>
                  <a:tcPr/>
                </a:tc>
                <a:tc>
                  <a:txBody>
                    <a:bodyPr/>
                    <a:lstStyle/>
                    <a:p>
                      <a:pPr algn="ctr"/>
                      <a:r>
                        <a:rPr lang="ru-RU" dirty="0" smtClean="0"/>
                        <a:t>25</a:t>
                      </a:r>
                      <a:endParaRPr lang="ru-RU" dirty="0"/>
                    </a:p>
                  </a:txBody>
                  <a:tcPr/>
                </a:tc>
              </a:tr>
            </a:tbl>
          </a:graphicData>
        </a:graphic>
      </p:graphicFrame>
      <p:sp>
        <p:nvSpPr>
          <p:cNvPr id="15" name="AutoShape 29"/>
          <p:cNvSpPr>
            <a:spLocks noChangeArrowheads="1"/>
          </p:cNvSpPr>
          <p:nvPr/>
        </p:nvSpPr>
        <p:spPr bwMode="auto">
          <a:xfrm>
            <a:off x="984250" y="4355107"/>
            <a:ext cx="7548563" cy="488950"/>
          </a:xfrm>
          <a:prstGeom prst="wedgeRectCallout">
            <a:avLst>
              <a:gd name="adj1" fmla="val -542"/>
              <a:gd name="adj2" fmla="val 92255"/>
            </a:avLst>
          </a:prstGeom>
          <a:solidFill>
            <a:srgbClr val="FF9966"/>
          </a:solidFill>
          <a:ln w="9360">
            <a:solidFill>
              <a:srgbClr val="000000"/>
            </a:solidFill>
            <a:miter lim="800000"/>
            <a:headEnd/>
            <a:tailEnd/>
          </a:ln>
        </p:spPr>
        <p:txBody>
          <a:bodyPr lIns="90000" tIns="46800" rIns="90000" bIns="46800"/>
          <a:lstStyle>
            <a:lvl1pPr eaLnBrk="0" hangingPunct="0">
              <a:spcBef>
                <a:spcPts val="400"/>
              </a:spcBef>
              <a:buClr>
                <a:schemeClr val="accent1"/>
              </a:buClr>
              <a:buSzPct val="68000"/>
              <a:buFont typeface="Wingdings 3"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600" b="1">
                <a:latin typeface="Arial" charset="0"/>
              </a:rPr>
              <a:t>Проведения ГИА для лиц с ОВЗ</a:t>
            </a:r>
          </a:p>
        </p:txBody>
      </p:sp>
      <p:graphicFrame>
        <p:nvGraphicFramePr>
          <p:cNvPr id="16" name="Таблица 15"/>
          <p:cNvGraphicFramePr>
            <a:graphicFrameLocks noGrp="1"/>
          </p:cNvGraphicFramePr>
          <p:nvPr>
            <p:extLst>
              <p:ext uri="{D42A27DB-BD31-4B8C-83A1-F6EECF244321}">
                <p14:modId xmlns:p14="http://schemas.microsoft.com/office/powerpoint/2010/main" val="1771524513"/>
              </p:ext>
            </p:extLst>
          </p:nvPr>
        </p:nvGraphicFramePr>
        <p:xfrm>
          <a:off x="1709738" y="5147270"/>
          <a:ext cx="6096000" cy="1162050"/>
        </p:xfrm>
        <a:graphic>
          <a:graphicData uri="http://schemas.openxmlformats.org/drawingml/2006/table">
            <a:tbl>
              <a:tblPr firstRow="1" bandRow="1">
                <a:tableStyleId>{21E4AEA4-8DFA-4A89-87EB-49C32662AFE0}</a:tableStyleId>
              </a:tblPr>
              <a:tblGrid>
                <a:gridCol w="3048000"/>
                <a:gridCol w="3048000"/>
              </a:tblGrid>
              <a:tr h="365740">
                <a:tc>
                  <a:txBody>
                    <a:bodyPr/>
                    <a:lstStyle/>
                    <a:p>
                      <a:pPr algn="ctr"/>
                      <a:r>
                        <a:rPr lang="ru-RU" sz="1800" dirty="0" smtClean="0"/>
                        <a:t>2019</a:t>
                      </a:r>
                      <a:endParaRPr lang="ru-RU" sz="1800" dirty="0"/>
                    </a:p>
                  </a:txBody>
                  <a:tcPr marT="45678" marB="45678"/>
                </a:tc>
                <a:tc>
                  <a:txBody>
                    <a:bodyPr/>
                    <a:lstStyle/>
                    <a:p>
                      <a:pPr algn="ctr"/>
                      <a:r>
                        <a:rPr lang="ru-RU" sz="1800" dirty="0" smtClean="0"/>
                        <a:t>2020</a:t>
                      </a:r>
                      <a:endParaRPr lang="ru-RU" sz="1800" dirty="0"/>
                    </a:p>
                  </a:txBody>
                  <a:tcPr marT="45678" marB="45678"/>
                </a:tc>
              </a:tr>
              <a:tr h="425809">
                <a:tc>
                  <a:txBody>
                    <a:bodyPr/>
                    <a:lstStyle/>
                    <a:p>
                      <a:pPr algn="ctr"/>
                      <a:r>
                        <a:rPr lang="ru-RU" sz="1800" dirty="0" smtClean="0"/>
                        <a:t>112 чел.</a:t>
                      </a:r>
                      <a:endParaRPr lang="ru-RU" sz="1800" dirty="0"/>
                    </a:p>
                  </a:txBody>
                  <a:tcPr marT="45678" marB="45678"/>
                </a:tc>
                <a:tc>
                  <a:txBody>
                    <a:bodyPr/>
                    <a:lstStyle/>
                    <a:p>
                      <a:pPr algn="ctr"/>
                      <a:r>
                        <a:rPr lang="ru-RU" sz="1800" dirty="0" smtClean="0"/>
                        <a:t>201 чел.</a:t>
                      </a:r>
                      <a:endParaRPr lang="ru-RU" sz="1800" dirty="0"/>
                    </a:p>
                  </a:txBody>
                  <a:tcPr marT="45678" marB="45678"/>
                </a:tc>
              </a:tr>
              <a:tr h="370501">
                <a:tc>
                  <a:txBody>
                    <a:bodyPr/>
                    <a:lstStyle/>
                    <a:p>
                      <a:pPr algn="ctr"/>
                      <a:r>
                        <a:rPr lang="ru-RU" sz="1800" dirty="0" smtClean="0"/>
                        <a:t>8 ППЭ на дому</a:t>
                      </a:r>
                      <a:endParaRPr lang="ru-RU" sz="1800" dirty="0"/>
                    </a:p>
                  </a:txBody>
                  <a:tcPr marT="45678" marB="4567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t>7 ППЭ на дому</a:t>
                      </a:r>
                    </a:p>
                  </a:txBody>
                  <a:tcPr marT="45678" marB="45678"/>
                </a:tc>
              </a:tr>
            </a:tbl>
          </a:graphicData>
        </a:graphic>
      </p:graphicFrame>
    </p:spTree>
    <p:extLst>
      <p:ext uri="{BB962C8B-B14F-4D97-AF65-F5344CB8AC3E}">
        <p14:creationId xmlns:p14="http://schemas.microsoft.com/office/powerpoint/2010/main" val="151731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УЧАСТНИКИ ГИА-9</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5</a:t>
            </a:fld>
            <a:endParaRPr lang="ru-RU" sz="1200" dirty="0">
              <a:solidFill>
                <a:srgbClr val="0070C0"/>
              </a:solidFill>
              <a:latin typeface="Arial Narrow" pitchFamily="34" charset="0"/>
            </a:endParaRPr>
          </a:p>
        </p:txBody>
      </p:sp>
      <p:sp>
        <p:nvSpPr>
          <p:cNvPr id="2" name="Прямоугольник 1"/>
          <p:cNvSpPr/>
          <p:nvPr/>
        </p:nvSpPr>
        <p:spPr>
          <a:xfrm>
            <a:off x="4972181" y="533708"/>
            <a:ext cx="1819985" cy="369332"/>
          </a:xfrm>
          <a:prstGeom prst="rect">
            <a:avLst/>
          </a:prstGeom>
        </p:spPr>
        <p:txBody>
          <a:bodyPr wrap="none">
            <a:spAutoFit/>
          </a:bodyPr>
          <a:lstStyle/>
          <a:p>
            <a:pPr lvl="0"/>
            <a:r>
              <a:rPr lang="ru-RU" b="1" dirty="0">
                <a:solidFill>
                  <a:srgbClr val="103154"/>
                </a:solidFill>
                <a:latin typeface="Arial" pitchFamily="34" charset="0"/>
                <a:cs typeface="Arial" pitchFamily="34" charset="0"/>
              </a:rPr>
              <a:t>(</a:t>
            </a:r>
            <a:r>
              <a:rPr lang="ru-RU" b="1" dirty="0" smtClean="0">
                <a:solidFill>
                  <a:srgbClr val="103154"/>
                </a:solidFill>
                <a:latin typeface="Arial" pitchFamily="34" charset="0"/>
                <a:cs typeface="Arial" pitchFamily="34" charset="0"/>
              </a:rPr>
              <a:t>п.11 </a:t>
            </a:r>
            <a:r>
              <a:rPr lang="ru-RU" b="1" dirty="0">
                <a:solidFill>
                  <a:srgbClr val="103154"/>
                </a:solidFill>
                <a:latin typeface="Arial" pitchFamily="34" charset="0"/>
                <a:cs typeface="Arial" pitchFamily="34" charset="0"/>
              </a:rPr>
              <a:t>Порядка)</a:t>
            </a:r>
          </a:p>
        </p:txBody>
      </p:sp>
      <p:sp>
        <p:nvSpPr>
          <p:cNvPr id="7" name="Скругленный прямоугольник 6"/>
          <p:cNvSpPr/>
          <p:nvPr/>
        </p:nvSpPr>
        <p:spPr>
          <a:xfrm>
            <a:off x="395536" y="4581128"/>
            <a:ext cx="8514692" cy="2220913"/>
          </a:xfrm>
          <a:prstGeom prst="roundRect">
            <a:avLst>
              <a:gd name="adj" fmla="val 10072"/>
            </a:avLst>
          </a:prstGeom>
          <a:solidFill>
            <a:schemeClr val="bg1"/>
          </a:solidFill>
          <a:ln w="57150" cmpd="thickThin">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fontAlgn="auto">
              <a:spcBef>
                <a:spcPts val="0"/>
              </a:spcBef>
              <a:spcAft>
                <a:spcPts val="0"/>
              </a:spcAft>
              <a:defRPr/>
            </a:pPr>
            <a:endParaRPr lang="ru-RU"/>
          </a:p>
        </p:txBody>
      </p:sp>
      <p:sp>
        <p:nvSpPr>
          <p:cNvPr id="9" name="Скругленный прямоугольник 8"/>
          <p:cNvSpPr/>
          <p:nvPr/>
        </p:nvSpPr>
        <p:spPr>
          <a:xfrm>
            <a:off x="2386832" y="1196057"/>
            <a:ext cx="6507035" cy="1536700"/>
          </a:xfrm>
          <a:prstGeom prst="roundRect">
            <a:avLst/>
          </a:prstGeom>
          <a:solidFill>
            <a:schemeClr val="bg1"/>
          </a:solidFill>
          <a:ln w="28575" cmpd="sng"/>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fontAlgn="auto">
              <a:spcBef>
                <a:spcPts val="0"/>
              </a:spcBef>
              <a:spcAft>
                <a:spcPts val="0"/>
              </a:spcAft>
              <a:defRPr/>
            </a:pPr>
            <a:endParaRPr lang="ru-RU"/>
          </a:p>
        </p:txBody>
      </p:sp>
      <p:sp>
        <p:nvSpPr>
          <p:cNvPr id="10" name="Прямоугольник 23"/>
          <p:cNvSpPr>
            <a:spLocks noChangeArrowheads="1"/>
          </p:cNvSpPr>
          <p:nvPr/>
        </p:nvSpPr>
        <p:spPr bwMode="auto">
          <a:xfrm>
            <a:off x="395536" y="980406"/>
            <a:ext cx="2001838" cy="360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1800" b="1" dirty="0">
                <a:solidFill>
                  <a:srgbClr val="2063AA"/>
                </a:solidFill>
                <a:latin typeface="Wingdings" pitchFamily="2" charset="2"/>
                <a:sym typeface="Wingdings" pitchFamily="2" charset="2"/>
              </a:rPr>
              <a:t></a:t>
            </a:r>
            <a:r>
              <a:rPr lang="ru-RU" altLang="ru-RU" sz="1800" b="1" dirty="0">
                <a:solidFill>
                  <a:srgbClr val="2063AA"/>
                </a:solidFill>
                <a:latin typeface="Arial" charset="0"/>
                <a:sym typeface="Wingdings" pitchFamily="2" charset="2"/>
              </a:rPr>
              <a:t> </a:t>
            </a:r>
            <a:r>
              <a:rPr lang="ru-RU" altLang="ru-RU" sz="1800" b="1" dirty="0">
                <a:solidFill>
                  <a:srgbClr val="2063AA"/>
                </a:solidFill>
                <a:latin typeface="Arial" charset="0"/>
              </a:rPr>
              <a:t>Обучающиеся</a:t>
            </a:r>
          </a:p>
        </p:txBody>
      </p:sp>
      <p:sp>
        <p:nvSpPr>
          <p:cNvPr id="14" name="Прямоугольник 24"/>
          <p:cNvSpPr>
            <a:spLocks noChangeArrowheads="1"/>
          </p:cNvSpPr>
          <p:nvPr/>
        </p:nvSpPr>
        <p:spPr bwMode="auto">
          <a:xfrm>
            <a:off x="546919" y="2521620"/>
            <a:ext cx="1477963" cy="360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1800" b="1">
                <a:solidFill>
                  <a:srgbClr val="2063AA"/>
                </a:solidFill>
                <a:latin typeface="Wingdings" pitchFamily="2" charset="2"/>
                <a:sym typeface="Wingdings" pitchFamily="2" charset="2"/>
              </a:rPr>
              <a:t></a:t>
            </a:r>
            <a:r>
              <a:rPr lang="ru-RU" altLang="ru-RU" sz="1800" b="1">
                <a:solidFill>
                  <a:srgbClr val="2063AA"/>
                </a:solidFill>
                <a:latin typeface="Arial" charset="0"/>
                <a:sym typeface="Wingdings" pitchFamily="2" charset="2"/>
              </a:rPr>
              <a:t> Экстерны</a:t>
            </a:r>
            <a:endParaRPr lang="ru-RU" altLang="ru-RU" sz="1800" b="1">
              <a:solidFill>
                <a:srgbClr val="2063AA"/>
              </a:solidFill>
              <a:latin typeface="Arial" charset="0"/>
            </a:endParaRPr>
          </a:p>
        </p:txBody>
      </p:sp>
      <p:sp>
        <p:nvSpPr>
          <p:cNvPr id="15" name="Стрелка вправо 14"/>
          <p:cNvSpPr/>
          <p:nvPr/>
        </p:nvSpPr>
        <p:spPr>
          <a:xfrm>
            <a:off x="481832" y="1246138"/>
            <a:ext cx="1763712" cy="1174750"/>
          </a:xfrm>
          <a:prstGeom prst="rightArrow">
            <a:avLst>
              <a:gd name="adj1" fmla="val 71736"/>
              <a:gd name="adj2" fmla="val 41030"/>
            </a:avLst>
          </a:prstGeom>
          <a:solidFill>
            <a:schemeClr val="tx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
        <p:nvSpPr>
          <p:cNvPr id="16" name="TextBox 41"/>
          <p:cNvSpPr txBox="1">
            <a:spLocks noChangeArrowheads="1"/>
          </p:cNvSpPr>
          <p:nvPr/>
        </p:nvSpPr>
        <p:spPr bwMode="auto">
          <a:xfrm>
            <a:off x="683444" y="1419895"/>
            <a:ext cx="108902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2200" dirty="0">
                <a:latin typeface="Arial" charset="0"/>
              </a:rPr>
              <a:t>имеют </a:t>
            </a:r>
          </a:p>
          <a:p>
            <a:pPr eaLnBrk="1" hangingPunct="1">
              <a:spcBef>
                <a:spcPct val="0"/>
              </a:spcBef>
              <a:buClrTx/>
              <a:buSzTx/>
              <a:buFontTx/>
              <a:buNone/>
            </a:pPr>
            <a:r>
              <a:rPr lang="ru-RU" altLang="ru-RU" sz="2200" dirty="0">
                <a:latin typeface="Arial" charset="0"/>
              </a:rPr>
              <a:t>допуск</a:t>
            </a:r>
          </a:p>
        </p:txBody>
      </p:sp>
      <p:sp>
        <p:nvSpPr>
          <p:cNvPr id="17" name="TextBox 42"/>
          <p:cNvSpPr txBox="1">
            <a:spLocks noChangeArrowheads="1"/>
          </p:cNvSpPr>
          <p:nvPr/>
        </p:nvSpPr>
        <p:spPr bwMode="auto">
          <a:xfrm>
            <a:off x="2385243" y="1197645"/>
            <a:ext cx="6508623" cy="15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marL="285750" indent="-28575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lnSpc>
                <a:spcPct val="130000"/>
              </a:lnSpc>
              <a:spcBef>
                <a:spcPct val="0"/>
              </a:spcBef>
              <a:buClrTx/>
              <a:buSzTx/>
              <a:buFontTx/>
              <a:buChar char="-"/>
            </a:pPr>
            <a:r>
              <a:rPr lang="ru-RU" altLang="ru-RU" sz="1800" dirty="0">
                <a:solidFill>
                  <a:srgbClr val="103154"/>
                </a:solidFill>
                <a:latin typeface="Arial" pitchFamily="34" charset="0"/>
                <a:cs typeface="Arial" pitchFamily="34" charset="0"/>
              </a:rPr>
              <a:t>нет задолженности по учебному плану (годовые отметки не ниже удовлетворительных), имеющие результат </a:t>
            </a:r>
            <a:r>
              <a:rPr lang="ru-RU" altLang="ru-RU" sz="1800" b="1" dirty="0">
                <a:solidFill>
                  <a:srgbClr val="103154"/>
                </a:solidFill>
                <a:latin typeface="Arial" pitchFamily="34" charset="0"/>
                <a:cs typeface="Arial" pitchFamily="34" charset="0"/>
              </a:rPr>
              <a:t>"зачет" за итоговое собеседование по русскому языку. </a:t>
            </a:r>
          </a:p>
        </p:txBody>
      </p:sp>
      <p:sp>
        <p:nvSpPr>
          <p:cNvPr id="18" name="Скругленный прямоугольник 17"/>
          <p:cNvSpPr/>
          <p:nvPr/>
        </p:nvSpPr>
        <p:spPr>
          <a:xfrm>
            <a:off x="2386832" y="2996282"/>
            <a:ext cx="6523396" cy="1354138"/>
          </a:xfrm>
          <a:prstGeom prst="roundRect">
            <a:avLst/>
          </a:prstGeom>
          <a:solidFill>
            <a:schemeClr val="bg1"/>
          </a:solidFill>
          <a:ln w="28575" cmpd="sng"/>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fontAlgn="auto">
              <a:spcBef>
                <a:spcPts val="0"/>
              </a:spcBef>
              <a:spcAft>
                <a:spcPts val="0"/>
              </a:spcAft>
              <a:defRPr/>
            </a:pPr>
            <a:endParaRPr lang="ru-RU"/>
          </a:p>
        </p:txBody>
      </p:sp>
      <p:sp>
        <p:nvSpPr>
          <p:cNvPr id="19" name="Стрелка вправо 18"/>
          <p:cNvSpPr/>
          <p:nvPr/>
        </p:nvSpPr>
        <p:spPr>
          <a:xfrm>
            <a:off x="481832" y="2856582"/>
            <a:ext cx="1763712" cy="1174750"/>
          </a:xfrm>
          <a:prstGeom prst="rightArrow">
            <a:avLst>
              <a:gd name="adj1" fmla="val 71736"/>
              <a:gd name="adj2" fmla="val 41030"/>
            </a:avLst>
          </a:prstGeom>
          <a:solidFill>
            <a:schemeClr val="tx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
        <p:nvSpPr>
          <p:cNvPr id="20" name="TextBox 47"/>
          <p:cNvSpPr txBox="1">
            <a:spLocks noChangeArrowheads="1"/>
          </p:cNvSpPr>
          <p:nvPr/>
        </p:nvSpPr>
        <p:spPr bwMode="auto">
          <a:xfrm>
            <a:off x="683444" y="3066132"/>
            <a:ext cx="1089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2200">
                <a:latin typeface="Arial" charset="0"/>
              </a:rPr>
              <a:t>имеют </a:t>
            </a:r>
          </a:p>
          <a:p>
            <a:pPr eaLnBrk="1" hangingPunct="1">
              <a:spcBef>
                <a:spcPct val="0"/>
              </a:spcBef>
              <a:buClrTx/>
              <a:buSzTx/>
              <a:buFontTx/>
              <a:buNone/>
            </a:pPr>
            <a:r>
              <a:rPr lang="ru-RU" altLang="ru-RU" sz="2200">
                <a:latin typeface="Arial" charset="0"/>
              </a:rPr>
              <a:t>допуск</a:t>
            </a:r>
          </a:p>
        </p:txBody>
      </p:sp>
      <p:sp>
        <p:nvSpPr>
          <p:cNvPr id="21" name="TextBox 48"/>
          <p:cNvSpPr txBox="1">
            <a:spLocks noChangeArrowheads="1"/>
          </p:cNvSpPr>
          <p:nvPr/>
        </p:nvSpPr>
        <p:spPr bwMode="auto">
          <a:xfrm>
            <a:off x="2385243" y="2996282"/>
            <a:ext cx="6508623"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marL="285750" indent="-28575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lnSpc>
                <a:spcPct val="130000"/>
              </a:lnSpc>
              <a:spcBef>
                <a:spcPct val="0"/>
              </a:spcBef>
              <a:buClrTx/>
              <a:buSzTx/>
              <a:buFontTx/>
              <a:buChar char="-"/>
            </a:pPr>
            <a:r>
              <a:rPr lang="ru-RU" altLang="ru-RU" sz="1800" dirty="0">
                <a:solidFill>
                  <a:srgbClr val="10143C"/>
                </a:solidFill>
                <a:latin typeface="Arial" charset="0"/>
              </a:rPr>
              <a:t>промежуточная аттестация (отметки не ниже удовлетворительных), </a:t>
            </a:r>
            <a:r>
              <a:rPr lang="ru-RU" altLang="ru-RU" sz="1800" b="1" dirty="0">
                <a:solidFill>
                  <a:srgbClr val="10143C"/>
                </a:solidFill>
                <a:latin typeface="Arial" charset="0"/>
              </a:rPr>
              <a:t>имеющие результат "зачет" за итоговое собеседование по русскому языку. </a:t>
            </a:r>
            <a:endParaRPr lang="ru-RU" altLang="ru-RU" sz="1800" b="1" dirty="0">
              <a:latin typeface="Arial" charset="0"/>
            </a:endParaRPr>
          </a:p>
          <a:p>
            <a:pPr eaLnBrk="1" hangingPunct="1">
              <a:lnSpc>
                <a:spcPct val="130000"/>
              </a:lnSpc>
              <a:spcBef>
                <a:spcPct val="0"/>
              </a:spcBef>
              <a:buClrTx/>
              <a:buSzTx/>
              <a:buFontTx/>
              <a:buNone/>
            </a:pPr>
            <a:endParaRPr lang="ru-RU" altLang="ru-RU" sz="1800" dirty="0">
              <a:latin typeface="Arial" charset="0"/>
            </a:endParaRPr>
          </a:p>
        </p:txBody>
      </p:sp>
      <p:sp>
        <p:nvSpPr>
          <p:cNvPr id="22" name="Прямоугольник 49"/>
          <p:cNvSpPr>
            <a:spLocks noChangeArrowheads="1"/>
          </p:cNvSpPr>
          <p:nvPr/>
        </p:nvSpPr>
        <p:spPr bwMode="auto">
          <a:xfrm>
            <a:off x="3291707" y="4540920"/>
            <a:ext cx="2351087" cy="638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800" b="1">
                <a:solidFill>
                  <a:srgbClr val="2063AA"/>
                </a:solidFill>
                <a:latin typeface="Arial" charset="0"/>
                <a:sym typeface="Wingdings" pitchFamily="2" charset="2"/>
              </a:rPr>
              <a:t>Для участия в ГИА-9</a:t>
            </a:r>
            <a:endParaRPr lang="ru-RU" altLang="ru-RU" sz="1800" b="1">
              <a:solidFill>
                <a:srgbClr val="2063AA"/>
              </a:solidFill>
              <a:latin typeface="Arial" charset="0"/>
            </a:endParaRPr>
          </a:p>
        </p:txBody>
      </p:sp>
      <p:sp>
        <p:nvSpPr>
          <p:cNvPr id="23" name="Загнутый угол 22"/>
          <p:cNvSpPr/>
          <p:nvPr/>
        </p:nvSpPr>
        <p:spPr>
          <a:xfrm>
            <a:off x="596132" y="4998120"/>
            <a:ext cx="1501775" cy="1763712"/>
          </a:xfrm>
          <a:prstGeom prst="foldedCorner">
            <a:avLst/>
          </a:prstGeom>
          <a:solidFill>
            <a:srgbClr val="FFFFFF"/>
          </a:solidFill>
          <a:ln>
            <a:solidFill>
              <a:srgbClr val="A9CBEF"/>
            </a:solidFill>
          </a:ln>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
        <p:nvSpPr>
          <p:cNvPr id="24" name="Загнутый угол 23"/>
          <p:cNvSpPr/>
          <p:nvPr/>
        </p:nvSpPr>
        <p:spPr>
          <a:xfrm>
            <a:off x="2442394" y="4977482"/>
            <a:ext cx="1501775" cy="1763713"/>
          </a:xfrm>
          <a:prstGeom prst="foldedCorner">
            <a:avLst/>
          </a:prstGeom>
          <a:solidFill>
            <a:srgbClr val="FFFFFF"/>
          </a:solidFill>
          <a:ln>
            <a:solidFill>
              <a:srgbClr val="A9CBEF"/>
            </a:solidFill>
          </a:ln>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
        <p:nvSpPr>
          <p:cNvPr id="25" name="TextBox 51"/>
          <p:cNvSpPr txBox="1">
            <a:spLocks noChangeArrowheads="1"/>
          </p:cNvSpPr>
          <p:nvPr/>
        </p:nvSpPr>
        <p:spPr bwMode="auto">
          <a:xfrm>
            <a:off x="2507482" y="5715670"/>
            <a:ext cx="13716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120000"/>
              </a:lnSpc>
              <a:spcBef>
                <a:spcPct val="0"/>
              </a:spcBef>
              <a:buClrTx/>
              <a:buSzTx/>
              <a:buFontTx/>
              <a:buNone/>
            </a:pPr>
            <a:r>
              <a:rPr lang="ru-RU" altLang="ru-RU" sz="1300">
                <a:solidFill>
                  <a:srgbClr val="10143C"/>
                </a:solidFill>
                <a:latin typeface="Arial" charset="0"/>
              </a:rPr>
              <a:t>на обработку </a:t>
            </a:r>
          </a:p>
          <a:p>
            <a:pPr algn="ctr" eaLnBrk="1" hangingPunct="1">
              <a:lnSpc>
                <a:spcPct val="120000"/>
              </a:lnSpc>
              <a:spcBef>
                <a:spcPct val="0"/>
              </a:spcBef>
              <a:buClrTx/>
              <a:buSzTx/>
              <a:buFontTx/>
              <a:buNone/>
            </a:pPr>
            <a:r>
              <a:rPr lang="ru-RU" altLang="ru-RU" sz="1300">
                <a:solidFill>
                  <a:srgbClr val="10143C"/>
                </a:solidFill>
                <a:latin typeface="Arial" charset="0"/>
              </a:rPr>
              <a:t>персональных </a:t>
            </a:r>
          </a:p>
          <a:p>
            <a:pPr algn="ctr" eaLnBrk="1" hangingPunct="1">
              <a:lnSpc>
                <a:spcPct val="120000"/>
              </a:lnSpc>
              <a:spcBef>
                <a:spcPct val="0"/>
              </a:spcBef>
              <a:buClrTx/>
              <a:buSzTx/>
              <a:buFontTx/>
              <a:buNone/>
            </a:pPr>
            <a:r>
              <a:rPr lang="ru-RU" altLang="ru-RU" sz="1300">
                <a:solidFill>
                  <a:srgbClr val="10143C"/>
                </a:solidFill>
                <a:latin typeface="Arial" charset="0"/>
              </a:rPr>
              <a:t>данных</a:t>
            </a:r>
            <a:endParaRPr lang="ru-RU" altLang="ru-RU" sz="1300">
              <a:solidFill>
                <a:srgbClr val="FF0000"/>
              </a:solidFill>
              <a:latin typeface="Arial" charset="0"/>
            </a:endParaRPr>
          </a:p>
        </p:txBody>
      </p:sp>
      <p:sp>
        <p:nvSpPr>
          <p:cNvPr id="26" name="Прямоугольник 54"/>
          <p:cNvSpPr>
            <a:spLocks noChangeArrowheads="1"/>
          </p:cNvSpPr>
          <p:nvPr/>
        </p:nvSpPr>
        <p:spPr bwMode="auto">
          <a:xfrm>
            <a:off x="791394" y="5715670"/>
            <a:ext cx="11620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120000"/>
              </a:lnSpc>
              <a:spcBef>
                <a:spcPct val="0"/>
              </a:spcBef>
              <a:buClrTx/>
              <a:buSzTx/>
              <a:buFontTx/>
              <a:buNone/>
            </a:pPr>
            <a:r>
              <a:rPr lang="ru-RU" altLang="ru-RU" sz="1800">
                <a:solidFill>
                  <a:srgbClr val="10143C"/>
                </a:solidFill>
                <a:latin typeface="Arial" charset="0"/>
              </a:rPr>
              <a:t>на сдачу </a:t>
            </a:r>
          </a:p>
          <a:p>
            <a:pPr algn="ctr" eaLnBrk="1" hangingPunct="1">
              <a:lnSpc>
                <a:spcPct val="120000"/>
              </a:lnSpc>
              <a:spcBef>
                <a:spcPct val="0"/>
              </a:spcBef>
              <a:buClrTx/>
              <a:buSzTx/>
              <a:buFontTx/>
              <a:buNone/>
            </a:pPr>
            <a:r>
              <a:rPr lang="ru-RU" altLang="ru-RU" sz="1800">
                <a:solidFill>
                  <a:srgbClr val="10143C"/>
                </a:solidFill>
                <a:latin typeface="Arial" charset="0"/>
              </a:rPr>
              <a:t>ГИА-9 </a:t>
            </a:r>
            <a:endParaRPr lang="ru-RU" altLang="ru-RU" sz="1800">
              <a:latin typeface="Arial" charset="0"/>
            </a:endParaRPr>
          </a:p>
        </p:txBody>
      </p:sp>
      <p:sp>
        <p:nvSpPr>
          <p:cNvPr id="27" name="Прямоугольник 55"/>
          <p:cNvSpPr>
            <a:spLocks noChangeArrowheads="1"/>
          </p:cNvSpPr>
          <p:nvPr/>
        </p:nvSpPr>
        <p:spPr bwMode="auto">
          <a:xfrm>
            <a:off x="2085207" y="5501357"/>
            <a:ext cx="3841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2900">
                <a:solidFill>
                  <a:srgbClr val="10143C"/>
                </a:solidFill>
                <a:latin typeface="Arial" charset="0"/>
              </a:rPr>
              <a:t>+</a:t>
            </a:r>
            <a:endParaRPr lang="ru-RU" altLang="ru-RU" sz="2900">
              <a:latin typeface="Arial" charset="0"/>
            </a:endParaRPr>
          </a:p>
        </p:txBody>
      </p:sp>
      <p:sp>
        <p:nvSpPr>
          <p:cNvPr id="28" name="Прямоугольник 56"/>
          <p:cNvSpPr>
            <a:spLocks noChangeArrowheads="1"/>
          </p:cNvSpPr>
          <p:nvPr/>
        </p:nvSpPr>
        <p:spPr bwMode="auto">
          <a:xfrm>
            <a:off x="7079482" y="5388645"/>
            <a:ext cx="1306512"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90000"/>
              </a:lnSpc>
              <a:spcBef>
                <a:spcPct val="0"/>
              </a:spcBef>
              <a:buClrTx/>
              <a:buSzTx/>
              <a:buFontTx/>
              <a:buNone/>
            </a:pPr>
            <a:r>
              <a:rPr lang="ru-RU" altLang="ru-RU" sz="2200" b="1">
                <a:solidFill>
                  <a:srgbClr val="FF6600"/>
                </a:solidFill>
                <a:latin typeface="Arial" charset="0"/>
              </a:rPr>
              <a:t>до </a:t>
            </a:r>
          </a:p>
          <a:p>
            <a:pPr algn="ctr" eaLnBrk="1" hangingPunct="1">
              <a:lnSpc>
                <a:spcPct val="90000"/>
              </a:lnSpc>
              <a:spcBef>
                <a:spcPct val="0"/>
              </a:spcBef>
              <a:buClrTx/>
              <a:buSzTx/>
              <a:buFontTx/>
              <a:buNone/>
            </a:pPr>
            <a:r>
              <a:rPr lang="ru-RU" altLang="ru-RU" sz="2200" b="1">
                <a:solidFill>
                  <a:srgbClr val="FF6600"/>
                </a:solidFill>
                <a:latin typeface="Arial" charset="0"/>
              </a:rPr>
              <a:t>1 марта!</a:t>
            </a:r>
          </a:p>
        </p:txBody>
      </p:sp>
      <p:sp>
        <p:nvSpPr>
          <p:cNvPr id="29" name="Прямоугольник 28"/>
          <p:cNvSpPr/>
          <p:nvPr/>
        </p:nvSpPr>
        <p:spPr>
          <a:xfrm>
            <a:off x="5642794" y="5063207"/>
            <a:ext cx="1306513" cy="1631950"/>
          </a:xfrm>
          <a:prstGeom prst="rect">
            <a:avLst/>
          </a:prstGeom>
          <a:solidFill>
            <a:srgbClr val="FFFFFF"/>
          </a:solidFill>
          <a:ln>
            <a:solidFill>
              <a:srgbClr val="FF7F01"/>
            </a:solidFill>
          </a:ln>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
        <p:nvSpPr>
          <p:cNvPr id="30" name="Прямоугольник 29"/>
          <p:cNvSpPr/>
          <p:nvPr/>
        </p:nvSpPr>
        <p:spPr>
          <a:xfrm>
            <a:off x="5633269" y="5283870"/>
            <a:ext cx="1323975" cy="327025"/>
          </a:xfrm>
          <a:prstGeom prst="rect">
            <a:avLst/>
          </a:prstGeom>
          <a:solidFill>
            <a:schemeClr val="accent2">
              <a:lumMod val="20000"/>
              <a:lumOff val="80000"/>
            </a:schemeClr>
          </a:solidFill>
        </p:spPr>
        <p:txBody>
          <a:bodyPr wrap="none" lIns="82945" tIns="41473" rIns="82945" bIns="41473">
            <a:spAutoFit/>
          </a:bodyPr>
          <a:lstStyle>
            <a:lvl1pPr>
              <a:defRPr kumimoji="1" sz="2400">
                <a:solidFill>
                  <a:schemeClr val="tx1"/>
                </a:solidFill>
                <a:latin typeface="Arial" pitchFamily="34" charset="0"/>
                <a:cs typeface="Arial" pitchFamily="34" charset="0"/>
              </a:defRPr>
            </a:lvl1pPr>
            <a:lvl2pPr marL="742950" indent="-285750">
              <a:defRPr kumimoji="1" sz="2400">
                <a:solidFill>
                  <a:schemeClr val="tx1"/>
                </a:solidFill>
                <a:latin typeface="Arial" pitchFamily="34" charset="0"/>
                <a:cs typeface="Arial" pitchFamily="34" charset="0"/>
              </a:defRPr>
            </a:lvl2pPr>
            <a:lvl3pPr marL="1143000" indent="-228600">
              <a:defRPr kumimoji="1" sz="2400">
                <a:solidFill>
                  <a:schemeClr val="tx1"/>
                </a:solidFill>
                <a:latin typeface="Arial" pitchFamily="34" charset="0"/>
                <a:cs typeface="Arial" pitchFamily="34" charset="0"/>
              </a:defRPr>
            </a:lvl3pPr>
            <a:lvl4pPr marL="1600200" indent="-228600">
              <a:defRPr kumimoji="1" sz="2400">
                <a:solidFill>
                  <a:schemeClr val="tx1"/>
                </a:solidFill>
                <a:latin typeface="Arial" pitchFamily="34" charset="0"/>
                <a:cs typeface="Arial" pitchFamily="34" charset="0"/>
              </a:defRPr>
            </a:lvl4pPr>
            <a:lvl5pPr marL="2057400" indent="-228600">
              <a:defRPr kumimoji="1" sz="2400">
                <a:solidFill>
                  <a:schemeClr val="tx1"/>
                </a:solidFill>
                <a:latin typeface="Arial" pitchFamily="34" charset="0"/>
                <a:cs typeface="Arial" pitchFamily="34" charset="0"/>
              </a:defRPr>
            </a:lvl5pPr>
            <a:lvl6pPr marL="2514600" indent="-228600" defTabSz="447675" fontAlgn="base" hangingPunct="0">
              <a:lnSpc>
                <a:spcPct val="96000"/>
              </a:lnSpc>
              <a:spcBef>
                <a:spcPct val="0"/>
              </a:spcBef>
              <a:spcAft>
                <a:spcPct val="0"/>
              </a:spcAft>
              <a:buClr>
                <a:srgbClr val="000000"/>
              </a:buClr>
              <a:buSzPct val="100000"/>
              <a:buFont typeface="Times New Roman" pitchFamily="18" charset="0"/>
              <a:defRPr kumimoji="1" sz="2400">
                <a:solidFill>
                  <a:schemeClr val="tx1"/>
                </a:solidFill>
                <a:latin typeface="Arial" pitchFamily="34" charset="0"/>
                <a:cs typeface="Arial" pitchFamily="34" charset="0"/>
              </a:defRPr>
            </a:lvl6pPr>
            <a:lvl7pPr marL="2971800" indent="-228600" defTabSz="447675" fontAlgn="base" hangingPunct="0">
              <a:lnSpc>
                <a:spcPct val="96000"/>
              </a:lnSpc>
              <a:spcBef>
                <a:spcPct val="0"/>
              </a:spcBef>
              <a:spcAft>
                <a:spcPct val="0"/>
              </a:spcAft>
              <a:buClr>
                <a:srgbClr val="000000"/>
              </a:buClr>
              <a:buSzPct val="100000"/>
              <a:buFont typeface="Times New Roman" pitchFamily="18" charset="0"/>
              <a:defRPr kumimoji="1" sz="2400">
                <a:solidFill>
                  <a:schemeClr val="tx1"/>
                </a:solidFill>
                <a:latin typeface="Arial" pitchFamily="34" charset="0"/>
                <a:cs typeface="Arial" pitchFamily="34" charset="0"/>
              </a:defRPr>
            </a:lvl7pPr>
            <a:lvl8pPr marL="3429000" indent="-228600" defTabSz="447675" fontAlgn="base" hangingPunct="0">
              <a:lnSpc>
                <a:spcPct val="96000"/>
              </a:lnSpc>
              <a:spcBef>
                <a:spcPct val="0"/>
              </a:spcBef>
              <a:spcAft>
                <a:spcPct val="0"/>
              </a:spcAft>
              <a:buClr>
                <a:srgbClr val="000000"/>
              </a:buClr>
              <a:buSzPct val="100000"/>
              <a:buFont typeface="Times New Roman" pitchFamily="18" charset="0"/>
              <a:defRPr kumimoji="1" sz="2400">
                <a:solidFill>
                  <a:schemeClr val="tx1"/>
                </a:solidFill>
                <a:latin typeface="Arial" pitchFamily="34" charset="0"/>
                <a:cs typeface="Arial" pitchFamily="34" charset="0"/>
              </a:defRPr>
            </a:lvl8pPr>
            <a:lvl9pPr marL="3886200" indent="-228600" defTabSz="447675" fontAlgn="base" hangingPunct="0">
              <a:lnSpc>
                <a:spcPct val="96000"/>
              </a:lnSpc>
              <a:spcBef>
                <a:spcPct val="0"/>
              </a:spcBef>
              <a:spcAft>
                <a:spcPct val="0"/>
              </a:spcAft>
              <a:buClr>
                <a:srgbClr val="000000"/>
              </a:buClr>
              <a:buSzPct val="100000"/>
              <a:buFont typeface="Times New Roman" pitchFamily="18" charset="0"/>
              <a:defRPr kumimoji="1" sz="2400">
                <a:solidFill>
                  <a:schemeClr val="tx1"/>
                </a:solidFill>
                <a:latin typeface="Arial" pitchFamily="34" charset="0"/>
                <a:cs typeface="Arial" pitchFamily="34" charset="0"/>
              </a:defRPr>
            </a:lvl9pPr>
          </a:lstStyle>
          <a:p>
            <a:pPr>
              <a:defRPr/>
            </a:pPr>
            <a:r>
              <a:rPr kumimoji="0" lang="ru-RU" altLang="ru-RU" sz="1600">
                <a:solidFill>
                  <a:srgbClr val="10143C"/>
                </a:solidFill>
              </a:rPr>
              <a:t>ДОКУМЕНТ</a:t>
            </a:r>
            <a:endParaRPr kumimoji="0" lang="ru-RU" altLang="ru-RU" sz="1600"/>
          </a:p>
        </p:txBody>
      </p:sp>
      <p:sp>
        <p:nvSpPr>
          <p:cNvPr id="31" name="Прямоугольник 1"/>
          <p:cNvSpPr>
            <a:spLocks noChangeArrowheads="1"/>
          </p:cNvSpPr>
          <p:nvPr/>
        </p:nvSpPr>
        <p:spPr bwMode="auto">
          <a:xfrm>
            <a:off x="5588819" y="5725195"/>
            <a:ext cx="14351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120000"/>
              </a:lnSpc>
              <a:spcBef>
                <a:spcPct val="0"/>
              </a:spcBef>
              <a:buClrTx/>
              <a:buSzTx/>
              <a:buFontTx/>
              <a:buNone/>
            </a:pPr>
            <a:r>
              <a:rPr lang="ru-RU" altLang="ru-RU" sz="1200">
                <a:solidFill>
                  <a:srgbClr val="10143C"/>
                </a:solidFill>
                <a:latin typeface="Arial" charset="0"/>
              </a:rPr>
              <a:t>удостоверяющий </a:t>
            </a:r>
          </a:p>
          <a:p>
            <a:pPr algn="ctr" eaLnBrk="1" hangingPunct="1">
              <a:lnSpc>
                <a:spcPct val="120000"/>
              </a:lnSpc>
              <a:spcBef>
                <a:spcPct val="0"/>
              </a:spcBef>
              <a:buClrTx/>
              <a:buSzTx/>
              <a:buFontTx/>
              <a:buNone/>
            </a:pPr>
            <a:r>
              <a:rPr lang="ru-RU" altLang="ru-RU" sz="1200">
                <a:solidFill>
                  <a:srgbClr val="10143C"/>
                </a:solidFill>
                <a:latin typeface="Arial" charset="0"/>
              </a:rPr>
              <a:t>личность </a:t>
            </a:r>
          </a:p>
        </p:txBody>
      </p:sp>
      <p:sp>
        <p:nvSpPr>
          <p:cNvPr id="32" name="Стрелка вправо 31"/>
          <p:cNvSpPr/>
          <p:nvPr/>
        </p:nvSpPr>
        <p:spPr>
          <a:xfrm>
            <a:off x="4074344" y="5455320"/>
            <a:ext cx="1503363" cy="652462"/>
          </a:xfrm>
          <a:prstGeom prst="rightArrow">
            <a:avLst>
              <a:gd name="adj1" fmla="val 71736"/>
              <a:gd name="adj2" fmla="val 41030"/>
            </a:avLst>
          </a:prstGeom>
          <a:solidFill>
            <a:schemeClr val="tx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lIns="82945" tIns="41473" rIns="82945" bIns="41473" anchor="ctr"/>
          <a:lstStyle/>
          <a:p>
            <a:pPr algn="ctr">
              <a:buFont typeface="Times New Roman" charset="0"/>
              <a:buNone/>
              <a:defRPr/>
            </a:pPr>
            <a:endParaRPr lang="ru-RU"/>
          </a:p>
        </p:txBody>
      </p:sp>
      <p:sp>
        <p:nvSpPr>
          <p:cNvPr id="33" name="Прямоугольник 2"/>
          <p:cNvSpPr>
            <a:spLocks noChangeArrowheads="1"/>
          </p:cNvSpPr>
          <p:nvPr/>
        </p:nvSpPr>
        <p:spPr bwMode="auto">
          <a:xfrm>
            <a:off x="4074344" y="5585495"/>
            <a:ext cx="16859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ru-RU" altLang="ru-RU" sz="1800">
                <a:solidFill>
                  <a:srgbClr val="10143C"/>
                </a:solidFill>
                <a:latin typeface="Arial" charset="0"/>
              </a:rPr>
              <a:t>на основании </a:t>
            </a:r>
            <a:endParaRPr lang="ru-RU" altLang="ru-RU" sz="1800">
              <a:latin typeface="Arial" charset="0"/>
            </a:endParaRPr>
          </a:p>
        </p:txBody>
      </p:sp>
      <p:sp>
        <p:nvSpPr>
          <p:cNvPr id="34" name="TextBox 51"/>
          <p:cNvSpPr txBox="1">
            <a:spLocks noChangeArrowheads="1"/>
          </p:cNvSpPr>
          <p:nvPr/>
        </p:nvSpPr>
        <p:spPr bwMode="auto">
          <a:xfrm>
            <a:off x="2507482" y="5260057"/>
            <a:ext cx="1371600" cy="376238"/>
          </a:xfrm>
          <a:prstGeom prst="rect">
            <a:avLst/>
          </a:prstGeom>
          <a:solidFill>
            <a:schemeClr val="tx1">
              <a:lumMod val="10000"/>
              <a:lumOff val="90000"/>
            </a:schemeClr>
          </a:solidFill>
          <a:ln>
            <a:noFill/>
          </a:ln>
        </p:spPr>
        <p:txBody>
          <a:bodyPr lIns="82945" tIns="41473" rIns="82945" bIns="41473">
            <a:spAutoFit/>
          </a:bodyPr>
          <a:lstStyle>
            <a:lvl1pPr>
              <a:defRPr kumimoji="1" sz="2400">
                <a:solidFill>
                  <a:schemeClr val="tx1"/>
                </a:solidFill>
                <a:latin typeface="Arial" pitchFamily="34" charset="0"/>
                <a:cs typeface="Arial" pitchFamily="34" charset="0"/>
              </a:defRPr>
            </a:lvl1pPr>
            <a:lvl2pPr marL="742950" indent="-285750">
              <a:defRPr kumimoji="1" sz="2400">
                <a:solidFill>
                  <a:schemeClr val="tx1"/>
                </a:solidFill>
                <a:latin typeface="Arial" pitchFamily="34" charset="0"/>
                <a:cs typeface="Arial" pitchFamily="34" charset="0"/>
              </a:defRPr>
            </a:lvl2pPr>
            <a:lvl3pPr marL="1143000" indent="-228600">
              <a:defRPr kumimoji="1" sz="2400">
                <a:solidFill>
                  <a:schemeClr val="tx1"/>
                </a:solidFill>
                <a:latin typeface="Arial" pitchFamily="34" charset="0"/>
                <a:cs typeface="Arial" pitchFamily="34" charset="0"/>
              </a:defRPr>
            </a:lvl3pPr>
            <a:lvl4pPr marL="1600200" indent="-228600">
              <a:defRPr kumimoji="1" sz="2400">
                <a:solidFill>
                  <a:schemeClr val="tx1"/>
                </a:solidFill>
                <a:latin typeface="Arial" pitchFamily="34" charset="0"/>
                <a:cs typeface="Arial" pitchFamily="34" charset="0"/>
              </a:defRPr>
            </a:lvl4pPr>
            <a:lvl5pPr marL="2057400" indent="-228600">
              <a:defRPr kumimoji="1" sz="2400">
                <a:solidFill>
                  <a:schemeClr val="tx1"/>
                </a:solidFill>
                <a:latin typeface="Arial" pitchFamily="34" charset="0"/>
                <a:cs typeface="Arial" pitchFamily="34" charset="0"/>
              </a:defRPr>
            </a:lvl5pPr>
            <a:lvl6pPr marL="2514600" indent="-228600" defTabSz="447675" fontAlgn="base" hangingPunct="0">
              <a:lnSpc>
                <a:spcPct val="96000"/>
              </a:lnSpc>
              <a:spcBef>
                <a:spcPct val="0"/>
              </a:spcBef>
              <a:spcAft>
                <a:spcPct val="0"/>
              </a:spcAft>
              <a:buClr>
                <a:srgbClr val="000000"/>
              </a:buClr>
              <a:buSzPct val="100000"/>
              <a:buFont typeface="Times New Roman" pitchFamily="18" charset="0"/>
              <a:defRPr kumimoji="1" sz="2400">
                <a:solidFill>
                  <a:schemeClr val="tx1"/>
                </a:solidFill>
                <a:latin typeface="Arial" pitchFamily="34" charset="0"/>
                <a:cs typeface="Arial" pitchFamily="34" charset="0"/>
              </a:defRPr>
            </a:lvl6pPr>
            <a:lvl7pPr marL="2971800" indent="-228600" defTabSz="447675" fontAlgn="base" hangingPunct="0">
              <a:lnSpc>
                <a:spcPct val="96000"/>
              </a:lnSpc>
              <a:spcBef>
                <a:spcPct val="0"/>
              </a:spcBef>
              <a:spcAft>
                <a:spcPct val="0"/>
              </a:spcAft>
              <a:buClr>
                <a:srgbClr val="000000"/>
              </a:buClr>
              <a:buSzPct val="100000"/>
              <a:buFont typeface="Times New Roman" pitchFamily="18" charset="0"/>
              <a:defRPr kumimoji="1" sz="2400">
                <a:solidFill>
                  <a:schemeClr val="tx1"/>
                </a:solidFill>
                <a:latin typeface="Arial" pitchFamily="34" charset="0"/>
                <a:cs typeface="Arial" pitchFamily="34" charset="0"/>
              </a:defRPr>
            </a:lvl7pPr>
            <a:lvl8pPr marL="3429000" indent="-228600" defTabSz="447675" fontAlgn="base" hangingPunct="0">
              <a:lnSpc>
                <a:spcPct val="96000"/>
              </a:lnSpc>
              <a:spcBef>
                <a:spcPct val="0"/>
              </a:spcBef>
              <a:spcAft>
                <a:spcPct val="0"/>
              </a:spcAft>
              <a:buClr>
                <a:srgbClr val="000000"/>
              </a:buClr>
              <a:buSzPct val="100000"/>
              <a:buFont typeface="Times New Roman" pitchFamily="18" charset="0"/>
              <a:defRPr kumimoji="1" sz="2400">
                <a:solidFill>
                  <a:schemeClr val="tx1"/>
                </a:solidFill>
                <a:latin typeface="Arial" pitchFamily="34" charset="0"/>
                <a:cs typeface="Arial" pitchFamily="34" charset="0"/>
              </a:defRPr>
            </a:lvl8pPr>
            <a:lvl9pPr marL="3886200" indent="-228600" defTabSz="447675" fontAlgn="base" hangingPunct="0">
              <a:lnSpc>
                <a:spcPct val="96000"/>
              </a:lnSpc>
              <a:spcBef>
                <a:spcPct val="0"/>
              </a:spcBef>
              <a:spcAft>
                <a:spcPct val="0"/>
              </a:spcAft>
              <a:buClr>
                <a:srgbClr val="000000"/>
              </a:buClr>
              <a:buSzPct val="100000"/>
              <a:buFont typeface="Times New Roman" pitchFamily="18" charset="0"/>
              <a:defRPr kumimoji="1" sz="2400">
                <a:solidFill>
                  <a:schemeClr val="tx1"/>
                </a:solidFill>
                <a:latin typeface="Arial" pitchFamily="34" charset="0"/>
                <a:cs typeface="Arial" pitchFamily="34" charset="0"/>
              </a:defRPr>
            </a:lvl9pPr>
          </a:lstStyle>
          <a:p>
            <a:pPr algn="ctr">
              <a:lnSpc>
                <a:spcPct val="120000"/>
              </a:lnSpc>
              <a:defRPr/>
            </a:pPr>
            <a:r>
              <a:rPr kumimoji="0" lang="ru-RU" altLang="ru-RU" sz="1600">
                <a:solidFill>
                  <a:srgbClr val="10143C"/>
                </a:solidFill>
              </a:rPr>
              <a:t>СОГЛАСИЕ</a:t>
            </a:r>
            <a:endParaRPr kumimoji="0" lang="ru-RU" altLang="ru-RU" sz="1300">
              <a:solidFill>
                <a:srgbClr val="FF0000"/>
              </a:solidFill>
            </a:endParaRPr>
          </a:p>
        </p:txBody>
      </p:sp>
      <p:sp>
        <p:nvSpPr>
          <p:cNvPr id="35" name="Прямоугольник 54"/>
          <p:cNvSpPr>
            <a:spLocks noChangeArrowheads="1"/>
          </p:cNvSpPr>
          <p:nvPr/>
        </p:nvSpPr>
        <p:spPr bwMode="auto">
          <a:xfrm>
            <a:off x="596132" y="5250532"/>
            <a:ext cx="1501775" cy="352035"/>
          </a:xfrm>
          <a:prstGeom prst="rect">
            <a:avLst/>
          </a:prstGeom>
          <a:solidFill>
            <a:srgbClr val="DDEA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120000"/>
              </a:lnSpc>
              <a:spcBef>
                <a:spcPct val="0"/>
              </a:spcBef>
              <a:buClrTx/>
              <a:buSzTx/>
              <a:buFontTx/>
              <a:buNone/>
            </a:pPr>
            <a:r>
              <a:rPr lang="ru-RU" altLang="ru-RU" sz="1600" dirty="0">
                <a:solidFill>
                  <a:srgbClr val="10143C"/>
                </a:solidFill>
                <a:latin typeface="Arial" charset="0"/>
              </a:rPr>
              <a:t>ЗАЯВЛЕНИЕ</a:t>
            </a:r>
          </a:p>
        </p:txBody>
      </p:sp>
      <p:sp>
        <p:nvSpPr>
          <p:cNvPr id="36" name="Прямоугольник 1"/>
          <p:cNvSpPr>
            <a:spLocks noChangeArrowheads="1"/>
          </p:cNvSpPr>
          <p:nvPr/>
        </p:nvSpPr>
        <p:spPr bwMode="auto">
          <a:xfrm>
            <a:off x="7068369" y="6499895"/>
            <a:ext cx="1463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120000"/>
              </a:lnSpc>
              <a:spcBef>
                <a:spcPct val="0"/>
              </a:spcBef>
              <a:buClrTx/>
              <a:buSzTx/>
              <a:buFontTx/>
              <a:buNone/>
            </a:pPr>
            <a:r>
              <a:rPr lang="ru-RU" altLang="ru-RU" sz="1200">
                <a:solidFill>
                  <a:srgbClr val="10143C"/>
                </a:solidFill>
                <a:latin typeface="Arial" charset="0"/>
              </a:rPr>
              <a:t>Формы заявлений</a:t>
            </a:r>
          </a:p>
        </p:txBody>
      </p:sp>
    </p:spTree>
    <p:extLst>
      <p:ext uri="{BB962C8B-B14F-4D97-AF65-F5344CB8AC3E}">
        <p14:creationId xmlns:p14="http://schemas.microsoft.com/office/powerpoint/2010/main" val="151731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35496" y="116632"/>
            <a:ext cx="8714355"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300" b="1" dirty="0">
                <a:solidFill>
                  <a:srgbClr val="0070C0"/>
                </a:solidFill>
              </a:rPr>
              <a:t>ИТОГОВОЕ СОБЕСЕДОВАНИЕ ПО РУССКОМУ ЯЗЫКУ</a:t>
            </a: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6</a:t>
            </a:fld>
            <a:endParaRPr lang="ru-RU" sz="1200" dirty="0">
              <a:solidFill>
                <a:srgbClr val="0070C0"/>
              </a:solidFill>
              <a:latin typeface="Arial Narrow" pitchFamily="34" charset="0"/>
            </a:endParaRPr>
          </a:p>
        </p:txBody>
      </p:sp>
      <p:sp>
        <p:nvSpPr>
          <p:cNvPr id="10" name="Прямоугольник 1"/>
          <p:cNvSpPr>
            <a:spLocks noChangeArrowheads="1"/>
          </p:cNvSpPr>
          <p:nvPr/>
        </p:nvSpPr>
        <p:spPr bwMode="auto">
          <a:xfrm>
            <a:off x="714375" y="1350963"/>
            <a:ext cx="78533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800" b="1" dirty="0" smtClean="0">
                <a:solidFill>
                  <a:srgbClr val="103154"/>
                </a:solidFill>
                <a:latin typeface="Arial" pitchFamily="34" charset="0"/>
                <a:cs typeface="Arial" pitchFamily="34" charset="0"/>
              </a:rPr>
              <a:t>12 </a:t>
            </a:r>
            <a:r>
              <a:rPr lang="ru-RU" altLang="ru-RU" sz="1800" b="1" dirty="0">
                <a:solidFill>
                  <a:srgbClr val="103154"/>
                </a:solidFill>
                <a:latin typeface="Arial" pitchFamily="34" charset="0"/>
                <a:cs typeface="Arial" pitchFamily="34" charset="0"/>
              </a:rPr>
              <a:t>ФЕВРАЛЯ</a:t>
            </a:r>
            <a:r>
              <a:rPr lang="ru-RU" altLang="ru-RU" sz="1800" dirty="0">
                <a:solidFill>
                  <a:srgbClr val="103154"/>
                </a:solidFill>
                <a:latin typeface="Arial" pitchFamily="34" charset="0"/>
                <a:cs typeface="Arial" pitchFamily="34" charset="0"/>
              </a:rPr>
              <a:t>	</a:t>
            </a:r>
          </a:p>
          <a:p>
            <a:pPr algn="ctr" eaLnBrk="1" hangingPunct="1">
              <a:spcBef>
                <a:spcPct val="0"/>
              </a:spcBef>
              <a:buClrTx/>
              <a:buSzTx/>
              <a:buFontTx/>
              <a:buNone/>
            </a:pPr>
            <a:r>
              <a:rPr lang="ru-RU" altLang="ru-RU" sz="1800" dirty="0">
                <a:solidFill>
                  <a:srgbClr val="103154"/>
                </a:solidFill>
                <a:latin typeface="Arial" pitchFamily="34" charset="0"/>
                <a:cs typeface="Arial" pitchFamily="34" charset="0"/>
              </a:rPr>
              <a:t>ИТОГОВОЕ СОБЕСЕДОВАНИЕ ПО РУССКОМУ ЯЗЫКУ	</a:t>
            </a:r>
          </a:p>
          <a:p>
            <a:pPr algn="ctr" eaLnBrk="1" hangingPunct="1">
              <a:spcBef>
                <a:spcPct val="0"/>
              </a:spcBef>
              <a:buClrTx/>
              <a:buSzTx/>
              <a:buFontTx/>
              <a:buNone/>
            </a:pPr>
            <a:r>
              <a:rPr lang="ru-RU" altLang="ru-RU" sz="1800" b="1" dirty="0" smtClean="0">
                <a:solidFill>
                  <a:srgbClr val="103154"/>
                </a:solidFill>
                <a:latin typeface="Arial" pitchFamily="34" charset="0"/>
                <a:cs typeface="Arial" pitchFamily="34" charset="0"/>
              </a:rPr>
              <a:t>11 </a:t>
            </a:r>
            <a:r>
              <a:rPr lang="ru-RU" altLang="ru-RU" sz="1800" b="1" dirty="0">
                <a:solidFill>
                  <a:srgbClr val="103154"/>
                </a:solidFill>
                <a:latin typeface="Arial" pitchFamily="34" charset="0"/>
                <a:cs typeface="Arial" pitchFamily="34" charset="0"/>
              </a:rPr>
              <a:t>МАРТА</a:t>
            </a:r>
            <a:r>
              <a:rPr lang="ru-RU" altLang="ru-RU" sz="1800" dirty="0">
                <a:solidFill>
                  <a:srgbClr val="103154"/>
                </a:solidFill>
                <a:latin typeface="Arial" pitchFamily="34" charset="0"/>
                <a:cs typeface="Arial" pitchFamily="34" charset="0"/>
              </a:rPr>
              <a:t>	</a:t>
            </a:r>
          </a:p>
          <a:p>
            <a:pPr algn="ctr" eaLnBrk="1" hangingPunct="1">
              <a:spcBef>
                <a:spcPct val="0"/>
              </a:spcBef>
              <a:buClrTx/>
              <a:buSzTx/>
              <a:buFontTx/>
              <a:buNone/>
            </a:pPr>
            <a:r>
              <a:rPr lang="ru-RU" altLang="ru-RU" sz="1800" dirty="0">
                <a:solidFill>
                  <a:srgbClr val="103154"/>
                </a:solidFill>
                <a:latin typeface="Arial" pitchFamily="34" charset="0"/>
                <a:cs typeface="Arial" pitchFamily="34" charset="0"/>
              </a:rPr>
              <a:t>ИТОГОВОЕ СОБЕСЕДОВАНИЕ ПО РУССКОМУ ЯЗЫКУ–ДОПОЛНИТЕЛЬНЫЙ СРОК	</a:t>
            </a:r>
          </a:p>
          <a:p>
            <a:pPr algn="ctr" eaLnBrk="1" hangingPunct="1">
              <a:spcBef>
                <a:spcPct val="0"/>
              </a:spcBef>
              <a:buClrTx/>
              <a:buSzTx/>
              <a:buFontTx/>
              <a:buNone/>
            </a:pPr>
            <a:r>
              <a:rPr lang="ru-RU" altLang="ru-RU" sz="1800" b="1" dirty="0" smtClean="0">
                <a:solidFill>
                  <a:srgbClr val="103154"/>
                </a:solidFill>
                <a:latin typeface="Arial" pitchFamily="34" charset="0"/>
                <a:cs typeface="Arial" pitchFamily="34" charset="0"/>
              </a:rPr>
              <a:t>11 </a:t>
            </a:r>
            <a:r>
              <a:rPr lang="ru-RU" altLang="ru-RU" sz="1800" b="1" dirty="0">
                <a:solidFill>
                  <a:srgbClr val="103154"/>
                </a:solidFill>
                <a:latin typeface="Arial" pitchFamily="34" charset="0"/>
                <a:cs typeface="Arial" pitchFamily="34" charset="0"/>
              </a:rPr>
              <a:t>МАЯ	</a:t>
            </a:r>
          </a:p>
          <a:p>
            <a:pPr algn="ctr" eaLnBrk="1" hangingPunct="1">
              <a:spcBef>
                <a:spcPct val="0"/>
              </a:spcBef>
              <a:buClrTx/>
              <a:buSzTx/>
              <a:buFontTx/>
              <a:buNone/>
            </a:pPr>
            <a:r>
              <a:rPr lang="ru-RU" altLang="ru-RU" sz="1800" dirty="0">
                <a:solidFill>
                  <a:srgbClr val="103154"/>
                </a:solidFill>
                <a:latin typeface="Arial" pitchFamily="34" charset="0"/>
                <a:cs typeface="Arial" pitchFamily="34" charset="0"/>
              </a:rPr>
              <a:t>ИТОГОВОЕ СОБЕСЕДОВАНИЕ ПО РУССКОМУ ЯЗЫКУ –ДОПОЛНИТЕЛЬНЫЙ СРОК	</a:t>
            </a:r>
          </a:p>
        </p:txBody>
      </p:sp>
      <p:sp>
        <p:nvSpPr>
          <p:cNvPr id="14" name="Прямоугольник 2"/>
          <p:cNvSpPr>
            <a:spLocks noChangeArrowheads="1"/>
          </p:cNvSpPr>
          <p:nvPr/>
        </p:nvSpPr>
        <p:spPr bwMode="auto">
          <a:xfrm>
            <a:off x="427038" y="981075"/>
            <a:ext cx="8429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800" b="1" dirty="0">
                <a:solidFill>
                  <a:srgbClr val="C00000"/>
                </a:solidFill>
                <a:latin typeface="Arial" charset="0"/>
              </a:rPr>
              <a:t>Итоговое собеседование по русскому языку (п. п. 16- 20 Порядка)</a:t>
            </a:r>
          </a:p>
        </p:txBody>
      </p:sp>
      <p:sp>
        <p:nvSpPr>
          <p:cNvPr id="15" name="Прямоугольник 14"/>
          <p:cNvSpPr/>
          <p:nvPr/>
        </p:nvSpPr>
        <p:spPr>
          <a:xfrm>
            <a:off x="250825" y="3689350"/>
            <a:ext cx="8605838" cy="2862322"/>
          </a:xfrm>
          <a:prstGeom prst="rect">
            <a:avLst/>
          </a:prstGeom>
        </p:spPr>
        <p:txBody>
          <a:bodyPr>
            <a:spAutoFit/>
          </a:bodyPr>
          <a:lstStyle/>
          <a:p>
            <a:pPr indent="363538" algn="just">
              <a:defRPr/>
            </a:pPr>
            <a:r>
              <a:rPr lang="ru-RU" b="1" dirty="0">
                <a:solidFill>
                  <a:srgbClr val="103154"/>
                </a:solidFill>
                <a:latin typeface="Arial" pitchFamily="34" charset="0"/>
                <a:cs typeface="Arial" pitchFamily="34" charset="0"/>
              </a:rPr>
              <a:t>Повторно допускаются к итоговому собеседованию </a:t>
            </a:r>
            <a:r>
              <a:rPr lang="ru-RU" dirty="0">
                <a:solidFill>
                  <a:srgbClr val="103154"/>
                </a:solidFill>
                <a:latin typeface="Arial" pitchFamily="34" charset="0"/>
                <a:cs typeface="Arial" pitchFamily="34" charset="0"/>
              </a:rPr>
              <a:t>по русскому языку в дополнительные сроки в текущем учебном году обучающиеся, экстерны:</a:t>
            </a:r>
          </a:p>
          <a:p>
            <a:pPr algn="just">
              <a:defRPr/>
            </a:pPr>
            <a:r>
              <a:rPr lang="ru-RU" dirty="0">
                <a:solidFill>
                  <a:srgbClr val="103154"/>
                </a:solidFill>
                <a:latin typeface="Arial" pitchFamily="34" charset="0"/>
                <a:cs typeface="Arial" pitchFamily="34" charset="0"/>
              </a:rPr>
              <a:t>- получившие по итоговому собеседованию по русскому языку неудовлетворительный результат ("незачет");</a:t>
            </a:r>
          </a:p>
          <a:p>
            <a:pPr algn="just">
              <a:defRPr/>
            </a:pPr>
            <a:r>
              <a:rPr lang="ru-RU" dirty="0">
                <a:solidFill>
                  <a:srgbClr val="103154"/>
                </a:solidFill>
                <a:latin typeface="Arial" pitchFamily="34" charset="0"/>
                <a:cs typeface="Arial" pitchFamily="34" charset="0"/>
              </a:rPr>
              <a:t>- не явившиеся на итоговое собеседование по русскому языку по уважительным причинам (болезнь или иные </a:t>
            </a:r>
            <a:r>
              <a:rPr lang="ru-RU" dirty="0" smtClean="0">
                <a:solidFill>
                  <a:srgbClr val="103154"/>
                </a:solidFill>
                <a:latin typeface="Arial" pitchFamily="34" charset="0"/>
                <a:cs typeface="Arial" pitchFamily="34" charset="0"/>
              </a:rPr>
              <a:t>обстоятельства, подтвержденные документально);</a:t>
            </a:r>
            <a:endParaRPr lang="ru-RU" dirty="0">
              <a:solidFill>
                <a:srgbClr val="103154"/>
              </a:solidFill>
              <a:latin typeface="Arial" pitchFamily="34" charset="0"/>
              <a:cs typeface="Arial" pitchFamily="34" charset="0"/>
            </a:endParaRPr>
          </a:p>
          <a:p>
            <a:pPr algn="just">
              <a:defRPr/>
            </a:pPr>
            <a:r>
              <a:rPr lang="ru-RU" dirty="0">
                <a:solidFill>
                  <a:srgbClr val="103154"/>
                </a:solidFill>
                <a:latin typeface="Arial" pitchFamily="34" charset="0"/>
                <a:cs typeface="Arial" pitchFamily="34" charset="0"/>
              </a:rPr>
              <a:t>- не завершившие итоговое собеседование по русскому языку по уважительным причинам (болезнь или иные обстоятельства), подтвержденным документально.</a:t>
            </a:r>
          </a:p>
        </p:txBody>
      </p:sp>
    </p:spTree>
    <p:extLst>
      <p:ext uri="{BB962C8B-B14F-4D97-AF65-F5344CB8AC3E}">
        <p14:creationId xmlns:p14="http://schemas.microsoft.com/office/powerpoint/2010/main" val="1082836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07504"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ИТОГОВОЕ СОБЕСЕДОВАНИЕ ПО РУССКОМУ ЯЗЫКУ</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7</a:t>
            </a:fld>
            <a:endParaRPr lang="ru-RU" sz="1200" dirty="0">
              <a:solidFill>
                <a:srgbClr val="0070C0"/>
              </a:solidFill>
              <a:latin typeface="Arial Narrow" pitchFamily="34" charset="0"/>
            </a:endParaRPr>
          </a:p>
        </p:txBody>
      </p:sp>
      <p:sp>
        <p:nvSpPr>
          <p:cNvPr id="25" name="Text Box 10"/>
          <p:cNvSpPr txBox="1">
            <a:spLocks noChangeArrowheads="1"/>
          </p:cNvSpPr>
          <p:nvPr/>
        </p:nvSpPr>
        <p:spPr bwMode="auto">
          <a:xfrm>
            <a:off x="533400" y="2204864"/>
            <a:ext cx="8143875" cy="50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defRPr/>
            </a:pPr>
            <a:r>
              <a:rPr lang="ru-RU" altLang="ru-RU" sz="2400" b="1" dirty="0">
                <a:solidFill>
                  <a:srgbClr val="0070C0"/>
                </a:solidFill>
                <a:latin typeface="+mj-lt"/>
                <a:ea typeface="+mj-ea"/>
                <a:cs typeface="+mj-cs"/>
              </a:rPr>
              <a:t>Основные идеи</a:t>
            </a:r>
          </a:p>
        </p:txBody>
      </p:sp>
      <p:graphicFrame>
        <p:nvGraphicFramePr>
          <p:cNvPr id="26" name="Таблица 25"/>
          <p:cNvGraphicFramePr>
            <a:graphicFrameLocks noGrp="1"/>
          </p:cNvGraphicFramePr>
          <p:nvPr>
            <p:extLst>
              <p:ext uri="{D42A27DB-BD31-4B8C-83A1-F6EECF244321}">
                <p14:modId xmlns:p14="http://schemas.microsoft.com/office/powerpoint/2010/main" val="1901519787"/>
              </p:ext>
            </p:extLst>
          </p:nvPr>
        </p:nvGraphicFramePr>
        <p:xfrm>
          <a:off x="323528" y="2780928"/>
          <a:ext cx="8424936" cy="3303780"/>
        </p:xfrm>
        <a:graphic>
          <a:graphicData uri="http://schemas.openxmlformats.org/drawingml/2006/table">
            <a:tbl>
              <a:tblPr>
                <a:tableStyleId>{3C2FFA5D-87B4-456A-9821-1D502468CF0F}</a:tableStyleId>
              </a:tblPr>
              <a:tblGrid>
                <a:gridCol w="8424936"/>
              </a:tblGrid>
              <a:tr h="4761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2000" b="0" kern="1200" dirty="0" smtClean="0">
                          <a:solidFill>
                            <a:srgbClr val="103154"/>
                          </a:solidFill>
                          <a:latin typeface="Arial" pitchFamily="34" charset="0"/>
                          <a:ea typeface="+mn-ea"/>
                          <a:cs typeface="Arial" pitchFamily="34" charset="0"/>
                        </a:rPr>
                        <a:t>1. ИС проходит в период учебного процесса</a:t>
                      </a:r>
                    </a:p>
                  </a:txBody>
                  <a:tcPr marL="84406" marR="84406" marT="45711" marB="45711" anchor="ctr" horzOverflow="overflow"/>
                </a:tc>
              </a:tr>
              <a:tr h="4732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2000" b="0" kern="1200" dirty="0" smtClean="0">
                          <a:solidFill>
                            <a:srgbClr val="103154"/>
                          </a:solidFill>
                          <a:latin typeface="Arial" pitchFamily="34" charset="0"/>
                          <a:ea typeface="+mn-ea"/>
                          <a:cs typeface="Arial" pitchFamily="34" charset="0"/>
                        </a:rPr>
                        <a:t>2. ИС проводится в своей школе</a:t>
                      </a:r>
                    </a:p>
                  </a:txBody>
                  <a:tcPr marL="84406" marR="84406" marT="45711" marB="45711" anchor="ctr" horzOverflow="overflow"/>
                </a:tc>
              </a:tr>
              <a:tr h="4761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2000" b="0" kern="1200" dirty="0" smtClean="0">
                          <a:solidFill>
                            <a:srgbClr val="103154"/>
                          </a:solidFill>
                          <a:latin typeface="Arial" pitchFamily="34" charset="0"/>
                          <a:ea typeface="+mn-ea"/>
                          <a:cs typeface="Arial" pitchFamily="34" charset="0"/>
                        </a:rPr>
                        <a:t>3. ИС проводится учителями школы</a:t>
                      </a:r>
                    </a:p>
                  </a:txBody>
                  <a:tcPr marL="84406" marR="84406" marT="45711" marB="45711" anchor="ctr" horzOverflow="overflow"/>
                </a:tc>
              </a:tr>
              <a:tr h="4761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2000" b="0" kern="1200" dirty="0" smtClean="0">
                          <a:solidFill>
                            <a:srgbClr val="103154"/>
                          </a:solidFill>
                          <a:latin typeface="Arial" pitchFamily="34" charset="0"/>
                          <a:ea typeface="+mn-ea"/>
                          <a:cs typeface="Arial" pitchFamily="34" charset="0"/>
                        </a:rPr>
                        <a:t>4. Продолжительность – 15 минут (дети с ОВЗ, инвалиды время увеличивается на 30 минут)</a:t>
                      </a:r>
                    </a:p>
                  </a:txBody>
                  <a:tcPr marL="84406" marR="84406" marT="45711" marB="45711" anchor="ctr" horzOverflow="overflow"/>
                </a:tc>
              </a:tr>
              <a:tr h="4761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2000" b="0" kern="1200" dirty="0" smtClean="0">
                          <a:solidFill>
                            <a:srgbClr val="103154"/>
                          </a:solidFill>
                          <a:latin typeface="Arial" pitchFamily="34" charset="0"/>
                          <a:ea typeface="+mn-ea"/>
                          <a:cs typeface="Arial" pitchFamily="34" charset="0"/>
                        </a:rPr>
                        <a:t>5. Участник получает «зачет», если получает 10 и более баллов из 19 возможных</a:t>
                      </a:r>
                    </a:p>
                  </a:txBody>
                  <a:tcPr marL="84406" marR="84406" marT="45711" marB="45711" anchor="ctr" horzOverflow="overflow"/>
                </a:tc>
              </a:tr>
              <a:tr h="4761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2000" b="0" kern="1200" dirty="0" smtClean="0">
                          <a:solidFill>
                            <a:srgbClr val="103154"/>
                          </a:solidFill>
                          <a:latin typeface="Arial" pitchFamily="34" charset="0"/>
                          <a:ea typeface="+mn-ea"/>
                          <a:cs typeface="Arial" pitchFamily="34" charset="0"/>
                        </a:rPr>
                        <a:t>6. Получение тем для ИС – за 30 минут с федерального уровня</a:t>
                      </a:r>
                    </a:p>
                  </a:txBody>
                  <a:tcPr marL="84406" marR="84406" marT="45711" marB="45711" anchor="ctr" horzOverflow="overflow"/>
                </a:tc>
              </a:tr>
            </a:tbl>
          </a:graphicData>
        </a:graphic>
      </p:graphicFrame>
      <p:sp>
        <p:nvSpPr>
          <p:cNvPr id="27" name="Прямоугольник 3"/>
          <p:cNvSpPr>
            <a:spLocks noChangeArrowheads="1"/>
          </p:cNvSpPr>
          <p:nvPr/>
        </p:nvSpPr>
        <p:spPr bwMode="auto">
          <a:xfrm>
            <a:off x="208592" y="993502"/>
            <a:ext cx="87016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800" dirty="0" smtClean="0">
                <a:solidFill>
                  <a:srgbClr val="103154"/>
                </a:solidFill>
                <a:latin typeface="Arial" pitchFamily="34" charset="0"/>
                <a:cs typeface="Arial" pitchFamily="34" charset="0"/>
              </a:rPr>
              <a:t>23 </a:t>
            </a:r>
            <a:r>
              <a:rPr lang="ru-RU" altLang="ru-RU" sz="1800" dirty="0">
                <a:solidFill>
                  <a:srgbClr val="103154"/>
                </a:solidFill>
                <a:latin typeface="Arial" pitchFamily="34" charset="0"/>
                <a:cs typeface="Arial" pitchFamily="34" charset="0"/>
              </a:rPr>
              <a:t>ЯНВАРЯ 2020 года</a:t>
            </a:r>
          </a:p>
          <a:p>
            <a:pPr algn="ctr" eaLnBrk="1" hangingPunct="1">
              <a:spcBef>
                <a:spcPct val="0"/>
              </a:spcBef>
              <a:buClrTx/>
              <a:buSzTx/>
              <a:buFontTx/>
              <a:buNone/>
            </a:pPr>
            <a:r>
              <a:rPr lang="ru-RU" altLang="ru-RU" sz="1800" dirty="0">
                <a:solidFill>
                  <a:srgbClr val="103154"/>
                </a:solidFill>
                <a:latin typeface="Arial" pitchFamily="34" charset="0"/>
                <a:cs typeface="Arial" pitchFamily="34" charset="0"/>
              </a:rPr>
              <a:t>РЕГИОНАЛЬНАЯ АПРОБАЦИЯ ПРОВЕДЕНИЯ ИТОГОВОГО СОБЕСЕДОВАНИЯ</a:t>
            </a:r>
          </a:p>
        </p:txBody>
      </p:sp>
      <p:sp>
        <p:nvSpPr>
          <p:cNvPr id="28" name="Прямоугольник 19"/>
          <p:cNvSpPr>
            <a:spLocks noChangeArrowheads="1"/>
          </p:cNvSpPr>
          <p:nvPr/>
        </p:nvSpPr>
        <p:spPr bwMode="auto">
          <a:xfrm>
            <a:off x="733425" y="1916832"/>
            <a:ext cx="8066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0"/>
              </a:spcBef>
              <a:buClrTx/>
              <a:buSzTx/>
              <a:buFontTx/>
              <a:buNone/>
            </a:pPr>
            <a:r>
              <a:rPr lang="ru-RU" altLang="ru-RU" sz="1800" dirty="0">
                <a:latin typeface="Arial" charset="0"/>
              </a:rPr>
              <a:t>До </a:t>
            </a:r>
            <a:r>
              <a:rPr lang="ru-RU" altLang="ru-RU" sz="1800" dirty="0" smtClean="0">
                <a:latin typeface="Arial" charset="0"/>
              </a:rPr>
              <a:t>29.01.2020 </a:t>
            </a:r>
            <a:r>
              <a:rPr lang="ru-RU" altLang="ru-RU" sz="1800" dirty="0">
                <a:latin typeface="Arial" charset="0"/>
              </a:rPr>
              <a:t>подано заявление в своих образовательных организациях</a:t>
            </a:r>
          </a:p>
        </p:txBody>
      </p:sp>
    </p:spTree>
    <p:extLst>
      <p:ext uri="{BB962C8B-B14F-4D97-AF65-F5344CB8AC3E}">
        <p14:creationId xmlns:p14="http://schemas.microsoft.com/office/powerpoint/2010/main" val="205271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07504"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ИТОГОВОЕ СОБЕСЕДОВАНИЕ ПО РУССКОМУ ЯЗЫКУ</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8</a:t>
            </a:fld>
            <a:endParaRPr lang="ru-RU" sz="1200" dirty="0">
              <a:solidFill>
                <a:srgbClr val="0070C0"/>
              </a:solidFill>
              <a:latin typeface="Arial Narrow" pitchFamily="34" charset="0"/>
            </a:endParaRPr>
          </a:p>
        </p:txBody>
      </p:sp>
      <p:pic>
        <p:nvPicPr>
          <p:cNvPr id="205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643" t="19995" r="28984" b="22731"/>
          <a:stretch/>
        </p:blipFill>
        <p:spPr bwMode="auto">
          <a:xfrm>
            <a:off x="297844" y="1196752"/>
            <a:ext cx="861238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592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208592" y="908720"/>
            <a:ext cx="8685275"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179512"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0070C0"/>
                </a:solidFill>
              </a:rPr>
              <a:t>ОРГАНИЗАЦИОННАЯ СХЕМА ПРОВЕДЕНИЯ ГИА-9 </a:t>
            </a:r>
            <a:endParaRPr lang="ru-RU" sz="2400" b="1" dirty="0">
              <a:solidFill>
                <a:srgbClr val="0070C0"/>
              </a:solidFill>
            </a:endParaRPr>
          </a:p>
        </p:txBody>
      </p:sp>
      <p:sp>
        <p:nvSpPr>
          <p:cNvPr id="13" name="TextBox 12"/>
          <p:cNvSpPr txBox="1"/>
          <p:nvPr/>
        </p:nvSpPr>
        <p:spPr>
          <a:xfrm>
            <a:off x="8676456" y="6581001"/>
            <a:ext cx="467544" cy="276999"/>
          </a:xfrm>
          <a:prstGeom prst="rect">
            <a:avLst/>
          </a:prstGeom>
          <a:noFill/>
        </p:spPr>
        <p:txBody>
          <a:bodyPr wrap="square" rtlCol="0">
            <a:spAutoFit/>
          </a:bodyPr>
          <a:lstStyle/>
          <a:p>
            <a:pPr algn="r"/>
            <a:fld id="{02092F60-D33D-41F9-8335-2A174CF1085C}" type="slidenum">
              <a:rPr lang="ru-RU" sz="1200" smtClean="0">
                <a:solidFill>
                  <a:srgbClr val="0070C0"/>
                </a:solidFill>
                <a:latin typeface="Arial Narrow" pitchFamily="34" charset="0"/>
              </a:rPr>
              <a:pPr algn="r"/>
              <a:t>9</a:t>
            </a:fld>
            <a:endParaRPr lang="ru-RU" sz="1200" dirty="0">
              <a:solidFill>
                <a:srgbClr val="0070C0"/>
              </a:solidFill>
              <a:latin typeface="Arial Narrow" pitchFamily="34" charset="0"/>
            </a:endParaRPr>
          </a:p>
        </p:txBody>
      </p:sp>
      <p:sp>
        <p:nvSpPr>
          <p:cNvPr id="6" name="Rectangle 3"/>
          <p:cNvSpPr txBox="1">
            <a:spLocks noChangeArrowheads="1"/>
          </p:cNvSpPr>
          <p:nvPr/>
        </p:nvSpPr>
        <p:spPr>
          <a:xfrm>
            <a:off x="3203575" y="1412875"/>
            <a:ext cx="5761038" cy="431800"/>
          </a:xfrm>
          <a:prstGeom prst="rect">
            <a:avLst/>
          </a:prstGeom>
          <a:gradFill rotWithShape="1">
            <a:gsLst>
              <a:gs pos="0">
                <a:srgbClr val="8488C4"/>
              </a:gs>
              <a:gs pos="53000">
                <a:srgbClr val="D4DEFF"/>
              </a:gs>
              <a:gs pos="83000">
                <a:srgbClr val="D4DEFF"/>
              </a:gs>
              <a:gs pos="100000">
                <a:srgbClr val="96AB94"/>
              </a:gs>
            </a:gsLst>
            <a:lin ang="5400000" scaled="0"/>
          </a:gradFill>
          <a:ln cap="flat" algn="ctr">
            <a:solidFill>
              <a:schemeClr val="bg1"/>
            </a:solidFill>
            <a:miter lim="800000"/>
            <a:headEnd/>
            <a:tailEnd/>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Clr>
                <a:schemeClr val="hlink"/>
              </a:buClr>
              <a:buSzPct val="120000"/>
              <a:buNone/>
            </a:pPr>
            <a:r>
              <a:rPr lang="ru-RU" altLang="ru-RU" sz="1800" b="1" dirty="0">
                <a:solidFill>
                  <a:srgbClr val="103154"/>
                </a:solidFill>
                <a:latin typeface="Arial" pitchFamily="34" charset="0"/>
                <a:cs typeface="Arial" pitchFamily="34" charset="0"/>
              </a:rPr>
              <a:t>Государственная  экзаменационная комиссия</a:t>
            </a:r>
          </a:p>
        </p:txBody>
      </p:sp>
      <p:sp>
        <p:nvSpPr>
          <p:cNvPr id="7" name="Rectangle 4"/>
          <p:cNvSpPr>
            <a:spLocks noChangeArrowheads="1"/>
          </p:cNvSpPr>
          <p:nvPr/>
        </p:nvSpPr>
        <p:spPr bwMode="auto">
          <a:xfrm>
            <a:off x="3203575" y="981075"/>
            <a:ext cx="5761038" cy="398463"/>
          </a:xfrm>
          <a:prstGeom prst="rect">
            <a:avLst/>
          </a:prstGeom>
          <a:gradFill rotWithShape="1">
            <a:gsLst>
              <a:gs pos="0">
                <a:srgbClr val="8488C4"/>
              </a:gs>
              <a:gs pos="53000">
                <a:srgbClr val="D4DEFF"/>
              </a:gs>
              <a:gs pos="83000">
                <a:srgbClr val="D4DEFF"/>
              </a:gs>
              <a:gs pos="100000">
                <a:srgbClr val="96AB94"/>
              </a:gs>
            </a:gsLst>
            <a:lin ang="5400000" scaled="0"/>
          </a:gradFill>
          <a:ln w="9525">
            <a:solidFill>
              <a:schemeClr val="bg1"/>
            </a:solidFill>
            <a:miter lim="800000"/>
            <a:headEnd/>
            <a:tailEnd/>
          </a:ln>
        </p:spPr>
        <p:txBody>
          <a:bodyPr anchor="ct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0000"/>
              </a:lnSpc>
              <a:spcBef>
                <a:spcPct val="20000"/>
              </a:spcBef>
              <a:buClr>
                <a:schemeClr val="hlink"/>
              </a:buClr>
              <a:buSzPct val="120000"/>
              <a:buFontTx/>
              <a:buNone/>
            </a:pPr>
            <a:r>
              <a:rPr lang="ru-RU" altLang="ru-RU" sz="2000" b="1" dirty="0">
                <a:solidFill>
                  <a:srgbClr val="103154"/>
                </a:solidFill>
                <a:latin typeface="Arial" pitchFamily="34" charset="0"/>
                <a:cs typeface="Arial" pitchFamily="34" charset="0"/>
              </a:rPr>
              <a:t>Департамент образования</a:t>
            </a:r>
          </a:p>
        </p:txBody>
      </p:sp>
      <p:sp>
        <p:nvSpPr>
          <p:cNvPr id="9" name="Rectangle 8"/>
          <p:cNvSpPr>
            <a:spLocks noChangeArrowheads="1"/>
          </p:cNvSpPr>
          <p:nvPr/>
        </p:nvSpPr>
        <p:spPr bwMode="auto">
          <a:xfrm>
            <a:off x="3203575" y="4437063"/>
            <a:ext cx="2736850" cy="1008062"/>
          </a:xfrm>
          <a:prstGeom prst="rect">
            <a:avLst/>
          </a:prstGeom>
          <a:gradFill rotWithShape="1">
            <a:gsLst>
              <a:gs pos="0">
                <a:srgbClr val="FF9966"/>
              </a:gs>
              <a:gs pos="50000">
                <a:srgbClr val="FFFFCC"/>
              </a:gs>
              <a:gs pos="100000">
                <a:srgbClr val="FF9966"/>
              </a:gs>
            </a:gsLst>
            <a:lin ang="5400000" scaled="1"/>
          </a:gradFill>
          <a:ln w="9525" algn="ctr">
            <a:solidFill>
              <a:schemeClr val="bg1"/>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0000"/>
              </a:lnSpc>
              <a:spcBef>
                <a:spcPct val="20000"/>
              </a:spcBef>
              <a:buClr>
                <a:schemeClr val="hlink"/>
              </a:buClr>
              <a:buSzPct val="120000"/>
              <a:buNone/>
            </a:pPr>
            <a:r>
              <a:rPr lang="ru-RU" altLang="ru-RU" sz="1800" b="1" dirty="0">
                <a:solidFill>
                  <a:srgbClr val="103154"/>
                </a:solidFill>
                <a:latin typeface="Arial" pitchFamily="34" charset="0"/>
                <a:cs typeface="Arial" pitchFamily="34" charset="0"/>
              </a:rPr>
              <a:t>Муниципальный координатор</a:t>
            </a:r>
          </a:p>
        </p:txBody>
      </p:sp>
      <p:sp>
        <p:nvSpPr>
          <p:cNvPr id="10" name="Rectangle 9"/>
          <p:cNvSpPr>
            <a:spLocks noChangeArrowheads="1"/>
          </p:cNvSpPr>
          <p:nvPr/>
        </p:nvSpPr>
        <p:spPr bwMode="auto">
          <a:xfrm>
            <a:off x="250825" y="3860800"/>
            <a:ext cx="2808288" cy="2663825"/>
          </a:xfrm>
          <a:prstGeom prst="rect">
            <a:avLst/>
          </a:prstGeom>
          <a:gradFill rotWithShape="1">
            <a:gsLst>
              <a:gs pos="0">
                <a:srgbClr val="FFFFCC"/>
              </a:gs>
              <a:gs pos="100000">
                <a:srgbClr val="FF9933"/>
              </a:gs>
            </a:gsLst>
            <a:path path="shape">
              <a:fillToRect l="50000" t="50000" r="50000" b="50000"/>
            </a:path>
          </a:gradFill>
          <a:ln w="9525">
            <a:solidFill>
              <a:schemeClr val="bg1"/>
            </a:solidFill>
            <a:miter lim="800000"/>
            <a:headEnd/>
            <a:tailEnd/>
          </a:ln>
        </p:spPr>
        <p:txBody>
          <a:bodyPr anchor="ctr"/>
          <a:lstStyle/>
          <a:p>
            <a:pPr indent="15875" algn="ctr" defTabSz="912813">
              <a:lnSpc>
                <a:spcPct val="90000"/>
              </a:lnSpc>
              <a:spcBef>
                <a:spcPct val="20000"/>
              </a:spcBef>
              <a:buClr>
                <a:schemeClr val="hlink"/>
              </a:buClr>
              <a:buSzPct val="120000"/>
              <a:defRPr/>
            </a:pPr>
            <a:r>
              <a:rPr lang="ru-RU" sz="2000" b="1" dirty="0">
                <a:solidFill>
                  <a:srgbClr val="103154"/>
                </a:solidFill>
                <a:latin typeface="Arial" pitchFamily="34" charset="0"/>
                <a:cs typeface="Arial" pitchFamily="34" charset="0"/>
              </a:rPr>
              <a:t>Муниципальный уровень</a:t>
            </a:r>
          </a:p>
        </p:txBody>
      </p:sp>
      <p:sp>
        <p:nvSpPr>
          <p:cNvPr id="14" name="Rectangle 10"/>
          <p:cNvSpPr>
            <a:spLocks noChangeArrowheads="1"/>
          </p:cNvSpPr>
          <p:nvPr/>
        </p:nvSpPr>
        <p:spPr bwMode="auto">
          <a:xfrm>
            <a:off x="6084888" y="4437063"/>
            <a:ext cx="2879725" cy="1008062"/>
          </a:xfrm>
          <a:prstGeom prst="rect">
            <a:avLst/>
          </a:prstGeom>
          <a:gradFill rotWithShape="1">
            <a:gsLst>
              <a:gs pos="0">
                <a:srgbClr val="FF9966"/>
              </a:gs>
              <a:gs pos="50000">
                <a:srgbClr val="FFFFCC"/>
              </a:gs>
              <a:gs pos="100000">
                <a:srgbClr val="FF9966"/>
              </a:gs>
            </a:gsLst>
            <a:lin ang="5400000" scaled="1"/>
          </a:gradFill>
          <a:ln w="9525" algn="ctr">
            <a:solidFill>
              <a:schemeClr val="bg1"/>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0000"/>
              </a:lnSpc>
              <a:spcBef>
                <a:spcPct val="20000"/>
              </a:spcBef>
              <a:buClr>
                <a:schemeClr val="hlink"/>
              </a:buClr>
              <a:buSzPct val="120000"/>
              <a:buNone/>
            </a:pPr>
            <a:r>
              <a:rPr lang="ru-RU" altLang="ru-RU" sz="1800" b="1" dirty="0">
                <a:solidFill>
                  <a:srgbClr val="103154"/>
                </a:solidFill>
                <a:latin typeface="Arial" pitchFamily="34" charset="0"/>
                <a:cs typeface="Arial" pitchFamily="34" charset="0"/>
              </a:rPr>
              <a:t>Территориальные предметные комиссии</a:t>
            </a:r>
          </a:p>
        </p:txBody>
      </p:sp>
      <p:sp>
        <p:nvSpPr>
          <p:cNvPr id="15" name="Rectangle 11"/>
          <p:cNvSpPr>
            <a:spLocks noChangeArrowheads="1"/>
          </p:cNvSpPr>
          <p:nvPr/>
        </p:nvSpPr>
        <p:spPr bwMode="auto">
          <a:xfrm>
            <a:off x="3203575" y="5589588"/>
            <a:ext cx="5761038" cy="935037"/>
          </a:xfrm>
          <a:prstGeom prst="rect">
            <a:avLst/>
          </a:prstGeom>
          <a:gradFill rotWithShape="1">
            <a:gsLst>
              <a:gs pos="0">
                <a:srgbClr val="FF9966"/>
              </a:gs>
              <a:gs pos="50000">
                <a:srgbClr val="FFFFCC"/>
              </a:gs>
              <a:gs pos="100000">
                <a:srgbClr val="FF9966"/>
              </a:gs>
            </a:gsLst>
            <a:lin ang="5400000" scaled="1"/>
          </a:gradFill>
          <a:ln w="9525" algn="ctr">
            <a:solidFill>
              <a:schemeClr val="bg1"/>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marL="342900" indent="-342900" algn="ctr" eaLnBrk="1" hangingPunct="1">
              <a:lnSpc>
                <a:spcPct val="80000"/>
              </a:lnSpc>
              <a:spcBef>
                <a:spcPct val="20000"/>
              </a:spcBef>
              <a:buClr>
                <a:schemeClr val="hlink"/>
              </a:buClr>
              <a:buSzPct val="120000"/>
              <a:buNone/>
            </a:pPr>
            <a:r>
              <a:rPr lang="ru-RU" altLang="ru-RU" sz="1800" b="1" dirty="0">
                <a:solidFill>
                  <a:srgbClr val="103154"/>
                </a:solidFill>
                <a:latin typeface="Arial" pitchFamily="34" charset="0"/>
                <a:cs typeface="Arial" pitchFamily="34" charset="0"/>
              </a:rPr>
              <a:t>Пункты проведения ГИА-9 </a:t>
            </a:r>
          </a:p>
          <a:p>
            <a:pPr marL="342900" indent="-342900" algn="ctr" eaLnBrk="1" hangingPunct="1">
              <a:lnSpc>
                <a:spcPct val="80000"/>
              </a:lnSpc>
              <a:spcBef>
                <a:spcPct val="20000"/>
              </a:spcBef>
              <a:buClr>
                <a:schemeClr val="hlink"/>
              </a:buClr>
              <a:buSzPct val="120000"/>
              <a:buNone/>
            </a:pPr>
            <a:r>
              <a:rPr lang="ru-RU" altLang="ru-RU" sz="1800" b="1" dirty="0">
                <a:solidFill>
                  <a:srgbClr val="103154"/>
                </a:solidFill>
                <a:latin typeface="Arial" pitchFamily="34" charset="0"/>
                <a:cs typeface="Arial" pitchFamily="34" charset="0"/>
              </a:rPr>
              <a:t>(на базе общеобразовательных учреждений)</a:t>
            </a:r>
          </a:p>
        </p:txBody>
      </p:sp>
      <p:sp>
        <p:nvSpPr>
          <p:cNvPr id="16" name="Rectangle 4"/>
          <p:cNvSpPr>
            <a:spLocks noChangeArrowheads="1"/>
          </p:cNvSpPr>
          <p:nvPr/>
        </p:nvSpPr>
        <p:spPr bwMode="auto">
          <a:xfrm>
            <a:off x="6156325" y="2420938"/>
            <a:ext cx="2808288" cy="792162"/>
          </a:xfrm>
          <a:prstGeom prst="rect">
            <a:avLst/>
          </a:prstGeom>
          <a:gradFill rotWithShape="1">
            <a:gsLst>
              <a:gs pos="0">
                <a:srgbClr val="8488C4"/>
              </a:gs>
              <a:gs pos="53000">
                <a:srgbClr val="D4DEFF"/>
              </a:gs>
              <a:gs pos="83000">
                <a:srgbClr val="D4DEFF"/>
              </a:gs>
              <a:gs pos="100000">
                <a:srgbClr val="96AB94"/>
              </a:gs>
            </a:gsLst>
            <a:lin ang="5400000" scaled="0"/>
          </a:gradFill>
          <a:ln w="9525" algn="ctr">
            <a:solidFill>
              <a:schemeClr val="bg1"/>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0000"/>
              </a:lnSpc>
              <a:spcBef>
                <a:spcPct val="20000"/>
              </a:spcBef>
              <a:buClr>
                <a:schemeClr val="hlink"/>
              </a:buClr>
              <a:buSzPct val="120000"/>
              <a:buNone/>
            </a:pPr>
            <a:r>
              <a:rPr lang="ru-RU" altLang="ru-RU" sz="1800" b="1" dirty="0">
                <a:solidFill>
                  <a:srgbClr val="103154"/>
                </a:solidFill>
                <a:latin typeface="Arial" pitchFamily="34" charset="0"/>
                <a:cs typeface="Arial" pitchFamily="34" charset="0"/>
              </a:rPr>
              <a:t>Региональная предметная комиссия</a:t>
            </a:r>
          </a:p>
        </p:txBody>
      </p:sp>
      <p:sp>
        <p:nvSpPr>
          <p:cNvPr id="17" name="Rectangle 4"/>
          <p:cNvSpPr>
            <a:spLocks noChangeArrowheads="1"/>
          </p:cNvSpPr>
          <p:nvPr/>
        </p:nvSpPr>
        <p:spPr bwMode="auto">
          <a:xfrm>
            <a:off x="3203575" y="3284538"/>
            <a:ext cx="5761038" cy="398462"/>
          </a:xfrm>
          <a:prstGeom prst="rect">
            <a:avLst/>
          </a:prstGeom>
          <a:gradFill rotWithShape="1">
            <a:gsLst>
              <a:gs pos="0">
                <a:srgbClr val="8488C4"/>
              </a:gs>
              <a:gs pos="53000">
                <a:srgbClr val="D4DEFF"/>
              </a:gs>
              <a:gs pos="83000">
                <a:srgbClr val="D4DEFF"/>
              </a:gs>
              <a:gs pos="100000">
                <a:srgbClr val="96AB94"/>
              </a:gs>
            </a:gsLst>
            <a:lin ang="5400000" scaled="0"/>
          </a:gradFill>
          <a:ln w="9525" algn="ctr">
            <a:solidFill>
              <a:schemeClr val="bg1"/>
            </a:solidFill>
            <a:miter lim="800000"/>
            <a:headEnd/>
            <a:tailEnd/>
          </a:ln>
        </p:spPr>
        <p:txBody>
          <a:bodyPr anchor="ct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0000"/>
              </a:lnSpc>
              <a:spcBef>
                <a:spcPct val="20000"/>
              </a:spcBef>
              <a:buClr>
                <a:schemeClr val="hlink"/>
              </a:buClr>
              <a:buSzPct val="120000"/>
              <a:buNone/>
            </a:pPr>
            <a:r>
              <a:rPr lang="ru-RU" altLang="ru-RU" sz="1800" b="1" dirty="0">
                <a:solidFill>
                  <a:srgbClr val="103154"/>
                </a:solidFill>
                <a:latin typeface="Arial" pitchFamily="34" charset="0"/>
                <a:cs typeface="Arial" pitchFamily="34" charset="0"/>
              </a:rPr>
              <a:t>Конфликтная комиссия</a:t>
            </a:r>
          </a:p>
        </p:txBody>
      </p:sp>
      <p:sp>
        <p:nvSpPr>
          <p:cNvPr id="18" name="Rectangle 4"/>
          <p:cNvSpPr>
            <a:spLocks noChangeArrowheads="1"/>
          </p:cNvSpPr>
          <p:nvPr/>
        </p:nvSpPr>
        <p:spPr bwMode="auto">
          <a:xfrm>
            <a:off x="3203575" y="2420938"/>
            <a:ext cx="2736850" cy="792162"/>
          </a:xfrm>
          <a:prstGeom prst="rect">
            <a:avLst/>
          </a:prstGeom>
          <a:gradFill rotWithShape="1">
            <a:gsLst>
              <a:gs pos="0">
                <a:srgbClr val="8488C4"/>
              </a:gs>
              <a:gs pos="53000">
                <a:srgbClr val="D4DEFF"/>
              </a:gs>
              <a:gs pos="83000">
                <a:srgbClr val="D4DEFF"/>
              </a:gs>
              <a:gs pos="100000">
                <a:srgbClr val="96AB94"/>
              </a:gs>
            </a:gsLst>
            <a:lin ang="5400000" scaled="0"/>
          </a:gradFill>
          <a:ln w="9525" algn="ctr">
            <a:solidFill>
              <a:schemeClr val="bg1"/>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marL="342900" indent="-342900" algn="ctr" eaLnBrk="1" hangingPunct="1">
              <a:lnSpc>
                <a:spcPct val="80000"/>
              </a:lnSpc>
              <a:spcBef>
                <a:spcPct val="20000"/>
              </a:spcBef>
              <a:buClr>
                <a:schemeClr val="hlink"/>
              </a:buClr>
              <a:buSzPct val="120000"/>
              <a:buNone/>
            </a:pPr>
            <a:r>
              <a:rPr lang="ru-RU" altLang="ru-RU" sz="1800" b="1" dirty="0">
                <a:solidFill>
                  <a:srgbClr val="103154"/>
                </a:solidFill>
                <a:latin typeface="Arial" pitchFamily="34" charset="0"/>
                <a:cs typeface="Arial" pitchFamily="34" charset="0"/>
              </a:rPr>
              <a:t>Региональный центр обработки результатов</a:t>
            </a:r>
          </a:p>
        </p:txBody>
      </p:sp>
      <p:sp>
        <p:nvSpPr>
          <p:cNvPr id="19" name="Rectangle 8"/>
          <p:cNvSpPr>
            <a:spLocks noChangeArrowheads="1"/>
          </p:cNvSpPr>
          <p:nvPr/>
        </p:nvSpPr>
        <p:spPr bwMode="auto">
          <a:xfrm>
            <a:off x="3221038" y="3860800"/>
            <a:ext cx="5761037" cy="504825"/>
          </a:xfrm>
          <a:prstGeom prst="rect">
            <a:avLst/>
          </a:prstGeom>
          <a:gradFill rotWithShape="1">
            <a:gsLst>
              <a:gs pos="0">
                <a:srgbClr val="FF9966"/>
              </a:gs>
              <a:gs pos="50000">
                <a:srgbClr val="FFFFCC"/>
              </a:gs>
              <a:gs pos="100000">
                <a:srgbClr val="FF9966"/>
              </a:gs>
            </a:gsLst>
            <a:lin ang="5400000" scaled="1"/>
          </a:gradFill>
          <a:ln w="9525">
            <a:solidFill>
              <a:schemeClr val="bg1"/>
            </a:solidFill>
            <a:miter lim="800000"/>
            <a:headEnd/>
            <a:tailEnd/>
          </a:ln>
        </p:spPr>
        <p:txBody>
          <a:bodyPr anchor="ct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0000"/>
              </a:lnSpc>
              <a:spcBef>
                <a:spcPct val="20000"/>
              </a:spcBef>
              <a:buClr>
                <a:schemeClr val="hlink"/>
              </a:buClr>
              <a:buSzPct val="120000"/>
              <a:buNone/>
            </a:pPr>
            <a:r>
              <a:rPr lang="ru-RU" altLang="ru-RU" sz="1800" b="1" dirty="0">
                <a:solidFill>
                  <a:srgbClr val="103154"/>
                </a:solidFill>
                <a:latin typeface="Arial" pitchFamily="34" charset="0"/>
                <a:cs typeface="Arial" pitchFamily="34" charset="0"/>
              </a:rPr>
              <a:t>МОУО</a:t>
            </a:r>
          </a:p>
        </p:txBody>
      </p:sp>
      <p:sp>
        <p:nvSpPr>
          <p:cNvPr id="20" name="Rectangle 4"/>
          <p:cNvSpPr>
            <a:spLocks noChangeArrowheads="1"/>
          </p:cNvSpPr>
          <p:nvPr/>
        </p:nvSpPr>
        <p:spPr bwMode="auto">
          <a:xfrm>
            <a:off x="3203575" y="1916113"/>
            <a:ext cx="2738438" cy="398462"/>
          </a:xfrm>
          <a:prstGeom prst="rect">
            <a:avLst/>
          </a:prstGeom>
          <a:gradFill rotWithShape="1">
            <a:gsLst>
              <a:gs pos="0">
                <a:srgbClr val="8488C4"/>
              </a:gs>
              <a:gs pos="53000">
                <a:srgbClr val="D4DEFF"/>
              </a:gs>
              <a:gs pos="83000">
                <a:srgbClr val="D4DEFF"/>
              </a:gs>
              <a:gs pos="100000">
                <a:srgbClr val="96AB94"/>
              </a:gs>
            </a:gsLst>
            <a:lin ang="5400000" scaled="0"/>
          </a:gradFill>
          <a:ln w="9525">
            <a:solidFill>
              <a:schemeClr val="bg1"/>
            </a:solidFill>
            <a:miter lim="800000"/>
            <a:headEnd/>
            <a:tailEnd/>
          </a:ln>
        </p:spPr>
        <p:txBody>
          <a:bodyPr anchor="ct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0000"/>
              </a:lnSpc>
              <a:spcBef>
                <a:spcPct val="20000"/>
              </a:spcBef>
              <a:buClr>
                <a:schemeClr val="hlink"/>
              </a:buClr>
              <a:buSzPct val="120000"/>
              <a:buNone/>
            </a:pPr>
            <a:r>
              <a:rPr lang="ru-RU" altLang="ru-RU" sz="1800" b="1" dirty="0">
                <a:solidFill>
                  <a:srgbClr val="103154"/>
                </a:solidFill>
                <a:latin typeface="Arial" pitchFamily="34" charset="0"/>
                <a:cs typeface="Arial" pitchFamily="34" charset="0"/>
              </a:rPr>
              <a:t>ЦИОКО</a:t>
            </a:r>
          </a:p>
        </p:txBody>
      </p:sp>
      <p:sp>
        <p:nvSpPr>
          <p:cNvPr id="21" name="Rectangle 4"/>
          <p:cNvSpPr>
            <a:spLocks noChangeArrowheads="1"/>
          </p:cNvSpPr>
          <p:nvPr/>
        </p:nvSpPr>
        <p:spPr bwMode="auto">
          <a:xfrm>
            <a:off x="6084888" y="1916113"/>
            <a:ext cx="2808287" cy="398462"/>
          </a:xfrm>
          <a:prstGeom prst="rect">
            <a:avLst/>
          </a:prstGeom>
          <a:gradFill rotWithShape="1">
            <a:gsLst>
              <a:gs pos="0">
                <a:srgbClr val="8488C4"/>
              </a:gs>
              <a:gs pos="53000">
                <a:srgbClr val="D4DEFF"/>
              </a:gs>
              <a:gs pos="83000">
                <a:srgbClr val="D4DEFF"/>
              </a:gs>
              <a:gs pos="100000">
                <a:srgbClr val="96AB94"/>
              </a:gs>
            </a:gsLst>
            <a:lin ang="5400000" scaled="0"/>
          </a:gradFill>
          <a:ln w="9525">
            <a:solidFill>
              <a:schemeClr val="bg1"/>
            </a:solidFill>
            <a:miter lim="800000"/>
            <a:headEnd/>
            <a:tailEnd/>
          </a:ln>
        </p:spPr>
        <p:txBody>
          <a:bodyPr anchor="ct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0000"/>
              </a:lnSpc>
              <a:spcBef>
                <a:spcPct val="20000"/>
              </a:spcBef>
              <a:buClr>
                <a:schemeClr val="hlink"/>
              </a:buClr>
              <a:buSzPct val="120000"/>
              <a:buNone/>
            </a:pPr>
            <a:r>
              <a:rPr lang="ru-RU" altLang="ru-RU" sz="1800" b="1" dirty="0">
                <a:solidFill>
                  <a:srgbClr val="103154"/>
                </a:solidFill>
                <a:latin typeface="Arial" pitchFamily="34" charset="0"/>
                <a:cs typeface="Arial" pitchFamily="34" charset="0"/>
              </a:rPr>
              <a:t>ВИРО</a:t>
            </a:r>
          </a:p>
        </p:txBody>
      </p:sp>
      <p:sp>
        <p:nvSpPr>
          <p:cNvPr id="22" name="Rectangle 6"/>
          <p:cNvSpPr>
            <a:spLocks noChangeArrowheads="1"/>
          </p:cNvSpPr>
          <p:nvPr/>
        </p:nvSpPr>
        <p:spPr bwMode="auto">
          <a:xfrm>
            <a:off x="250825" y="1125538"/>
            <a:ext cx="2808288" cy="2590800"/>
          </a:xfrm>
          <a:prstGeom prst="rect">
            <a:avLst/>
          </a:prstGeom>
          <a:gradFill rotWithShape="1">
            <a:gsLst>
              <a:gs pos="0">
                <a:srgbClr val="8488C4"/>
              </a:gs>
              <a:gs pos="53000">
                <a:srgbClr val="D4DEFF"/>
              </a:gs>
              <a:gs pos="83000">
                <a:srgbClr val="D4DEFF"/>
              </a:gs>
              <a:gs pos="100000">
                <a:srgbClr val="96AB94"/>
              </a:gs>
            </a:gsLst>
            <a:lin ang="5400000" scaled="0"/>
          </a:gradFill>
          <a:ln w="9525">
            <a:solidFill>
              <a:schemeClr val="bg1"/>
            </a:solidFill>
            <a:miter lim="800000"/>
            <a:headEnd/>
            <a:tailEnd/>
          </a:ln>
        </p:spPr>
        <p:txBody>
          <a:bodyPr anchor="ctr"/>
          <a:lstStyle/>
          <a:p>
            <a:pPr algn="ctr" defTabSz="912813">
              <a:lnSpc>
                <a:spcPct val="90000"/>
              </a:lnSpc>
              <a:spcBef>
                <a:spcPct val="20000"/>
              </a:spcBef>
              <a:buClr>
                <a:schemeClr val="hlink"/>
              </a:buClr>
              <a:buSzPct val="120000"/>
              <a:defRPr/>
            </a:pPr>
            <a:r>
              <a:rPr lang="ru-RU" sz="2000" b="1" dirty="0">
                <a:solidFill>
                  <a:srgbClr val="103154"/>
                </a:solidFill>
                <a:latin typeface="Arial" pitchFamily="34" charset="0"/>
                <a:cs typeface="Arial" pitchFamily="34" charset="0"/>
              </a:rPr>
              <a:t>Региональный уровень</a:t>
            </a:r>
          </a:p>
        </p:txBody>
      </p:sp>
    </p:spTree>
    <p:extLst>
      <p:ext uri="{BB962C8B-B14F-4D97-AF65-F5344CB8AC3E}">
        <p14:creationId xmlns:p14="http://schemas.microsoft.com/office/powerpoint/2010/main" val="3779636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2268</Words>
  <Application>Microsoft Office PowerPoint</Application>
  <PresentationFormat>Экран (4:3)</PresentationFormat>
  <Paragraphs>360</Paragraphs>
  <Slides>30</Slides>
  <Notes>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Arial Narrow</vt:lpstr>
      <vt:lpstr>Calibri</vt:lpstr>
      <vt:lpstr>Times New Roman</vt:lpstr>
      <vt:lpstr>Wingdings</vt:lpstr>
      <vt:lpstr>Wingdings 3</vt:lpstr>
      <vt:lpstr>Тема Office</vt:lpstr>
      <vt:lpstr>Организация проведения государственной итоговой аттестации выпускников 9 классов  Череповце в 2020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Сокольникова Светлана Алексеевна</dc:creator>
  <cp:lastModifiedBy>Лекторий</cp:lastModifiedBy>
  <cp:revision>75</cp:revision>
  <dcterms:created xsi:type="dcterms:W3CDTF">2019-12-13T05:41:35Z</dcterms:created>
  <dcterms:modified xsi:type="dcterms:W3CDTF">2020-02-05T09:53:57Z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-967699007</vt:i4>
  </property>
  <property fmtid="{D5CDD505-2E9C-101B-9397-08002B2CF9AE}" pid="3" name="_NewReviewCycle">
    <vt:lpwstr/>
  </property>
  <property fmtid="{D5CDD505-2E9C-101B-9397-08002B2CF9AE}" pid="4" name="_EmailSubject">
    <vt:lpwstr>СВ Клейнер</vt:lpwstr>
  </property>
  <property fmtid="{D5CDD505-2E9C-101B-9397-08002B2CF9AE}" pid="5" name="_AuthorEmail">
    <vt:lpwstr>S_Klejner@cherepovetscity.ru</vt:lpwstr>
  </property>
  <property fmtid="{D5CDD505-2E9C-101B-9397-08002B2CF9AE}" pid="6" name="_AuthorEmailDisplayName">
    <vt:lpwstr>Клейнер Светлана Валериевна</vt:lpwstr>
  </property>
  <property fmtid="{D5CDD505-2E9C-101B-9397-08002B2CF9AE}" pid="7" name="_PreviousAdHocReviewCycleID">
    <vt:i4>243035724</vt:i4>
  </property>
</Properties>
</file>