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4" r:id="rId5"/>
    <p:sldId id="327" r:id="rId6"/>
    <p:sldId id="328" r:id="rId7"/>
    <p:sldId id="331" r:id="rId8"/>
    <p:sldId id="329" r:id="rId9"/>
    <p:sldId id="332" r:id="rId10"/>
    <p:sldId id="333" r:id="rId11"/>
    <p:sldId id="334" r:id="rId12"/>
    <p:sldId id="330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7622"/>
    <a:srgbClr val="FFFFFF"/>
    <a:srgbClr val="004F8A"/>
    <a:srgbClr val="FF5D5D"/>
    <a:srgbClr val="595959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2838BEF-8BB2-4498-84A7-C5851F593DF1}"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20533" autoAdjust="0"/>
    <p:restoredTop sz="82464" autoAdjust="0"/>
  </p:normalViewPr>
  <p:slideViewPr>
    <p:cSldViewPr snapToGrid="0">
      <p:cViewPr varScale="1">
        <p:scale>
          <a:sx n="71" d="100"/>
          <a:sy n="71" d="100"/>
        </p:scale>
        <p:origin x="-120" y="-90"/>
      </p:cViewPr>
      <p:guideLst>
        <p:guide orient="horz" pos="553"/>
        <p:guide pos="1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F23CD2-3E56-4204-B9DC-77CEE6C4FDE8}" type="datetime1">
              <a:rPr lang="ru-RU" smtClean="0"/>
              <a:pPr rtl="0"/>
              <a:t>01.07.2021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55C2A-A926-4E5C-93A1-52366FC6787C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818732-FA64-4F57-8EE6-57AA70E1F1E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672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титульного слайда 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3546675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5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xmlns="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xmlns="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xmlns="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 dirty="0"/>
          </a:p>
        </p:txBody>
      </p:sp>
      <p:sp>
        <p:nvSpPr>
          <p:cNvPr id="26" name="Надпись 25">
            <a:extLst>
              <a:ext uri="{FF2B5EF4-FFF2-40B4-BE49-F238E27FC236}">
                <a16:creationId xmlns:a16="http://schemas.microsoft.com/office/drawing/2014/main" xmlns="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лево-вправо 2">
            <a:extLst>
              <a:ext uri="{FF2B5EF4-FFF2-40B4-BE49-F238E27FC236}">
                <a16:creationId xmlns:a16="http://schemas.microsoft.com/office/drawing/2014/main" xmlns="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Стрелка: влево-вправо 13">
            <a:extLst>
              <a:ext uri="{FF2B5EF4-FFF2-40B4-BE49-F238E27FC236}">
                <a16:creationId xmlns:a16="http://schemas.microsoft.com/office/drawing/2014/main" xmlns="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3103194D-3DB5-46F8-9ACE-B2B142B87B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3569837A-DE3B-4C2A-B811-BCC93B868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A914D45E-73D5-4807-A6F8-1A996A31F7F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xmlns="" id="{567F4AE9-9C59-4A3C-9E27-EFC9EE499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xmlns="" id="{3DA09F5A-AF46-4646-A84F-35C1002AF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xmlns="" id="{36D8447C-AA9F-491F-8EE4-A151146D1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xmlns="" id="{826B47AC-1601-4AA8-BEB3-930A9A37F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6">
            <a:extLst>
              <a:ext uri="{FF2B5EF4-FFF2-40B4-BE49-F238E27FC236}">
                <a16:creationId xmlns:a16="http://schemas.microsoft.com/office/drawing/2014/main" xmlns="" id="{EFC9E01C-1D66-47F5-B8D1-BF604162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6">
            <a:extLst>
              <a:ext uri="{FF2B5EF4-FFF2-40B4-BE49-F238E27FC236}">
                <a16:creationId xmlns:a16="http://schemas.microsoft.com/office/drawing/2014/main" xmlns="" id="{9F5FC000-6DCF-4A02-B144-CC77E752D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20" name="Графический объект 19" descr="Стрелка вправо">
            <a:extLst>
              <a:ext uri="{FF2B5EF4-FFF2-40B4-BE49-F238E27FC236}">
                <a16:creationId xmlns:a16="http://schemas.microsoft.com/office/drawing/2014/main" xmlns="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Графический объект 20" descr="Стрелка вправо">
            <a:extLst>
              <a:ext uri="{FF2B5EF4-FFF2-40B4-BE49-F238E27FC236}">
                <a16:creationId xmlns:a16="http://schemas.microsoft.com/office/drawing/2014/main" xmlns="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36" name="Текст 36">
            <a:extLst>
              <a:ext uri="{FF2B5EF4-FFF2-40B4-BE49-F238E27FC236}">
                <a16:creationId xmlns:a16="http://schemas.microsoft.com/office/drawing/2014/main" xmlns="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  <p:sp>
        <p:nvSpPr>
          <p:cNvPr id="37" name="Стрелка: вправо 36">
            <a:extLst>
              <a:ext uri="{FF2B5EF4-FFF2-40B4-BE49-F238E27FC236}">
                <a16:creationId xmlns:a16="http://schemas.microsoft.com/office/drawing/2014/main" xmlns="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xmlns="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xmlns="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xmlns="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xmlns="" id="{A31AFB6F-80F0-4E69-8E48-7431E3898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6">
            <a:extLst>
              <a:ext uri="{FF2B5EF4-FFF2-40B4-BE49-F238E27FC236}">
                <a16:creationId xmlns:a16="http://schemas.microsoft.com/office/drawing/2014/main" xmlns="" id="{115CE1DD-8B35-4422-9BB1-DB18FB6B5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xmlns="" id="{C174B088-E2BB-4A47-A4CE-403CAE014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A5BFEA69-91F2-4BAB-BC3E-F4494C80995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4D9A8C49-F2A0-4F67-A4E0-B5FBBE0A8DF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622E18C4-0DBF-4C58-A1B6-1E6A1D52173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0F58001D-98C8-4213-9315-4990EFFEFD8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xmlns="" id="{940802B1-FF22-4F45-8475-AB393E6CF88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xmlns="" id="{1FED522C-94B3-41E3-A83A-E03843DE75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титульного слайда 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A0FADEC-BFBD-4A6E-B51C-B0DFD4C80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C95A7-836C-4CD7-8EB0-6C95903F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xmlns="" val="310474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4003" y="1486172"/>
            <a:ext cx="11091753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08" y="1921078"/>
            <a:ext cx="11080492" cy="427017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308206" y="6277243"/>
            <a:ext cx="464344" cy="400188"/>
          </a:xfrm>
          <a:prstGeom prst="roundRect">
            <a:avLst>
              <a:gd name="adj" fmla="val 952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rtlCol="0"/>
          <a:lstStyle>
            <a:lvl1pPr>
              <a:defRPr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5889" y="629175"/>
            <a:ext cx="7105475" cy="545284"/>
          </a:xfrm>
          <a:prstGeom prst="rect">
            <a:avLst/>
          </a:prstGeom>
          <a:solidFill>
            <a:srgbClr val="C00000"/>
          </a:solidFill>
        </p:spPr>
        <p:txBody>
          <a:bodyPr rIns="108000"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r>
              <a:rPr lang="ru-RU" noProof="0" dirty="0" smtClean="0"/>
              <a:t>заголовок 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3501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22A84B62-AFF6-45B7-8ACB-FE91AB69BF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489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свой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xmlns="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xmlns="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xmlns="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9DE1E570-14DE-42F6-9DDD-49752C3ACA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3" name="Прямоугольник 6">
            <a:extLst>
              <a:ext uri="{FF2B5EF4-FFF2-40B4-BE49-F238E27FC236}">
                <a16:creationId xmlns:a16="http://schemas.microsoft.com/office/drawing/2014/main" xmlns="" id="{644FE3AF-A04D-4D49-BDFD-FAF66D921F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xmlns="" id="{EAC46016-1B95-4163-8EAA-252BE4B86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рямоугольник 6">
            <a:extLst>
              <a:ext uri="{FF2B5EF4-FFF2-40B4-BE49-F238E27FC236}">
                <a16:creationId xmlns:a16="http://schemas.microsoft.com/office/drawing/2014/main" xmlns="" id="{EC09029D-7190-452C-92D6-6B055D055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рямоугольник 6">
            <a:extLst>
              <a:ext uri="{FF2B5EF4-FFF2-40B4-BE49-F238E27FC236}">
                <a16:creationId xmlns:a16="http://schemas.microsoft.com/office/drawing/2014/main" xmlns="" id="{78798274-03F6-4FD0-93AB-82A31D0A2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рямоугольник 6">
            <a:extLst>
              <a:ext uri="{FF2B5EF4-FFF2-40B4-BE49-F238E27FC236}">
                <a16:creationId xmlns:a16="http://schemas.microsoft.com/office/drawing/2014/main" xmlns="" id="{1E3DDEC1-3507-486F-8CCF-7F1E9EB81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Прямоугольник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xmlns="" id="{3E24480B-1EA1-4618-A14A-DFF8FA263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xmlns="" id="{043B620A-4118-4E00-9D79-5BD4C87DC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6">
            <a:extLst>
              <a:ext uri="{FF2B5EF4-FFF2-40B4-BE49-F238E27FC236}">
                <a16:creationId xmlns:a16="http://schemas.microsoft.com/office/drawing/2014/main" xmlns="" id="{612097E6-9559-4AEF-968E-6C2F89163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исунок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Прямоугольник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рямоугольник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xmlns="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xmlns="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xmlns="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Прямоугольник 6">
            <a:extLst>
              <a:ext uri="{FF2B5EF4-FFF2-40B4-BE49-F238E27FC236}">
                <a16:creationId xmlns:a16="http://schemas.microsoft.com/office/drawing/2014/main" xmlns="" id="{CEDEC4EC-1B7D-4C30-9BDC-ED714BC0A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xmlns="" id="{61B31970-0B46-450B-916F-74D6DEF9B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6">
            <a:extLst>
              <a:ext uri="{FF2B5EF4-FFF2-40B4-BE49-F238E27FC236}">
                <a16:creationId xmlns:a16="http://schemas.microsoft.com/office/drawing/2014/main" xmlns="" id="{950320AF-7644-49E1-9D16-705477139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рямоугольник 6">
            <a:extLst>
              <a:ext uri="{FF2B5EF4-FFF2-40B4-BE49-F238E27FC236}">
                <a16:creationId xmlns:a16="http://schemas.microsoft.com/office/drawing/2014/main" xmlns="" id="{D36D919E-E710-495F-8E8C-3A987E502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Рисунок 10">
            <a:extLst>
              <a:ext uri="{FF2B5EF4-FFF2-40B4-BE49-F238E27FC236}">
                <a16:creationId xmlns:a16="http://schemas.microsoft.com/office/drawing/2014/main" xmlns="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свое изображение экрана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rtlCol="0"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ru-RU" noProof="0" dirty="0"/>
              <a:t>Выделенный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0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DFB96B7-45A3-4381-89C2-4A31A565FF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Прямоугольник 6">
              <a:extLst>
                <a:ext uri="{FF2B5EF4-FFF2-40B4-BE49-F238E27FC236}">
                  <a16:creationId xmlns:a16="http://schemas.microsoft.com/office/drawing/2014/main" xmlns="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6">
              <a:extLst>
                <a:ext uri="{FF2B5EF4-FFF2-40B4-BE49-F238E27FC236}">
                  <a16:creationId xmlns:a16="http://schemas.microsoft.com/office/drawing/2014/main" xmlns="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C4608B7-DD3E-4FE7-99F3-5F9903CF962C}"/>
              </a:ext>
            </a:extLst>
          </p:cNvPr>
          <p:cNvSpPr/>
          <p:nvPr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14CD90-8DA5-4100-A913-BD3783FA44B9}"/>
              </a:ext>
            </a:extLst>
          </p:cNvPr>
          <p:cNvSpPr/>
          <p:nvPr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7520FF-02C3-4FC8-9DD4-6FD4DAE01FE9}"/>
              </a:ext>
            </a:extLst>
          </p:cNvPr>
          <p:cNvCxnSpPr>
            <a:cxnSpLocks/>
          </p:cNvCxnSpPr>
          <p:nvPr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948D9BA-F531-48FF-BE31-0248EF5CC454}"/>
              </a:ext>
            </a:extLst>
          </p:cNvPr>
          <p:cNvSpPr/>
          <p:nvPr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637404C-CCC9-46CA-A9D3-525E2E6FC73B}"/>
              </a:ext>
            </a:extLst>
          </p:cNvPr>
          <p:cNvGrpSpPr/>
          <p:nvPr/>
        </p:nvGrpSpPr>
        <p:grpSpPr>
          <a:xfrm>
            <a:off x="9874905" y="6130433"/>
            <a:ext cx="1329870" cy="320195"/>
            <a:chOff x="1985170" y="1950690"/>
            <a:chExt cx="2173095" cy="52322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5EB3BD8-4375-44FB-9E9D-0FB76CBA224D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 rtl="0"/>
              <a:r>
                <a:rPr lang="ru-RU" sz="1200" b="1" noProof="0" dirty="0" err="1">
                  <a:solidFill>
                    <a:schemeClr val="bg1"/>
                  </a:solidFill>
                  <a:latin typeface="+mj-lt"/>
                </a:rPr>
                <a:t>Contoso</a:t>
              </a:r>
              <a:r>
                <a:rPr lang="ru-RU" sz="1200" noProof="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1200" i="1" noProof="0" dirty="0" err="1">
                  <a:solidFill>
                    <a:schemeClr val="bg1"/>
                  </a:solidFill>
                  <a:latin typeface="+mj-lt"/>
                </a:rPr>
                <a:t>Ltd</a:t>
              </a:r>
              <a:r>
                <a:rPr lang="ru-RU" sz="1200" noProof="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  <p:sp>
          <p:nvSpPr>
            <p:cNvPr id="14" name="Прямоугольник 6">
              <a:extLst>
                <a:ext uri="{FF2B5EF4-FFF2-40B4-BE49-F238E27FC236}">
                  <a16:creationId xmlns:a16="http://schemas.microsoft.com/office/drawing/2014/main" xmlns="" id="{BCC973EA-C8AF-4B29-93CC-A9F4F15E238E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1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55" r:id="rId23"/>
    <p:sldLayoutId id="2147483674" r:id="rId24"/>
    <p:sldLayoutId id="2147483681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k.com/chsu35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k.chsu.ru/dokumenty/podannye-zayavleniya.php" TargetMode="External"/><Relationship Id="rId2" Type="http://schemas.openxmlformats.org/officeDocument/2006/relationships/hyperlink" Target="https://pk.chsu.ru/dokumenty/pravila-priema/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k.chsu.ru/o-postuplenii/vstupitelnye-ispytaniya/vstupitelnye-ispytaniya-chgu/pravila-provedeniya-vstupitelnykh-ispytaniy-chgu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pk.chsu.ru/o-postuplenii/vstupitelnye-ispytaniya/vstupitelnye-ispytaniya-chgu/index.php" TargetMode="External"/><Relationship Id="rId4" Type="http://schemas.openxmlformats.org/officeDocument/2006/relationships/hyperlink" Target="http://pk.chsu.ru/o-postuplenii/vstupitelnye-ispytaniya/vstupitelnye-ispytaniya-chgu/programmy-ispytaniy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k.chsu.ru/" TargetMode="External"/><Relationship Id="rId2" Type="http://schemas.openxmlformats.org/officeDocument/2006/relationships/hyperlink" Target="http://pk.chsu.ru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/>
          <p:cNvSpPr/>
          <p:nvPr/>
        </p:nvSpPr>
        <p:spPr bwMode="auto">
          <a:xfrm flipV="1">
            <a:off x="6621911" y="1325047"/>
            <a:ext cx="4903035" cy="4903035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15" name="1 Rectángulo"/>
          <p:cNvSpPr/>
          <p:nvPr/>
        </p:nvSpPr>
        <p:spPr bwMode="auto">
          <a:xfrm flipV="1">
            <a:off x="0" y="3863791"/>
            <a:ext cx="12192000" cy="1646349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18" name="Rectángulo 13"/>
          <p:cNvSpPr/>
          <p:nvPr/>
        </p:nvSpPr>
        <p:spPr bwMode="auto">
          <a:xfrm>
            <a:off x="0" y="4087906"/>
            <a:ext cx="12192000" cy="1192333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5 Título"/>
          <p:cNvSpPr>
            <a:spLocks noGrp="1"/>
          </p:cNvSpPr>
          <p:nvPr>
            <p:ph type="ctrTitle"/>
          </p:nvPr>
        </p:nvSpPr>
        <p:spPr>
          <a:xfrm>
            <a:off x="1021984" y="4309999"/>
            <a:ext cx="5997387" cy="843452"/>
          </a:xfrm>
          <a:noFill/>
        </p:spPr>
        <p:txBody>
          <a:bodyPr anchor="ctr"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altLang="ru-RU" sz="4000" spc="0" dirty="0" smtClean="0">
                <a:solidFill>
                  <a:schemeClr val="bg1"/>
                </a:solidFill>
              </a:rPr>
              <a:t>Алгоритм поступления в ЧГУ - 2021 г.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Рисунок 5">
            <a:extLst>
              <a:ext uri="{FF2B5EF4-FFF2-40B4-BE49-F238E27FC236}">
                <a16:creationId xmlns="" xmlns:a16="http://schemas.microsoft.com/office/drawing/2014/main" id="{55BDB959-D133-40B9-9EA6-4C8E497C7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1259" r="-1" b="-1"/>
          <a:stretch/>
        </p:blipFill>
        <p:spPr>
          <a:xfrm>
            <a:off x="7180732" y="2042946"/>
            <a:ext cx="3621483" cy="3000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" t="811" r="2492" b="2492"/>
          <a:stretch/>
        </p:blipFill>
        <p:spPr>
          <a:xfrm>
            <a:off x="2606894" y="907151"/>
            <a:ext cx="2804212" cy="28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2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1 Rectángulo"/>
          <p:cNvSpPr/>
          <p:nvPr/>
        </p:nvSpPr>
        <p:spPr bwMode="auto">
          <a:xfrm flipV="1">
            <a:off x="2040938" y="586908"/>
            <a:ext cx="5975643" cy="5975643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71" name="Rectángulo 13"/>
          <p:cNvSpPr/>
          <p:nvPr/>
        </p:nvSpPr>
        <p:spPr bwMode="auto">
          <a:xfrm>
            <a:off x="491063" y="1526973"/>
            <a:ext cx="11282811" cy="2035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576000" bIns="0" rtlCol="0" anchor="ctr"/>
          <a:lstStyle/>
          <a:p>
            <a:pPr algn="ctr" defTabSz="1208493"/>
            <a:endParaRPr lang="es-E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1 Rectángulo"/>
          <p:cNvSpPr/>
          <p:nvPr/>
        </p:nvSpPr>
        <p:spPr bwMode="auto">
          <a:xfrm flipV="1">
            <a:off x="9583858" y="471887"/>
            <a:ext cx="2391403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10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Текст 5"/>
          <p:cNvSpPr>
            <a:spLocks noGrp="1"/>
          </p:cNvSpPr>
          <p:nvPr>
            <p:ph type="body" sz="quarter" idx="32"/>
          </p:nvPr>
        </p:nvSpPr>
        <p:spPr>
          <a:xfrm>
            <a:off x="5057741" y="535350"/>
            <a:ext cx="6721968" cy="360000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>Зачисление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75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48701" y="5058090"/>
            <a:ext cx="4545954" cy="117685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1813" indent="-342900">
              <a:lnSpc>
                <a:spcPts val="1500"/>
              </a:lnSpc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</a:rPr>
              <a:t>При зачислении:</a:t>
            </a:r>
          </a:p>
          <a:p>
            <a:pPr marL="531813" indent="-342900">
              <a:lnSpc>
                <a:spcPts val="1500"/>
              </a:lnSpc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Согласие на зачисление</a:t>
            </a:r>
          </a:p>
          <a:p>
            <a:pPr marL="531813" indent="-342900">
              <a:lnSpc>
                <a:spcPts val="1500"/>
              </a:lnSpc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Оригинал аттестата/диплома</a:t>
            </a:r>
          </a:p>
          <a:p>
            <a:pPr marL="531813" indent="-342900">
              <a:lnSpc>
                <a:spcPts val="1500"/>
              </a:lnSpc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4 фотографии 3*4 </a:t>
            </a:r>
          </a:p>
          <a:p>
            <a:pPr marL="531813" indent="-342900">
              <a:lnSpc>
                <a:spcPts val="1500"/>
              </a:lnSpc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медицинская справка по форме 086у</a:t>
            </a:r>
          </a:p>
        </p:txBody>
      </p:sp>
      <p:sp>
        <p:nvSpPr>
          <p:cNvPr id="44" name="Rectángulo 13"/>
          <p:cNvSpPr/>
          <p:nvPr/>
        </p:nvSpPr>
        <p:spPr bwMode="auto">
          <a:xfrm>
            <a:off x="491064" y="1764833"/>
            <a:ext cx="11282811" cy="480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0" tIns="0" rIns="576000" bIns="0" rtlCol="0" anchor="ctr"/>
          <a:lstStyle/>
          <a:p>
            <a:pPr algn="ctr" defTabSz="1208493"/>
            <a:endParaRPr lang="es-E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57262" y="2037560"/>
            <a:ext cx="110863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ru-RU" altLang="ru-RU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августа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366711" y="2037560"/>
            <a:ext cx="110863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августа </a:t>
            </a: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40629" y="2617129"/>
            <a:ext cx="1907085" cy="1903690"/>
          </a:xfrm>
          <a:prstGeom prst="roundRect">
            <a:avLst>
              <a:gd name="adj" fmla="val 867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r>
              <a:rPr lang="ru-RU" altLang="ru-RU" sz="1400" dirty="0">
                <a:latin typeface="Arial" charset="0"/>
                <a:cs typeface="Arial" charset="0"/>
              </a:rPr>
              <a:t>приказы о зачислении лиц из числа поступающих без вступительных испытаний, поступающих на места в пределах квот 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710536" y="2037560"/>
            <a:ext cx="110863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августа 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287186" y="2617129"/>
            <a:ext cx="1926413" cy="1883111"/>
          </a:xfrm>
          <a:prstGeom prst="roundRect">
            <a:avLst>
              <a:gd name="adj" fmla="val 867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завершение приема заявлений о согласии на зачисление от лиц, желающих быть зачисленными на основные конкурсные места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12319" y="2617129"/>
            <a:ext cx="1907085" cy="1657250"/>
          </a:xfrm>
          <a:prstGeom prst="roundRect">
            <a:avLst>
              <a:gd name="adj" fmla="val 867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завершение</a:t>
            </a:r>
            <a:r>
              <a:rPr lang="ru-RU" altLang="ru-RU" sz="1400" b="1" dirty="0">
                <a:latin typeface="Arial" charset="0"/>
                <a:cs typeface="Arial" charset="0"/>
              </a:rPr>
              <a:t> </a:t>
            </a:r>
            <a:r>
              <a:rPr lang="ru-RU" altLang="ru-RU" sz="1400" dirty="0">
                <a:latin typeface="Arial" charset="0"/>
                <a:cs typeface="Arial" charset="0"/>
              </a:rPr>
              <a:t>приема </a:t>
            </a: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заявлений о согласии на зачисление </a:t>
            </a:r>
            <a:r>
              <a:rPr lang="ru-RU" altLang="ru-RU" sz="1400" dirty="0">
                <a:latin typeface="Arial" charset="0"/>
                <a:cs typeface="Arial" charset="0"/>
              </a:rPr>
              <a:t>от лиц, имеющих право на приоритетное зачисление</a:t>
            </a:r>
            <a:endParaRPr lang="ru-RU" sz="1400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6187090" y="1362984"/>
            <a:ext cx="109810" cy="562987"/>
            <a:chOff x="5306522" y="1605039"/>
            <a:chExt cx="109810" cy="562987"/>
          </a:xfrm>
        </p:grpSpPr>
        <p:sp>
          <p:nvSpPr>
            <p:cNvPr id="53" name="Rectángulo 13"/>
            <p:cNvSpPr/>
            <p:nvPr/>
          </p:nvSpPr>
          <p:spPr bwMode="auto">
            <a:xfrm>
              <a:off x="5338568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 bwMode="auto">
            <a:xfrm>
              <a:off x="5306522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843265" y="1362984"/>
            <a:ext cx="109810" cy="562987"/>
            <a:chOff x="3208240" y="1605039"/>
            <a:chExt cx="109810" cy="562987"/>
          </a:xfrm>
        </p:grpSpPr>
        <p:sp>
          <p:nvSpPr>
            <p:cNvPr id="56" name="Rectángulo 13"/>
            <p:cNvSpPr/>
            <p:nvPr/>
          </p:nvSpPr>
          <p:spPr bwMode="auto">
            <a:xfrm>
              <a:off x="3240286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3208240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733816" y="1362984"/>
            <a:ext cx="109810" cy="562987"/>
            <a:chOff x="1285065" y="1605039"/>
            <a:chExt cx="109810" cy="562987"/>
          </a:xfrm>
        </p:grpSpPr>
        <p:sp>
          <p:nvSpPr>
            <p:cNvPr id="59" name="Rectángulo 13"/>
            <p:cNvSpPr/>
            <p:nvPr/>
          </p:nvSpPr>
          <p:spPr bwMode="auto">
            <a:xfrm>
              <a:off x="1317111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 bwMode="auto">
            <a:xfrm>
              <a:off x="1285065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8475221" y="2037559"/>
            <a:ext cx="110863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17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августа </a:t>
            </a: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94654" y="2617128"/>
            <a:ext cx="1329243" cy="1205527"/>
          </a:xfrm>
          <a:prstGeom prst="roundRect">
            <a:avLst>
              <a:gd name="adj" fmla="val 867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pPr marL="87313"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Arial" charset="0"/>
                <a:cs typeface="Arial" charset="0"/>
              </a:rPr>
              <a:t>приказ о  зачислении на </a:t>
            </a: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все бюджетные места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8951775" y="1362983"/>
            <a:ext cx="109810" cy="562987"/>
            <a:chOff x="5306522" y="1605039"/>
            <a:chExt cx="109810" cy="562987"/>
          </a:xfrm>
        </p:grpSpPr>
        <p:sp>
          <p:nvSpPr>
            <p:cNvPr id="64" name="Rectángulo 13"/>
            <p:cNvSpPr/>
            <p:nvPr/>
          </p:nvSpPr>
          <p:spPr bwMode="auto">
            <a:xfrm>
              <a:off x="5338568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 bwMode="auto">
            <a:xfrm>
              <a:off x="5306522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sp>
        <p:nvSpPr>
          <p:cNvPr id="66" name="Скругленный прямоугольник 65"/>
          <p:cNvSpPr/>
          <p:nvPr/>
        </p:nvSpPr>
        <p:spPr>
          <a:xfrm>
            <a:off x="9063175" y="2617129"/>
            <a:ext cx="1630254" cy="1657250"/>
          </a:xfrm>
          <a:prstGeom prst="roundRect">
            <a:avLst>
              <a:gd name="adj" fmla="val 8676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latin typeface="Arial" charset="0"/>
                <a:cs typeface="Arial" charset="0"/>
              </a:rPr>
              <a:t>приказы о зачислении на коммерческую форму обучения по мере формирования групп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811579" y="4633313"/>
            <a:ext cx="8187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C00000"/>
                </a:solidFill>
              </a:rPr>
              <a:t>Зачисление при наличии оригинала документа и заявления о согласии</a:t>
            </a:r>
            <a:endParaRPr lang="ru-RU" b="1" u="sng" dirty="0">
              <a:solidFill>
                <a:srgbClr val="C00000"/>
              </a:solidFill>
            </a:endParaRPr>
          </a:p>
        </p:txBody>
      </p:sp>
      <p:grpSp>
        <p:nvGrpSpPr>
          <p:cNvPr id="68" name="Группа 6"/>
          <p:cNvGrpSpPr>
            <a:grpSpLocks/>
          </p:cNvGrpSpPr>
          <p:nvPr/>
        </p:nvGrpSpPr>
        <p:grpSpPr bwMode="auto">
          <a:xfrm>
            <a:off x="9698595" y="3917571"/>
            <a:ext cx="1989668" cy="2534470"/>
            <a:chOff x="5714997" y="1672590"/>
            <a:chExt cx="3028949" cy="4038600"/>
          </a:xfrm>
        </p:grpSpPr>
        <p:pic>
          <p:nvPicPr>
            <p:cNvPr id="69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7" y="1672590"/>
              <a:ext cx="3028949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1672590"/>
              <a:ext cx="1299210" cy="129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8261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 Rectángulo"/>
          <p:cNvSpPr/>
          <p:nvPr/>
        </p:nvSpPr>
        <p:spPr bwMode="auto">
          <a:xfrm flipV="1">
            <a:off x="4779965" y="1160013"/>
            <a:ext cx="5029194" cy="5029194"/>
          </a:xfrm>
          <a:prstGeom prst="ellipse">
            <a:avLst/>
          </a:prstGeom>
          <a:pattFill prst="dkUpDiag">
            <a:fgClr>
              <a:schemeClr val="bg2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74" name="1 Rectángulo"/>
          <p:cNvSpPr/>
          <p:nvPr/>
        </p:nvSpPr>
        <p:spPr bwMode="auto">
          <a:xfrm flipV="1">
            <a:off x="6866966" y="471887"/>
            <a:ext cx="5108296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2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Текст 5"/>
          <p:cNvSpPr>
            <a:spLocks noGrp="1"/>
          </p:cNvSpPr>
          <p:nvPr>
            <p:ph type="body" sz="quarter" idx="32"/>
          </p:nvPr>
        </p:nvSpPr>
        <p:spPr>
          <a:xfrm>
            <a:off x="6866966" y="535350"/>
            <a:ext cx="5029288" cy="360000"/>
          </a:xfrm>
        </p:spPr>
        <p:txBody>
          <a:bodyPr/>
          <a:lstStyle/>
          <a:p>
            <a:pPr algn="r"/>
            <a:r>
              <a:rPr lang="ru-RU" sz="2000" b="1" i="1" dirty="0"/>
              <a:t>Шаг 1</a:t>
            </a:r>
            <a:r>
              <a:rPr lang="ru-RU" sz="2000" b="1" i="1" dirty="0" smtClean="0"/>
              <a:t>. Подготовка </a:t>
            </a:r>
            <a:r>
              <a:rPr lang="ru-RU" sz="2000" b="1" i="1" dirty="0"/>
              <a:t>к подаче документов</a:t>
            </a:r>
            <a:endParaRPr lang="ru-RU" sz="2000" dirty="0"/>
          </a:p>
        </p:txBody>
      </p:sp>
      <p:sp>
        <p:nvSpPr>
          <p:cNvPr id="75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997267" y="2152617"/>
            <a:ext cx="542746" cy="542746"/>
            <a:chOff x="6789469" y="5045705"/>
            <a:chExt cx="542746" cy="542746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</p:grpSpPr>
          <p:sp>
            <p:nvSpPr>
              <p:cNvPr id="79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solidFill>
                <a:srgbClr val="FFDB01"/>
              </a:solidFill>
            </p:grpSpPr>
            <p:sp>
              <p:nvSpPr>
                <p:cNvPr id="82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solidFill>
                <a:srgbClr val="E20000"/>
              </a:solidFill>
              <a:ln w="1905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Прямоугольник 77"/>
            <p:cNvSpPr/>
            <p:nvPr/>
          </p:nvSpPr>
          <p:spPr>
            <a:xfrm>
              <a:off x="6892220" y="5193505"/>
              <a:ext cx="340158" cy="346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10003" y="1449254"/>
            <a:ext cx="542746" cy="542746"/>
            <a:chOff x="6789469" y="5045705"/>
            <a:chExt cx="542746" cy="542746"/>
          </a:xfrm>
          <a:solidFill>
            <a:schemeClr val="accent3"/>
          </a:solidFill>
        </p:grpSpPr>
        <p:grpSp>
          <p:nvGrpSpPr>
            <p:cNvPr id="88" name="Группа 87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90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1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93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Прямоугольник 88"/>
            <p:cNvSpPr/>
            <p:nvPr/>
          </p:nvSpPr>
          <p:spPr>
            <a:xfrm>
              <a:off x="6892220" y="5193505"/>
              <a:ext cx="34015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323087" y="1389962"/>
            <a:ext cx="5490090" cy="653899"/>
            <a:chOff x="696520" y="1189076"/>
            <a:chExt cx="3946949" cy="997433"/>
          </a:xfrm>
          <a:solidFill>
            <a:schemeClr val="bg1">
              <a:lumMod val="95000"/>
            </a:schemeClr>
          </a:solidFill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 ●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Изучаем  </a:t>
              </a:r>
              <a:r>
                <a:rPr lang="ru-RU" sz="1400" b="1" dirty="0">
                  <a:solidFill>
                    <a:schemeClr val="tx1"/>
                  </a:solidFill>
                </a:rPr>
                <a:t>официальный сайт вуза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lvl="0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cs typeface="Calibri"/>
                </a:rPr>
                <a:t> ● </a:t>
              </a:r>
              <a:r>
                <a:rPr lang="ru-RU" sz="1400" dirty="0" smtClean="0">
                  <a:solidFill>
                    <a:schemeClr val="tx1"/>
                  </a:solidFill>
                </a:rPr>
                <a:t>Наличие </a:t>
              </a:r>
              <a:r>
                <a:rPr lang="ru-RU" sz="1400" dirty="0">
                  <a:solidFill>
                    <a:schemeClr val="tx1"/>
                  </a:solidFill>
                </a:rPr>
                <a:t>лицензии</a:t>
              </a:r>
            </a:p>
            <a:p>
              <a:pPr lvl="0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cs typeface="Calibri"/>
                </a:rPr>
                <a:t> ● </a:t>
              </a:r>
              <a:r>
                <a:rPr lang="ru-RU" sz="1400" dirty="0" smtClean="0">
                  <a:solidFill>
                    <a:schemeClr val="tx1"/>
                  </a:solidFill>
                </a:rPr>
                <a:t>Наличие </a:t>
              </a:r>
              <a:r>
                <a:rPr lang="ru-RU" sz="1400" dirty="0">
                  <a:solidFill>
                    <a:schemeClr val="tx1"/>
                  </a:solidFill>
                </a:rPr>
                <a:t>аккредитации по направлениям подготовки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018876" y="2192586"/>
            <a:ext cx="8263643" cy="433671"/>
            <a:chOff x="696520" y="1189076"/>
            <a:chExt cx="3946949" cy="997433"/>
          </a:xfrm>
          <a:solidFill>
            <a:schemeClr val="bg1">
              <a:lumMod val="95000"/>
            </a:schemeClr>
          </a:solidFill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altLang="ru-RU" sz="1400" b="1" dirty="0">
                  <a:solidFill>
                    <a:srgbClr val="C00000"/>
                  </a:solidFill>
                </a:rPr>
                <a:t>Смотрим группы  вуза в социальных сетях и обращаемся к официальным источникам информации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594420" y="2802302"/>
            <a:ext cx="542746" cy="542746"/>
            <a:chOff x="6789469" y="5045705"/>
            <a:chExt cx="542746" cy="542746"/>
          </a:xfrm>
          <a:solidFill>
            <a:schemeClr val="accent3"/>
          </a:solidFill>
        </p:grpSpPr>
        <p:grpSp>
          <p:nvGrpSpPr>
            <p:cNvPr id="102" name="Группа 101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104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5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107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Прямоугольник 102"/>
            <p:cNvSpPr/>
            <p:nvPr/>
          </p:nvSpPr>
          <p:spPr>
            <a:xfrm>
              <a:off x="6892220" y="5193505"/>
              <a:ext cx="34015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552297" y="2783203"/>
            <a:ext cx="8196386" cy="564990"/>
            <a:chOff x="696520" y="1189076"/>
            <a:chExt cx="3946949" cy="997433"/>
          </a:xfrm>
          <a:solidFill>
            <a:schemeClr val="bg1">
              <a:lumMod val="95000"/>
            </a:schemeClr>
          </a:solidFill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кругленный прямоугольник 4"/>
            <p:cNvSpPr/>
            <p:nvPr/>
          </p:nvSpPr>
          <p:spPr>
            <a:xfrm>
              <a:off x="725734" y="1218289"/>
              <a:ext cx="3917735" cy="93900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  <a:cs typeface="Calibri"/>
                </a:rPr>
                <a:t>●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Смотрим </a:t>
              </a:r>
              <a:r>
                <a:rPr lang="ru-RU" sz="1400" b="1" dirty="0">
                  <a:solidFill>
                    <a:schemeClr val="tx1"/>
                  </a:solidFill>
                </a:rPr>
                <a:t>количество бюджетных и коммерческих мест на выбранные направления подготовки</a:t>
              </a:r>
            </a:p>
            <a:p>
              <a:pPr lvl="0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  <a:cs typeface="Calibri"/>
                </a:rPr>
                <a:t>●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Узнаем </a:t>
              </a:r>
              <a:r>
                <a:rPr lang="ru-RU" sz="1400" b="1" dirty="0">
                  <a:solidFill>
                    <a:schemeClr val="tx1"/>
                  </a:solidFill>
                </a:rPr>
                <a:t>стоимость обучения</a:t>
              </a: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2172065" y="3530589"/>
            <a:ext cx="542746" cy="542746"/>
            <a:chOff x="6789469" y="5045705"/>
            <a:chExt cx="542746" cy="542746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</p:grpSpPr>
          <p:sp>
            <p:nvSpPr>
              <p:cNvPr id="115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solidFill>
                <a:srgbClr val="FFDB01"/>
              </a:solidFill>
            </p:grpSpPr>
            <p:sp>
              <p:nvSpPr>
                <p:cNvPr id="118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7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solidFill>
                <a:srgbClr val="E20000"/>
              </a:solidFill>
              <a:ln w="1905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Прямоугольник 113"/>
            <p:cNvSpPr/>
            <p:nvPr/>
          </p:nvSpPr>
          <p:spPr>
            <a:xfrm>
              <a:off x="6892220" y="5193505"/>
              <a:ext cx="340158" cy="346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2723832" y="4209187"/>
            <a:ext cx="542746" cy="542746"/>
            <a:chOff x="6789469" y="5045705"/>
            <a:chExt cx="542746" cy="542746"/>
          </a:xfrm>
          <a:solidFill>
            <a:schemeClr val="accent3"/>
          </a:solidFill>
        </p:grpSpPr>
        <p:grpSp>
          <p:nvGrpSpPr>
            <p:cNvPr id="121" name="Группа 120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123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4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126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5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" name="Прямоугольник 121"/>
            <p:cNvSpPr/>
            <p:nvPr/>
          </p:nvSpPr>
          <p:spPr>
            <a:xfrm>
              <a:off x="6892220" y="5193505"/>
              <a:ext cx="34015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3619139" y="4268976"/>
            <a:ext cx="5820697" cy="444686"/>
            <a:chOff x="696520" y="1189076"/>
            <a:chExt cx="3946949" cy="997433"/>
          </a:xfrm>
          <a:solidFill>
            <a:schemeClr val="bg1">
              <a:lumMod val="95000"/>
            </a:schemeClr>
          </a:solidFill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400" b="1" dirty="0" smtClean="0">
                  <a:solidFill>
                    <a:schemeClr val="tx1"/>
                  </a:solidFill>
                </a:rPr>
                <a:t> Узнаем </a:t>
              </a:r>
              <a:r>
                <a:rPr lang="ru-RU" sz="1400" b="1" dirty="0">
                  <a:solidFill>
                    <a:schemeClr val="tx1"/>
                  </a:solidFill>
                </a:rPr>
                <a:t>о предоставлении общежития, мер социальной поддержки</a:t>
              </a: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3326020" y="4860469"/>
            <a:ext cx="542746" cy="542746"/>
            <a:chOff x="6789469" y="5045705"/>
            <a:chExt cx="542746" cy="542746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</p:grpSpPr>
          <p:sp>
            <p:nvSpPr>
              <p:cNvPr id="134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solidFill>
                <a:srgbClr val="E2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5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solidFill>
                <a:srgbClr val="FFDB01"/>
              </a:solidFill>
            </p:grpSpPr>
            <p:sp>
              <p:nvSpPr>
                <p:cNvPr id="137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solidFill>
                <a:srgbClr val="E20000"/>
              </a:solidFill>
              <a:ln w="1905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" name="Прямоугольник 132"/>
            <p:cNvSpPr/>
            <p:nvPr/>
          </p:nvSpPr>
          <p:spPr>
            <a:xfrm>
              <a:off x="6892220" y="5193505"/>
              <a:ext cx="340158" cy="346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4288032" y="4896009"/>
            <a:ext cx="6958031" cy="418380"/>
            <a:chOff x="696520" y="1189076"/>
            <a:chExt cx="3946949" cy="997433"/>
          </a:xfrm>
          <a:solidFill>
            <a:schemeClr val="bg1">
              <a:lumMod val="95000"/>
            </a:schemeClr>
          </a:solidFill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altLang="ru-RU" sz="1400" b="1" dirty="0" smtClean="0">
                  <a:solidFill>
                    <a:schemeClr val="tx1"/>
                  </a:solidFill>
                </a:rPr>
                <a:t> </a:t>
              </a:r>
              <a:r>
                <a:rPr lang="ru-RU" altLang="ru-RU" sz="1400" b="1" dirty="0" smtClean="0">
                  <a:solidFill>
                    <a:srgbClr val="C00000"/>
                  </a:solidFill>
                </a:rPr>
                <a:t>Обращаемся </a:t>
              </a:r>
              <a:r>
                <a:rPr lang="ru-RU" altLang="ru-RU" sz="1400" b="1" dirty="0">
                  <a:solidFill>
                    <a:srgbClr val="C00000"/>
                  </a:solidFill>
                </a:rPr>
                <a:t>в приемную комиссию  вуза для консультации, </a:t>
              </a:r>
              <a:r>
                <a:rPr lang="ru-RU" altLang="ru-RU" sz="1400" b="1" dirty="0" smtClean="0">
                  <a:solidFill>
                    <a:srgbClr val="C00000"/>
                  </a:solidFill>
                </a:rPr>
                <a:t> проверки </a:t>
              </a:r>
              <a:r>
                <a:rPr lang="ru-RU" altLang="ru-RU" sz="1400" b="1" dirty="0">
                  <a:solidFill>
                    <a:srgbClr val="C00000"/>
                  </a:solidFill>
                </a:rPr>
                <a:t>информации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3964683" y="5461931"/>
            <a:ext cx="542746" cy="542746"/>
            <a:chOff x="6789469" y="5045705"/>
            <a:chExt cx="542746" cy="542746"/>
          </a:xfrm>
          <a:solidFill>
            <a:schemeClr val="accent3"/>
          </a:solidFill>
        </p:grpSpPr>
        <p:grpSp>
          <p:nvGrpSpPr>
            <p:cNvPr id="143" name="Группа 142"/>
            <p:cNvGrpSpPr/>
            <p:nvPr/>
          </p:nvGrpSpPr>
          <p:grpSpPr>
            <a:xfrm>
              <a:off x="6789469" y="5045705"/>
              <a:ext cx="542746" cy="542746"/>
              <a:chOff x="5988581" y="2293807"/>
              <a:chExt cx="902030" cy="902030"/>
            </a:xfrm>
            <a:grpFill/>
          </p:grpSpPr>
          <p:sp>
            <p:nvSpPr>
              <p:cNvPr id="145" name="Google Shape;118;p3"/>
              <p:cNvSpPr/>
              <p:nvPr/>
            </p:nvSpPr>
            <p:spPr>
              <a:xfrm>
                <a:off x="5988581" y="2293807"/>
                <a:ext cx="902030" cy="90203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" name="Google Shape;119;p3"/>
              <p:cNvGrpSpPr/>
              <p:nvPr/>
            </p:nvGrpSpPr>
            <p:grpSpPr>
              <a:xfrm>
                <a:off x="6236129" y="2569372"/>
                <a:ext cx="406938" cy="350901"/>
                <a:chOff x="4604550" y="3714775"/>
                <a:chExt cx="439625" cy="319075"/>
              </a:xfrm>
              <a:grpFill/>
            </p:grpSpPr>
            <p:sp>
              <p:nvSpPr>
                <p:cNvPr id="148" name="Google Shape;120;p3"/>
                <p:cNvSpPr/>
                <p:nvPr/>
              </p:nvSpPr>
              <p:spPr>
                <a:xfrm>
                  <a:off x="4604550" y="3714775"/>
                  <a:ext cx="439625" cy="3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5" h="12763" fill="none" extrusionOk="0">
                      <a:moveTo>
                        <a:pt x="1" y="1"/>
                      </a:moveTo>
                      <a:lnTo>
                        <a:pt x="1" y="12276"/>
                      </a:lnTo>
                      <a:lnTo>
                        <a:pt x="1" y="12276"/>
                      </a:lnTo>
                      <a:lnTo>
                        <a:pt x="1" y="12373"/>
                      </a:lnTo>
                      <a:lnTo>
                        <a:pt x="25" y="12471"/>
                      </a:lnTo>
                      <a:lnTo>
                        <a:pt x="74" y="12544"/>
                      </a:lnTo>
                      <a:lnTo>
                        <a:pt x="122" y="12617"/>
                      </a:lnTo>
                      <a:lnTo>
                        <a:pt x="196" y="12690"/>
                      </a:lnTo>
                      <a:lnTo>
                        <a:pt x="293" y="12714"/>
                      </a:lnTo>
                      <a:lnTo>
                        <a:pt x="366" y="12763"/>
                      </a:lnTo>
                      <a:lnTo>
                        <a:pt x="488" y="12763"/>
                      </a:lnTo>
                      <a:lnTo>
                        <a:pt x="17585" y="12763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21;p3"/>
                <p:cNvSpPr/>
                <p:nvPr/>
              </p:nvSpPr>
              <p:spPr>
                <a:xfrm>
                  <a:off x="4647175" y="3761675"/>
                  <a:ext cx="354400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6" h="8549" fill="none" extrusionOk="0">
                      <a:moveTo>
                        <a:pt x="1" y="8549"/>
                      </a:moveTo>
                      <a:lnTo>
                        <a:pt x="3654" y="4408"/>
                      </a:lnTo>
                      <a:lnTo>
                        <a:pt x="5821" y="5699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85" y="1924"/>
                      </a:lnTo>
                      <a:lnTo>
                        <a:pt x="9061" y="1924"/>
                      </a:lnTo>
                      <a:lnTo>
                        <a:pt x="9085" y="1924"/>
                      </a:lnTo>
                      <a:lnTo>
                        <a:pt x="10571" y="3337"/>
                      </a:lnTo>
                      <a:lnTo>
                        <a:pt x="14175" y="0"/>
                      </a:lnTo>
                    </a:path>
                  </a:pathLst>
                </a:custGeom>
                <a:grp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70;p2"/>
              <p:cNvSpPr/>
              <p:nvPr/>
            </p:nvSpPr>
            <p:spPr>
              <a:xfrm>
                <a:off x="6079223" y="2384448"/>
                <a:ext cx="720748" cy="72074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400"/>
                </a:pPr>
                <a:endParaRPr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" name="Прямоугольник 143"/>
            <p:cNvSpPr/>
            <p:nvPr/>
          </p:nvSpPr>
          <p:spPr>
            <a:xfrm>
              <a:off x="6892220" y="5193505"/>
              <a:ext cx="340158" cy="3466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7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4906123" y="5506179"/>
            <a:ext cx="6932757" cy="446235"/>
            <a:chOff x="696520" y="1189076"/>
            <a:chExt cx="3946949" cy="997433"/>
          </a:xfrm>
          <a:solidFill>
            <a:schemeClr val="bg1">
              <a:lumMod val="95000"/>
            </a:schemeClr>
          </a:solidFill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2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400" b="1" dirty="0" smtClean="0">
                  <a:solidFill>
                    <a:schemeClr val="tx1"/>
                  </a:solidFill>
                </a:rPr>
                <a:t> Соотносим </a:t>
              </a:r>
              <a:r>
                <a:rPr lang="ru-RU" sz="1400" b="1" dirty="0">
                  <a:solidFill>
                    <a:schemeClr val="tx1"/>
                  </a:solidFill>
                </a:rPr>
                <a:t>желание учиться в другом городе с финансовыми возможностями семьи</a:t>
              </a: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095139" y="3505139"/>
            <a:ext cx="5580375" cy="606891"/>
            <a:chOff x="696520" y="1189076"/>
            <a:chExt cx="3946949" cy="997433"/>
          </a:xfrm>
          <a:solidFill>
            <a:schemeClr val="bg1">
              <a:lumMod val="95000"/>
            </a:schemeClr>
          </a:solidFill>
        </p:grpSpPr>
        <p:sp>
          <p:nvSpPr>
            <p:cNvPr id="154" name="Скругленный прямоугольник 153"/>
            <p:cNvSpPr/>
            <p:nvPr/>
          </p:nvSpPr>
          <p:spPr>
            <a:xfrm>
              <a:off x="696520" y="1189076"/>
              <a:ext cx="3946949" cy="997433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rgbClr val="C0000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5" name="Скругленный прямоугольник 4"/>
            <p:cNvSpPr/>
            <p:nvPr/>
          </p:nvSpPr>
          <p:spPr>
            <a:xfrm>
              <a:off x="725734" y="1218290"/>
              <a:ext cx="3917735" cy="93900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400" b="1" dirty="0">
                  <a:solidFill>
                    <a:srgbClr val="C00000"/>
                  </a:solidFill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cs typeface="Calibri"/>
                </a:rPr>
                <a:t>●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Смотрим </a:t>
              </a:r>
              <a:r>
                <a:rPr lang="ru-RU" sz="1400" b="1" dirty="0">
                  <a:solidFill>
                    <a:srgbClr val="C00000"/>
                  </a:solidFill>
                </a:rPr>
                <a:t>проходные баллы по данным прошлых лет</a:t>
              </a:r>
            </a:p>
            <a:p>
              <a:pPr lvl="0"/>
              <a:r>
                <a:rPr lang="ru-RU" sz="1400" b="1" dirty="0">
                  <a:solidFill>
                    <a:srgbClr val="C00000"/>
                  </a:solidFill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cs typeface="Calibri"/>
                </a:rPr>
                <a:t>●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Соотносим </a:t>
              </a:r>
              <a:r>
                <a:rPr lang="ru-RU" sz="1400" b="1" dirty="0">
                  <a:solidFill>
                    <a:srgbClr val="C00000"/>
                  </a:solidFill>
                </a:rPr>
                <a:t>их с количеством бюджетных мест</a:t>
              </a:r>
            </a:p>
          </p:txBody>
        </p:sp>
      </p:grpSp>
      <p:sp>
        <p:nvSpPr>
          <p:cNvPr id="165" name="Shape 164"/>
          <p:cNvSpPr/>
          <p:nvPr/>
        </p:nvSpPr>
        <p:spPr>
          <a:xfrm rot="1035978" flipV="1">
            <a:off x="-77903" y="2774432"/>
            <a:ext cx="3887390" cy="3263191"/>
          </a:xfrm>
          <a:prstGeom prst="swooshArrow">
            <a:avLst>
              <a:gd name="adj1" fmla="val 22286"/>
              <a:gd name="adj2" fmla="val 31630"/>
            </a:avLst>
          </a:prstGeom>
          <a:pattFill prst="dkUpDiag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1790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1 Rectángulo"/>
          <p:cNvSpPr/>
          <p:nvPr/>
        </p:nvSpPr>
        <p:spPr bwMode="auto">
          <a:xfrm flipV="1">
            <a:off x="1700269" y="1187557"/>
            <a:ext cx="4903035" cy="4903035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74" name="1 Rectángulo"/>
          <p:cNvSpPr/>
          <p:nvPr/>
        </p:nvSpPr>
        <p:spPr bwMode="auto">
          <a:xfrm flipV="1">
            <a:off x="7521388" y="471887"/>
            <a:ext cx="4453873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3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Текст 5"/>
          <p:cNvSpPr>
            <a:spLocks noGrp="1"/>
          </p:cNvSpPr>
          <p:nvPr>
            <p:ph type="body" sz="quarter" idx="32"/>
          </p:nvPr>
        </p:nvSpPr>
        <p:spPr>
          <a:xfrm>
            <a:off x="5174286" y="535350"/>
            <a:ext cx="6721968" cy="360000"/>
          </a:xfrm>
        </p:spPr>
        <p:txBody>
          <a:bodyPr/>
          <a:lstStyle/>
          <a:p>
            <a:pPr algn="r"/>
            <a:r>
              <a:rPr lang="ru-RU" sz="2000" b="1" i="1" dirty="0"/>
              <a:t>Подготовка к подаче документов</a:t>
            </a:r>
            <a:endParaRPr lang="ru-RU" sz="2000" dirty="0"/>
          </a:p>
        </p:txBody>
      </p:sp>
      <p:sp>
        <p:nvSpPr>
          <p:cNvPr id="75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7 Rectángulo redondeado"/>
          <p:cNvSpPr/>
          <p:nvPr/>
        </p:nvSpPr>
        <p:spPr>
          <a:xfrm rot="5400000">
            <a:off x="5907135" y="1941046"/>
            <a:ext cx="831260" cy="519828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s-SV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3700990" y="4124824"/>
            <a:ext cx="5243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Телефон горячей линии ПК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8-800-444-10-67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990543" y="1623055"/>
            <a:ext cx="6521029" cy="81534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Согласно Правилам приема  ЧГУ у абитуриента есть право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подать </a:t>
            </a:r>
            <a:r>
              <a:rPr lang="ru-RU" dirty="0">
                <a:solidFill>
                  <a:schemeClr val="tx1"/>
                </a:solidFill>
              </a:rPr>
              <a:t>документы одновременно в </a:t>
            </a:r>
            <a:r>
              <a:rPr lang="ru-RU" b="1" dirty="0">
                <a:solidFill>
                  <a:schemeClr val="tx1"/>
                </a:solidFill>
              </a:rPr>
              <a:t>5 вузов.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4765" y="326813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Если у Вас есть затруднения с выбором направления подготовки, мы будем рады помочь: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4077106" y="5643796"/>
            <a:ext cx="4491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Группа ВК  </a:t>
            </a:r>
            <a:r>
              <a:rPr lang="ru-RU" sz="2000" b="1" dirty="0" smtClean="0"/>
              <a:t>ЧГУ </a:t>
            </a:r>
            <a:r>
              <a:rPr lang="ru-RU" sz="2000" b="1" u="sng" dirty="0" smtClean="0">
                <a:solidFill>
                  <a:srgbClr val="C00000"/>
                </a:solidFill>
                <a:hlinkClick r:id="rId2"/>
              </a:rPr>
              <a:t>vk.com/chsu35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64" name="7 Rectángulo redondeado"/>
          <p:cNvSpPr/>
          <p:nvPr/>
        </p:nvSpPr>
        <p:spPr>
          <a:xfrm rot="5400000">
            <a:off x="2628608" y="3959426"/>
            <a:ext cx="831260" cy="118674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s-SV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726" y="4106894"/>
            <a:ext cx="1155810" cy="86685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41475" y="5070054"/>
            <a:ext cx="7010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Телефоны: 8202 </a:t>
            </a:r>
            <a:r>
              <a:rPr lang="ru-RU" sz="2000" b="1" dirty="0">
                <a:solidFill>
                  <a:srgbClr val="C00000"/>
                </a:solidFill>
              </a:rPr>
              <a:t>51-71-88;     51-81-70 ,    8-921-059-58-48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90542" y="2564080"/>
            <a:ext cx="6521029" cy="448072"/>
          </a:xfrm>
          <a:prstGeom prst="roundRect">
            <a:avLst>
              <a:gd name="adj" fmla="val 10000"/>
            </a:avLst>
          </a:prstGeom>
          <a:pattFill prst="ltUpDiag">
            <a:fgClr>
              <a:schemeClr val="accent4">
                <a:lumMod val="20000"/>
                <a:lumOff val="8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ЧГУ - 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b="1" dirty="0">
                <a:solidFill>
                  <a:schemeClr val="tx1"/>
                </a:solidFill>
              </a:rPr>
              <a:t>10 направлений подготовки</a:t>
            </a:r>
            <a:r>
              <a:rPr lang="ru-RU" dirty="0">
                <a:solidFill>
                  <a:schemeClr val="tx1"/>
                </a:solidFill>
              </a:rPr>
              <a:t> (специальности).</a:t>
            </a:r>
          </a:p>
        </p:txBody>
      </p:sp>
    </p:spTree>
    <p:extLst>
      <p:ext uri="{BB962C8B-B14F-4D97-AF65-F5344CB8AC3E}">
        <p14:creationId xmlns:p14="http://schemas.microsoft.com/office/powerpoint/2010/main" xmlns="" val="18130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74" grpId="0" animBg="1"/>
      <p:bldP spid="75" grpId="0" animBg="1"/>
      <p:bldP spid="156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1 Rectángulo"/>
          <p:cNvSpPr/>
          <p:nvPr/>
        </p:nvSpPr>
        <p:spPr bwMode="auto">
          <a:xfrm flipV="1">
            <a:off x="1700268" y="793103"/>
            <a:ext cx="5975643" cy="5975643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74" name="1 Rectángulo"/>
          <p:cNvSpPr/>
          <p:nvPr/>
        </p:nvSpPr>
        <p:spPr bwMode="auto">
          <a:xfrm flipV="1">
            <a:off x="6024282" y="471887"/>
            <a:ext cx="5950979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4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Текст 5"/>
          <p:cNvSpPr>
            <a:spLocks noGrp="1"/>
          </p:cNvSpPr>
          <p:nvPr>
            <p:ph type="body" sz="quarter" idx="32"/>
          </p:nvPr>
        </p:nvSpPr>
        <p:spPr>
          <a:xfrm>
            <a:off x="5174286" y="535350"/>
            <a:ext cx="6721968" cy="360000"/>
          </a:xfrm>
        </p:spPr>
        <p:txBody>
          <a:bodyPr/>
          <a:lstStyle/>
          <a:p>
            <a:pPr algn="r"/>
            <a:r>
              <a:rPr lang="ru-RU" sz="2000" b="1" i="1" dirty="0"/>
              <a:t>Ваши консультанты по процедуре поступления</a:t>
            </a:r>
            <a:endParaRPr lang="ru-RU" sz="2000" i="1" dirty="0"/>
          </a:p>
        </p:txBody>
      </p:sp>
      <p:sp>
        <p:nvSpPr>
          <p:cNvPr id="75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2080074"/>
              </p:ext>
            </p:extLst>
          </p:nvPr>
        </p:nvGraphicFramePr>
        <p:xfrm>
          <a:off x="1152071" y="1237038"/>
          <a:ext cx="9884684" cy="546811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308305"/>
                <a:gridCol w="5374071"/>
                <a:gridCol w="2202308"/>
              </a:tblGrid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телефон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Консультант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Эл. почта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Институт Информационных Технологий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7030A0"/>
                    </a:solidFill>
                  </a:tcPr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8-931-507-98-71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Панова Марина Александровна зам. ОС по ИИТ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pk</a:t>
                      </a:r>
                      <a:r>
                        <a:rPr lang="ru-RU" sz="1200" b="1">
                          <a:effectLst/>
                        </a:rPr>
                        <a:t>_</a:t>
                      </a:r>
                      <a:r>
                        <a:rPr lang="en-US" sz="1200" b="1">
                          <a:effectLst/>
                        </a:rPr>
                        <a:t>iit</a:t>
                      </a:r>
                      <a:r>
                        <a:rPr lang="ru-RU" sz="1200" b="1">
                          <a:effectLst/>
                        </a:rPr>
                        <a:t>@</a:t>
                      </a:r>
                      <a:r>
                        <a:rPr lang="en-US" sz="1200" b="1">
                          <a:effectLst/>
                        </a:rPr>
                        <a:t>chsu</a:t>
                      </a:r>
                      <a:r>
                        <a:rPr lang="ru-RU" sz="1200" b="1">
                          <a:effectLst/>
                        </a:rPr>
                        <a:t>.</a:t>
                      </a:r>
                      <a:r>
                        <a:rPr lang="en-US" sz="1200" b="1">
                          <a:effectLst/>
                        </a:rPr>
                        <a:t>ru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8-931-507-98-81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Сотрудники  ПК ИИТ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8-921-059-58-43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Гуманитарный институт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FFFF00"/>
                    </a:solidFill>
                  </a:tcPr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8-931-507-98-72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Дунаевская Татьяна Алексеевна зам. ОС по ГИ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pk</a:t>
                      </a:r>
                      <a:r>
                        <a:rPr lang="ru-RU" sz="1200" b="1">
                          <a:effectLst/>
                        </a:rPr>
                        <a:t>_</a:t>
                      </a:r>
                      <a:r>
                        <a:rPr lang="en-US" sz="1200" b="1">
                          <a:effectLst/>
                        </a:rPr>
                        <a:t>gi</a:t>
                      </a:r>
                      <a:r>
                        <a:rPr lang="ru-RU" sz="1200" b="1">
                          <a:effectLst/>
                        </a:rPr>
                        <a:t>@</a:t>
                      </a:r>
                      <a:r>
                        <a:rPr lang="en-US" sz="1200" b="1">
                          <a:effectLst/>
                        </a:rPr>
                        <a:t>chsu</a:t>
                      </a:r>
                      <a:r>
                        <a:rPr lang="ru-RU" sz="1200" b="1">
                          <a:effectLst/>
                        </a:rPr>
                        <a:t>.</a:t>
                      </a:r>
                      <a:r>
                        <a:rPr lang="en-US" sz="1200" b="1">
                          <a:effectLst/>
                        </a:rPr>
                        <a:t>ru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8-931-507-98-82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Сотрудники  ПК ГИ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8-921-059-58-44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Инженерно-технический институт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0070C0"/>
                    </a:solidFill>
                  </a:tcPr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8-931-507-98-73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Никонова Елена Леонидовна. зам. ОС по ИТИ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pk</a:t>
                      </a:r>
                      <a:r>
                        <a:rPr lang="ru-RU" sz="1200" b="1">
                          <a:effectLst/>
                        </a:rPr>
                        <a:t>_</a:t>
                      </a:r>
                      <a:r>
                        <a:rPr lang="en-US" sz="1200" b="1">
                          <a:effectLst/>
                        </a:rPr>
                        <a:t>iti</a:t>
                      </a:r>
                      <a:r>
                        <a:rPr lang="ru-RU" sz="1200" b="1">
                          <a:effectLst/>
                        </a:rPr>
                        <a:t>@</a:t>
                      </a:r>
                      <a:r>
                        <a:rPr lang="en-US" sz="1200" b="1">
                          <a:effectLst/>
                        </a:rPr>
                        <a:t>chsu</a:t>
                      </a:r>
                      <a:r>
                        <a:rPr lang="ru-RU" sz="1200" b="1">
                          <a:effectLst/>
                        </a:rPr>
                        <a:t>.</a:t>
                      </a:r>
                      <a:r>
                        <a:rPr lang="en-US" sz="1200" b="1">
                          <a:effectLst/>
                        </a:rPr>
                        <a:t>ru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8-931-507-98-83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Сотрудники  ПК ИТИ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8-921-059-58-49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FE76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Институт педагогики и психологии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FE76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FE7622"/>
                    </a:solidFill>
                  </a:tcPr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8-931-507-98-74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Сборцева Татьяна Васильевна  зам. ОС по ИПиП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pk</a:t>
                      </a:r>
                      <a:r>
                        <a:rPr lang="ru-RU" sz="1200" b="1">
                          <a:effectLst/>
                        </a:rPr>
                        <a:t>_</a:t>
                      </a:r>
                      <a:r>
                        <a:rPr lang="en-US" sz="1200" b="1">
                          <a:effectLst/>
                        </a:rPr>
                        <a:t>ipip</a:t>
                      </a:r>
                      <a:r>
                        <a:rPr lang="ru-RU" sz="1200" b="1">
                          <a:effectLst/>
                        </a:rPr>
                        <a:t>@</a:t>
                      </a:r>
                      <a:r>
                        <a:rPr lang="en-US" sz="1200" b="1">
                          <a:effectLst/>
                        </a:rPr>
                        <a:t>chsu</a:t>
                      </a:r>
                      <a:r>
                        <a:rPr lang="ru-RU" sz="1200" b="1">
                          <a:effectLst/>
                        </a:rPr>
                        <a:t>.</a:t>
                      </a:r>
                      <a:r>
                        <a:rPr lang="en-US" sz="1200" b="1">
                          <a:effectLst/>
                        </a:rPr>
                        <a:t>ru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8-931-507-98-84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Сотрудники  ПК </a:t>
                      </a:r>
                      <a:r>
                        <a:rPr lang="ru-RU" sz="1200" b="1" dirty="0" err="1">
                          <a:effectLst/>
                        </a:rPr>
                        <a:t>ИПиП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8-921-059-58-46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Бизнес-школа (институт)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rgbClr val="00B050"/>
                    </a:solidFill>
                  </a:tcPr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8-931-507-98-75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Сахарова Наталья Васильевна зам. ОС по БШ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pk</a:t>
                      </a:r>
                      <a:r>
                        <a:rPr lang="ru-RU" sz="1200" b="1">
                          <a:effectLst/>
                        </a:rPr>
                        <a:t>_</a:t>
                      </a:r>
                      <a:r>
                        <a:rPr lang="en-US" sz="1200" b="1">
                          <a:effectLst/>
                        </a:rPr>
                        <a:t>bsh</a:t>
                      </a:r>
                      <a:r>
                        <a:rPr lang="ru-RU" sz="1200" b="1">
                          <a:effectLst/>
                        </a:rPr>
                        <a:t>@</a:t>
                      </a:r>
                      <a:r>
                        <a:rPr lang="en-US" sz="1200" b="1">
                          <a:effectLst/>
                        </a:rPr>
                        <a:t>chsu</a:t>
                      </a:r>
                      <a:r>
                        <a:rPr lang="ru-RU" sz="1200" b="1">
                          <a:effectLst/>
                        </a:rPr>
                        <a:t>.</a:t>
                      </a:r>
                      <a:r>
                        <a:rPr lang="en-US" sz="1200" b="1">
                          <a:effectLst/>
                        </a:rPr>
                        <a:t>ru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8-931-507-98-85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Сотрудники  ПК БШ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8-921-059-58-47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Факультет биологии и здоровья человека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>
                    <a:solidFill>
                      <a:schemeClr val="accent2"/>
                    </a:solidFill>
                  </a:tcPr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8-931-507-98-76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Можарова Валентина Анатольевна зам. ОС по ФБиЗЧ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pk</a:t>
                      </a:r>
                      <a:r>
                        <a:rPr lang="ru-RU" sz="1200" b="1" dirty="0">
                          <a:effectLst/>
                        </a:rPr>
                        <a:t>_</a:t>
                      </a:r>
                      <a:r>
                        <a:rPr lang="en-US" sz="1200" b="1" dirty="0" err="1">
                          <a:effectLst/>
                        </a:rPr>
                        <a:t>fbizch</a:t>
                      </a:r>
                      <a:r>
                        <a:rPr lang="ru-RU" sz="1200" b="1" dirty="0">
                          <a:effectLst/>
                        </a:rPr>
                        <a:t>@</a:t>
                      </a:r>
                      <a:r>
                        <a:rPr lang="en-US" sz="1200" b="1" dirty="0" err="1">
                          <a:effectLst/>
                        </a:rPr>
                        <a:t>chsu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r>
                        <a:rPr lang="en-US" sz="1200" b="1" dirty="0" err="1">
                          <a:effectLst/>
                        </a:rPr>
                        <a:t>ru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8-931-507-98-97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Сотрудники  ПК </a:t>
                      </a:r>
                      <a:r>
                        <a:rPr lang="ru-RU" sz="1200" b="1" dirty="0" err="1">
                          <a:effectLst/>
                        </a:rPr>
                        <a:t>ФБиЗЧ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  <a:tr h="18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8-921-252-49-57</a:t>
                      </a:r>
                      <a:endParaRPr lang="ru-RU" sz="105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94" marR="607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76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1 Rectángulo"/>
          <p:cNvSpPr/>
          <p:nvPr/>
        </p:nvSpPr>
        <p:spPr bwMode="auto">
          <a:xfrm flipV="1">
            <a:off x="3567390" y="1411682"/>
            <a:ext cx="4903035" cy="4903035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5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6" name="7 Rectángulo redondeado"/>
          <p:cNvSpPr/>
          <p:nvPr/>
        </p:nvSpPr>
        <p:spPr>
          <a:xfrm>
            <a:off x="648935" y="475133"/>
            <a:ext cx="7005702" cy="53755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ru-RU" b="1" dirty="0"/>
              <a:t>До начала подачи заявления в вуз подготовьте пакет документов</a:t>
            </a:r>
            <a:endParaRPr lang="ru-RU" dirty="0"/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648936" y="1617877"/>
            <a:ext cx="9104664" cy="177976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342900" lvl="0" indent="-342900">
              <a:lnSpc>
                <a:spcPts val="17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Паспорт (документ удостоверяющий личность) + его копия</a:t>
            </a:r>
          </a:p>
          <a:p>
            <a:pPr marL="342900" lvl="0" indent="-342900">
              <a:lnSpc>
                <a:spcPts val="17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Документ об образовании (аттестат, диплом со всеми приложениями) + его копия</a:t>
            </a:r>
          </a:p>
          <a:p>
            <a:pPr marL="342900" lvl="0" indent="-342900">
              <a:lnSpc>
                <a:spcPts val="17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СНИЛС + его копия</a:t>
            </a:r>
          </a:p>
          <a:p>
            <a:pPr marL="342900" lvl="0" indent="-342900">
              <a:lnSpc>
                <a:spcPts val="17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Документы, удостоверяющие особые права + копии</a:t>
            </a:r>
          </a:p>
          <a:p>
            <a:pPr marL="342900" lvl="0" indent="-342900">
              <a:lnSpc>
                <a:spcPts val="17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Фотографии 3х4 в количестве 4 шт.</a:t>
            </a:r>
          </a:p>
          <a:p>
            <a:pPr marL="342900" indent="-342900">
              <a:lnSpc>
                <a:spcPts val="17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Документы, удостоверяющие особые достижения (право на дополнительные баллы) </a:t>
            </a:r>
            <a:r>
              <a:rPr lang="ru-RU" u="sng" dirty="0">
                <a:solidFill>
                  <a:schemeClr val="tx1"/>
                </a:solidFill>
                <a:hlinkClick r:id="rId2"/>
              </a:rPr>
              <a:t>https://pk.chsu.ru/dokumenty/pravila-priema/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1 Rectángulo"/>
          <p:cNvSpPr/>
          <p:nvPr/>
        </p:nvSpPr>
        <p:spPr bwMode="auto">
          <a:xfrm flipV="1">
            <a:off x="8435788" y="471887"/>
            <a:ext cx="3539474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21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2"/>
          </p:nvPr>
        </p:nvSpPr>
        <p:spPr>
          <a:xfrm>
            <a:off x="8568424" y="535350"/>
            <a:ext cx="3327830" cy="360000"/>
          </a:xfrm>
        </p:spPr>
        <p:txBody>
          <a:bodyPr/>
          <a:lstStyle/>
          <a:p>
            <a:pPr algn="r"/>
            <a:r>
              <a:rPr lang="ru-RU" sz="2000" b="1" i="1" dirty="0"/>
              <a:t>Шаг </a:t>
            </a:r>
            <a:r>
              <a:rPr lang="ru-RU" sz="2000" b="1" i="1" dirty="0" smtClean="0"/>
              <a:t>2. </a:t>
            </a:r>
            <a:r>
              <a:rPr lang="ru-RU" sz="2000" b="1" dirty="0"/>
              <a:t>Подача документов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95083" y="3546048"/>
            <a:ext cx="92104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Способы  подачи документов </a:t>
            </a:r>
          </a:p>
          <a:p>
            <a:pPr lvl="0"/>
            <a:r>
              <a:rPr lang="ru-RU" sz="1600" dirty="0"/>
              <a:t>Дистанционно - Через портал  </a:t>
            </a:r>
            <a:r>
              <a:rPr lang="ru-RU" sz="1600" dirty="0" smtClean="0"/>
              <a:t>«Поступление в вузы онлайн»   </a:t>
            </a:r>
            <a:r>
              <a:rPr lang="ru-RU" sz="1600" dirty="0"/>
              <a:t>(</a:t>
            </a:r>
            <a:r>
              <a:rPr lang="ru-RU" sz="1600" dirty="0" err="1"/>
              <a:t>Гос</a:t>
            </a:r>
            <a:r>
              <a:rPr lang="ru-RU" sz="1600" dirty="0"/>
              <a:t> </a:t>
            </a:r>
            <a:r>
              <a:rPr lang="ru-RU" sz="1600" dirty="0" smtClean="0"/>
              <a:t>услуги)</a:t>
            </a:r>
            <a:endParaRPr lang="ru-RU" sz="1600" dirty="0"/>
          </a:p>
          <a:p>
            <a:pPr lvl="0"/>
            <a:r>
              <a:rPr lang="ru-RU" sz="1600" dirty="0"/>
              <a:t>Дистанционно - Через  электронные  системы приемной комиссии вуза на сайте ПК (онлайн-заявление)   </a:t>
            </a:r>
            <a:r>
              <a:rPr lang="ru-RU" sz="1600" u="sng" dirty="0">
                <a:hlinkClick r:id="rId3"/>
              </a:rPr>
              <a:t>https://pk.chsu.ru/dokumenty/podannye-zayavleniya.php</a:t>
            </a:r>
            <a:r>
              <a:rPr lang="ru-RU" sz="1600" dirty="0"/>
              <a:t> </a:t>
            </a:r>
          </a:p>
          <a:p>
            <a:pPr lvl="0"/>
            <a:r>
              <a:rPr lang="ru-RU" sz="1600" dirty="0"/>
              <a:t>Дистанционно - Через услуги почты </a:t>
            </a:r>
          </a:p>
          <a:p>
            <a:pPr lvl="0"/>
            <a:r>
              <a:rPr lang="ru-RU" sz="1600" dirty="0"/>
              <a:t>Очно – через </a:t>
            </a:r>
            <a:r>
              <a:rPr lang="ru-RU" sz="1600" b="1" dirty="0" smtClean="0"/>
              <a:t>Приемную </a:t>
            </a:r>
            <a:r>
              <a:rPr lang="ru-RU" sz="1600" b="1" dirty="0" err="1" smtClean="0"/>
              <a:t>комиссияю</a:t>
            </a:r>
            <a:r>
              <a:rPr lang="ru-RU" sz="1600" b="1" dirty="0" smtClean="0"/>
              <a:t> </a:t>
            </a:r>
            <a:r>
              <a:rPr lang="ru-RU" sz="1600" b="1" dirty="0"/>
              <a:t>ЧГУ</a:t>
            </a:r>
            <a:r>
              <a:rPr lang="ru-RU" sz="1600" dirty="0"/>
              <a:t>   </a:t>
            </a:r>
            <a:endParaRPr lang="ru-RU" sz="1600" dirty="0" smtClean="0"/>
          </a:p>
          <a:p>
            <a:pPr lvl="0"/>
            <a:r>
              <a:rPr lang="ru-RU" sz="1600" dirty="0" smtClean="0"/>
              <a:t> </a:t>
            </a:r>
            <a:r>
              <a:rPr lang="ru-RU" sz="1600" dirty="0"/>
              <a:t>162600, Вологодская область, г. Череповец, Советский пр., д. 10 .  </a:t>
            </a:r>
          </a:p>
          <a:p>
            <a:r>
              <a:rPr lang="ru-RU" sz="1600" dirty="0"/>
              <a:t>                         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8934" y="5585184"/>
            <a:ext cx="10314901" cy="448072"/>
          </a:xfrm>
          <a:prstGeom prst="roundRect">
            <a:avLst>
              <a:gd name="adj" fmla="val 10000"/>
            </a:avLst>
          </a:prstGeom>
          <a:pattFill prst="ltUpDiag">
            <a:fgClr>
              <a:schemeClr val="accent4">
                <a:lumMod val="20000"/>
                <a:lumOff val="8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</a:t>
            </a:r>
            <a:r>
              <a:rPr lang="ru-RU" b="1" dirty="0">
                <a:solidFill>
                  <a:srgbClr val="C00000"/>
                </a:solidFill>
              </a:rPr>
              <a:t>изменения  каких либо данных в заявлении ( до 29 июля)  </a:t>
            </a:r>
            <a:r>
              <a:rPr lang="ru-RU" b="1" dirty="0">
                <a:solidFill>
                  <a:schemeClr val="tx1"/>
                </a:solidFill>
              </a:rPr>
              <a:t>-  </a:t>
            </a:r>
            <a:r>
              <a:rPr lang="ru-RU" b="1" u="sng" dirty="0">
                <a:solidFill>
                  <a:schemeClr val="tx1"/>
                </a:solidFill>
              </a:rPr>
              <a:t>свяжитесь с приемной комиссией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896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5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 Rectángulo"/>
          <p:cNvSpPr/>
          <p:nvPr/>
        </p:nvSpPr>
        <p:spPr bwMode="auto">
          <a:xfrm flipV="1">
            <a:off x="2076798" y="586908"/>
            <a:ext cx="5975643" cy="5975643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74" name="1 Rectángulo"/>
          <p:cNvSpPr/>
          <p:nvPr/>
        </p:nvSpPr>
        <p:spPr bwMode="auto">
          <a:xfrm flipV="1">
            <a:off x="8676426" y="471887"/>
            <a:ext cx="3298835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6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Текст 5"/>
          <p:cNvSpPr>
            <a:spLocks noGrp="1"/>
          </p:cNvSpPr>
          <p:nvPr>
            <p:ph type="body" sz="quarter" idx="32"/>
          </p:nvPr>
        </p:nvSpPr>
        <p:spPr>
          <a:xfrm>
            <a:off x="5174286" y="535350"/>
            <a:ext cx="6721968" cy="360000"/>
          </a:xfrm>
        </p:spPr>
        <p:txBody>
          <a:bodyPr/>
          <a:lstStyle/>
          <a:p>
            <a:pPr algn="r"/>
            <a:r>
              <a:rPr lang="ru-RU" sz="2000" b="1" i="1" dirty="0"/>
              <a:t>Сроки подачи документов</a:t>
            </a:r>
            <a:endParaRPr lang="ru-RU" sz="2000" i="1" dirty="0"/>
          </a:p>
        </p:txBody>
      </p:sp>
      <p:sp>
        <p:nvSpPr>
          <p:cNvPr id="75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75331" y="4782420"/>
            <a:ext cx="4908472" cy="14393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1813" indent="-342900">
              <a:defRPr/>
            </a:pPr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При подаче заявления необходимы:</a:t>
            </a:r>
            <a:endParaRPr lang="ru-RU" sz="1600" b="1" dirty="0">
              <a:solidFill>
                <a:srgbClr val="FFFFFF"/>
              </a:solidFill>
              <a:latin typeface="Calibri" pitchFamily="34" charset="0"/>
            </a:endParaRPr>
          </a:p>
          <a:p>
            <a:pPr marL="531813" indent="-342900">
              <a:buFont typeface="Arial" charset="0"/>
              <a:buChar char="•"/>
              <a:defRPr/>
            </a:pP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аттестат /диплом+ ксерокопия</a:t>
            </a:r>
          </a:p>
          <a:p>
            <a:pPr marL="531813" indent="-342900">
              <a:buFont typeface="Arial" charset="0"/>
              <a:buChar char="•"/>
              <a:defRPr/>
            </a:pP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паспорт + ксерокопия</a:t>
            </a:r>
          </a:p>
          <a:p>
            <a:pPr marL="531813" indent="-342900">
              <a:buFont typeface="Arial" charset="0"/>
              <a:buChar char="•"/>
              <a:defRPr/>
            </a:pP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СНИЛС</a:t>
            </a:r>
          </a:p>
          <a:p>
            <a:pPr marL="531813" indent="-342900">
              <a:buFont typeface="Arial" charset="0"/>
              <a:buChar char="•"/>
              <a:defRPr/>
            </a:pP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Документы, удостоверяющие особые права</a:t>
            </a:r>
          </a:p>
        </p:txBody>
      </p:sp>
      <p:sp>
        <p:nvSpPr>
          <p:cNvPr id="13" name="Rectángulo 13"/>
          <p:cNvSpPr/>
          <p:nvPr/>
        </p:nvSpPr>
        <p:spPr bwMode="auto">
          <a:xfrm>
            <a:off x="491064" y="1755868"/>
            <a:ext cx="11282811" cy="480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0" tIns="0" rIns="576000" bIns="0" rtlCol="0" anchor="ctr"/>
          <a:lstStyle/>
          <a:p>
            <a:pPr algn="ctr" defTabSz="1208493"/>
            <a:endParaRPr lang="es-E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0213" y="2028595"/>
            <a:ext cx="86273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18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июня </a:t>
            </a:r>
            <a:endParaRPr lang="ru-RU" dirty="0"/>
          </a:p>
        </p:txBody>
      </p:sp>
      <p:sp>
        <p:nvSpPr>
          <p:cNvPr id="21" name="Rectángulo 13"/>
          <p:cNvSpPr/>
          <p:nvPr/>
        </p:nvSpPr>
        <p:spPr bwMode="auto">
          <a:xfrm>
            <a:off x="491063" y="1526973"/>
            <a:ext cx="11282811" cy="2035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576000" bIns="0" rtlCol="0" anchor="ctr"/>
          <a:lstStyle/>
          <a:p>
            <a:pPr algn="ctr" defTabSz="1208493"/>
            <a:endParaRPr lang="es-E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90312" y="2028595"/>
            <a:ext cx="86273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16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июля 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41279" y="2608164"/>
            <a:ext cx="1988571" cy="2108973"/>
          </a:xfrm>
          <a:prstGeom prst="roundRect">
            <a:avLst>
              <a:gd name="adj" fmla="val 8676"/>
            </a:avLst>
          </a:prstGeom>
          <a:pattFill prst="ltUpDiag">
            <a:fgClr>
              <a:schemeClr val="bg1"/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завершается</a:t>
            </a:r>
            <a:r>
              <a:rPr lang="ru-RU" altLang="ru-RU" sz="1400" b="1" dirty="0">
                <a:latin typeface="Arial" charset="0"/>
                <a:cs typeface="Arial" charset="0"/>
              </a:rPr>
              <a:t> </a:t>
            </a:r>
            <a:r>
              <a:rPr lang="ru-RU" altLang="ru-RU" sz="1400" dirty="0">
                <a:latin typeface="Arial" charset="0"/>
                <a:cs typeface="Arial" charset="0"/>
              </a:rPr>
              <a:t>прием документов на направления, где есть творческие и профессиональные испытания и у поступающих </a:t>
            </a: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по вступительным испытаниям ЧГУ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99294" y="2028595"/>
            <a:ext cx="863378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29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июля 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22513" y="2608164"/>
            <a:ext cx="2019547" cy="1431388"/>
          </a:xfrm>
          <a:prstGeom prst="roundRect">
            <a:avLst>
              <a:gd name="adj" fmla="val 8676"/>
            </a:avLst>
          </a:prstGeom>
          <a:pattFill prst="ltUpDiag">
            <a:fgClr>
              <a:schemeClr val="bg1"/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pPr marL="87313"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завершается</a:t>
            </a:r>
            <a:r>
              <a:rPr lang="ru-RU" altLang="ru-RU" sz="1400" b="1" dirty="0">
                <a:latin typeface="Arial" charset="0"/>
                <a:cs typeface="Arial" charset="0"/>
              </a:rPr>
              <a:t> </a:t>
            </a:r>
            <a:r>
              <a:rPr lang="ru-RU" altLang="ru-RU" sz="1400" dirty="0">
                <a:latin typeface="Arial" charset="0"/>
                <a:cs typeface="Arial" charset="0"/>
              </a:rPr>
              <a:t>прием документов на очную и заочную форму обучения  </a:t>
            </a: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на бюджет!  </a:t>
            </a:r>
            <a:r>
              <a:rPr lang="ru-RU" altLang="ru-RU" sz="1400" dirty="0">
                <a:latin typeface="Arial" charset="0"/>
                <a:cs typeface="Arial" charset="0"/>
              </a:rPr>
              <a:t>поступающих по ЕГЭ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12319" y="2608164"/>
            <a:ext cx="1907085" cy="979665"/>
          </a:xfrm>
          <a:prstGeom prst="roundRect">
            <a:avLst>
              <a:gd name="adj" fmla="val 8676"/>
            </a:avLst>
          </a:prstGeom>
          <a:pattFill prst="ltUpDiag">
            <a:fgClr>
              <a:schemeClr val="bg1"/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начало приема документов на все направления подготовки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553218" y="1354019"/>
            <a:ext cx="109810" cy="562987"/>
            <a:chOff x="5306522" y="1605039"/>
            <a:chExt cx="109810" cy="562987"/>
          </a:xfrm>
        </p:grpSpPr>
        <p:sp>
          <p:nvSpPr>
            <p:cNvPr id="28" name="Rectángulo 13"/>
            <p:cNvSpPr/>
            <p:nvPr/>
          </p:nvSpPr>
          <p:spPr bwMode="auto">
            <a:xfrm>
              <a:off x="5338568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5306522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943915" y="1354019"/>
            <a:ext cx="109810" cy="562987"/>
            <a:chOff x="3208240" y="1605039"/>
            <a:chExt cx="109810" cy="562987"/>
          </a:xfrm>
        </p:grpSpPr>
        <p:sp>
          <p:nvSpPr>
            <p:cNvPr id="31" name="Rectángulo 13"/>
            <p:cNvSpPr/>
            <p:nvPr/>
          </p:nvSpPr>
          <p:spPr bwMode="auto">
            <a:xfrm>
              <a:off x="3240286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3208240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733816" y="1354019"/>
            <a:ext cx="109810" cy="562987"/>
            <a:chOff x="1285065" y="1605039"/>
            <a:chExt cx="109810" cy="562987"/>
          </a:xfrm>
        </p:grpSpPr>
        <p:sp>
          <p:nvSpPr>
            <p:cNvPr id="34" name="Rectángulo 13"/>
            <p:cNvSpPr/>
            <p:nvPr/>
          </p:nvSpPr>
          <p:spPr bwMode="auto">
            <a:xfrm>
              <a:off x="1317111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 bwMode="auto">
            <a:xfrm>
              <a:off x="1285065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9777747" y="2028594"/>
            <a:ext cx="1108637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августа 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54377" y="2608163"/>
            <a:ext cx="1613125" cy="753803"/>
          </a:xfrm>
          <a:prstGeom prst="roundRect">
            <a:avLst>
              <a:gd name="adj" fmla="val 8676"/>
            </a:avLst>
          </a:prstGeom>
          <a:pattFill prst="ltUpDiag">
            <a:fgClr>
              <a:schemeClr val="bg1"/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pPr marL="87313"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завершаются вступительные испытания </a:t>
            </a:r>
            <a:endParaRPr lang="ru-RU" altLang="ru-RU" sz="1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0254301" y="1354018"/>
            <a:ext cx="109810" cy="562987"/>
            <a:chOff x="5306522" y="1605039"/>
            <a:chExt cx="109810" cy="562987"/>
          </a:xfrm>
        </p:grpSpPr>
        <p:sp>
          <p:nvSpPr>
            <p:cNvPr id="39" name="Rectángulo 13"/>
            <p:cNvSpPr/>
            <p:nvPr/>
          </p:nvSpPr>
          <p:spPr bwMode="auto">
            <a:xfrm>
              <a:off x="5338568" y="1685345"/>
              <a:ext cx="45719" cy="4826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lIns="0" tIns="0" rIns="576000" bIns="0" rtlCol="0" anchor="ctr"/>
            <a:lstStyle/>
            <a:p>
              <a:pPr algn="ctr" defTabSz="1208493"/>
              <a:endParaRPr lang="es-E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5306522" y="1605039"/>
              <a:ext cx="109810" cy="109810"/>
            </a:xfrm>
            <a:prstGeom prst="ellipse">
              <a:avLst/>
            </a:prstGeom>
            <a:solidFill>
              <a:srgbClr val="C000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rtl="0"/>
              <a:endParaRPr lang="ru-RU" dirty="0"/>
            </a:p>
          </p:txBody>
        </p:sp>
      </p:grpSp>
      <p:pic>
        <p:nvPicPr>
          <p:cNvPr id="41" name="Рисунок 2"/>
          <p:cNvPicPr>
            <a:picLocks noChangeAspect="1"/>
          </p:cNvPicPr>
          <p:nvPr/>
        </p:nvPicPr>
        <p:blipFill rotWithShape="1">
          <a:blip r:embed="rId2"/>
          <a:srcRect l="3134" t="-10322" r="3435" b="-4570"/>
          <a:stretch/>
        </p:blipFill>
        <p:spPr bwMode="auto">
          <a:xfrm>
            <a:off x="654425" y="4186518"/>
            <a:ext cx="2268071" cy="22165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42" name="Скругленный прямоугольник 41"/>
          <p:cNvSpPr/>
          <p:nvPr/>
        </p:nvSpPr>
        <p:spPr>
          <a:xfrm>
            <a:off x="9614196" y="2611849"/>
            <a:ext cx="1375553" cy="1205527"/>
          </a:xfrm>
          <a:prstGeom prst="roundRect">
            <a:avLst>
              <a:gd name="adj" fmla="val 8676"/>
            </a:avLst>
          </a:prstGeom>
          <a:pattFill prst="ltUpDiag">
            <a:fgClr>
              <a:schemeClr val="bg1"/>
            </a:fgClr>
            <a:bgClr>
              <a:srgbClr val="FFC000"/>
            </a:bgClr>
          </a:pattFill>
        </p:spPr>
        <p:txBody>
          <a:bodyPr wrap="square" lIns="36000" tIns="36000" rIns="36000" bIns="36000">
            <a:spAutoFit/>
          </a:bodyPr>
          <a:lstStyle/>
          <a:p>
            <a:pPr marL="87313"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Arial" charset="0"/>
                <a:cs typeface="Arial" charset="0"/>
              </a:rPr>
              <a:t>публикация  конкурсных рейтинговых списков всех поступающих</a:t>
            </a:r>
            <a:endParaRPr lang="ru-RU" altLang="ru-RU" sz="14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5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7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6" name="7 Rectángulo redondeado"/>
          <p:cNvSpPr/>
          <p:nvPr/>
        </p:nvSpPr>
        <p:spPr>
          <a:xfrm>
            <a:off x="470860" y="445995"/>
            <a:ext cx="6037511" cy="77319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2855" rIns="45711" bIns="22855" rtlCol="0" anchor="ctr"/>
          <a:lstStyle/>
          <a:p>
            <a:r>
              <a:rPr lang="ru-RU" dirty="0"/>
              <a:t>Те, кто поступает только по ЕГЭ – этот шаг пропускают.  Дата действия ЕГЭ – 2017- 2021 г.</a:t>
            </a:r>
          </a:p>
        </p:txBody>
      </p:sp>
      <p:sp>
        <p:nvSpPr>
          <p:cNvPr id="20" name="1 Rectángulo"/>
          <p:cNvSpPr/>
          <p:nvPr/>
        </p:nvSpPr>
        <p:spPr bwMode="auto">
          <a:xfrm flipV="1">
            <a:off x="7772400" y="471887"/>
            <a:ext cx="4202862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21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2"/>
          </p:nvPr>
        </p:nvSpPr>
        <p:spPr>
          <a:xfrm>
            <a:off x="7727576" y="535350"/>
            <a:ext cx="4168678" cy="360000"/>
          </a:xfrm>
        </p:spPr>
        <p:txBody>
          <a:bodyPr/>
          <a:lstStyle/>
          <a:p>
            <a:pPr algn="r"/>
            <a:r>
              <a:rPr lang="ru-RU" sz="2000" b="1" i="1" dirty="0"/>
              <a:t>Шаг </a:t>
            </a:r>
            <a:r>
              <a:rPr lang="ru-RU" sz="2000" b="1" i="1" dirty="0" smtClean="0"/>
              <a:t>3. </a:t>
            </a:r>
            <a:r>
              <a:rPr lang="ru-RU" sz="2000" b="1" dirty="0"/>
              <a:t>Вступительные испытания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2354" y="1421393"/>
            <a:ext cx="30659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</a:rPr>
              <a:t>Минимальные баллы ЕГЭ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для </a:t>
            </a:r>
            <a:r>
              <a:rPr lang="ru-RU" sz="1600" dirty="0">
                <a:solidFill>
                  <a:srgbClr val="C00000"/>
                </a:solidFill>
              </a:rPr>
              <a:t>подачи документов в ЧГУ</a:t>
            </a:r>
          </a:p>
          <a:p>
            <a:pPr>
              <a:lnSpc>
                <a:spcPts val="1800"/>
              </a:lnSpc>
            </a:pPr>
            <a:r>
              <a:rPr lang="ru-RU" sz="1600" dirty="0"/>
              <a:t>Русский язык — </a:t>
            </a:r>
            <a:r>
              <a:rPr lang="ru-RU" b="1" dirty="0"/>
              <a:t>40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Математика — </a:t>
            </a:r>
            <a:r>
              <a:rPr lang="ru-RU" b="1" dirty="0"/>
              <a:t>39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Физика — </a:t>
            </a:r>
            <a:r>
              <a:rPr lang="ru-RU" b="1" dirty="0"/>
              <a:t>39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Химия — </a:t>
            </a:r>
            <a:r>
              <a:rPr lang="ru-RU" b="1" dirty="0"/>
              <a:t>39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Информатика — </a:t>
            </a:r>
            <a:r>
              <a:rPr lang="ru-RU" b="1" dirty="0"/>
              <a:t>44</a:t>
            </a:r>
            <a:r>
              <a:rPr lang="ru-RU" sz="1600" dirty="0"/>
              <a:t> балла</a:t>
            </a:r>
            <a:br>
              <a:rPr lang="ru-RU" sz="1600" dirty="0"/>
            </a:br>
            <a:r>
              <a:rPr lang="ru-RU" sz="1600" dirty="0"/>
              <a:t>Биология — </a:t>
            </a:r>
            <a:r>
              <a:rPr lang="ru-RU" b="1" dirty="0"/>
              <a:t>39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История — </a:t>
            </a:r>
            <a:r>
              <a:rPr lang="ru-RU" b="1" dirty="0"/>
              <a:t>35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География — </a:t>
            </a:r>
            <a:r>
              <a:rPr lang="ru-RU" b="1" dirty="0"/>
              <a:t>40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Обществознание — </a:t>
            </a:r>
            <a:r>
              <a:rPr lang="ru-RU" b="1" dirty="0"/>
              <a:t>45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Литература — </a:t>
            </a:r>
            <a:r>
              <a:rPr lang="ru-RU" b="1" dirty="0"/>
              <a:t>40</a:t>
            </a:r>
            <a:r>
              <a:rPr lang="ru-RU" sz="1600" dirty="0"/>
              <a:t> баллов</a:t>
            </a:r>
            <a:br>
              <a:rPr lang="ru-RU" sz="1600" dirty="0"/>
            </a:br>
            <a:r>
              <a:rPr lang="ru-RU" sz="1600" dirty="0"/>
              <a:t>Иностранный язык — </a:t>
            </a:r>
            <a:r>
              <a:rPr lang="ru-RU" b="1" dirty="0"/>
              <a:t>30</a:t>
            </a:r>
            <a:r>
              <a:rPr lang="ru-RU" sz="1600" dirty="0"/>
              <a:t> баллов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90685" y="1390509"/>
            <a:ext cx="815629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Кто имеет право сдавать вступительные испытания: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1</a:t>
            </a:r>
            <a:r>
              <a:rPr lang="ru-RU" sz="1600" b="1" dirty="0">
                <a:solidFill>
                  <a:srgbClr val="C00000"/>
                </a:solidFill>
              </a:rPr>
              <a:t>. </a:t>
            </a:r>
            <a:r>
              <a:rPr lang="ru-RU" sz="1600" dirty="0"/>
              <a:t>Выпускники СПО ( техникумы, лицеи, колледжи..)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2. </a:t>
            </a:r>
            <a:r>
              <a:rPr lang="ru-RU" sz="1600" dirty="0"/>
              <a:t>Абитуриенты, поступающие на направления подготовки,  где предусмотрены профессиональные и творческие испытания </a:t>
            </a:r>
          </a:p>
          <a:p>
            <a:r>
              <a:rPr lang="ru-RU" sz="1600" u="sng" dirty="0">
                <a:solidFill>
                  <a:srgbClr val="C00000"/>
                </a:solidFill>
              </a:rPr>
              <a:t>творческое испытание – по направлениям подготовки</a:t>
            </a:r>
            <a:r>
              <a:rPr lang="ru-RU" sz="1600" dirty="0">
                <a:solidFill>
                  <a:srgbClr val="C00000"/>
                </a:solidFill>
              </a:rPr>
              <a:t>: </a:t>
            </a:r>
          </a:p>
          <a:p>
            <a:r>
              <a:rPr lang="ru-RU" sz="1600" b="1" dirty="0"/>
              <a:t>42.03.02 Журналистика, </a:t>
            </a:r>
          </a:p>
          <a:p>
            <a:r>
              <a:rPr lang="ru-RU" sz="1600" b="1" dirty="0"/>
              <a:t>51.03.05 Режиссура театрализованных представлений и праздников, </a:t>
            </a:r>
          </a:p>
          <a:p>
            <a:r>
              <a:rPr lang="ru-RU" sz="1600" b="1" dirty="0"/>
              <a:t>54.03.01 Дизайн; </a:t>
            </a:r>
          </a:p>
          <a:p>
            <a:r>
              <a:rPr lang="ru-RU" sz="1600" b="1" dirty="0"/>
              <a:t>44.03.04 Профессиональное обучение (по отраслям) (ДПИ и дизайн)</a:t>
            </a:r>
            <a:r>
              <a:rPr lang="ru-RU" sz="1600" dirty="0"/>
              <a:t>.</a:t>
            </a:r>
          </a:p>
          <a:p>
            <a:r>
              <a:rPr lang="ru-RU" sz="1600" u="sng" dirty="0" smtClean="0">
                <a:solidFill>
                  <a:srgbClr val="C00000"/>
                </a:solidFill>
              </a:rPr>
              <a:t>профессиональное </a:t>
            </a:r>
            <a:r>
              <a:rPr lang="ru-RU" sz="1600" u="sng" dirty="0">
                <a:solidFill>
                  <a:srgbClr val="C00000"/>
                </a:solidFill>
              </a:rPr>
              <a:t>испытание – по направлениям подготовки: 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/>
              <a:t>07.03.03 Дизайн архитектурной среды</a:t>
            </a:r>
          </a:p>
          <a:p>
            <a:r>
              <a:rPr lang="ru-RU" sz="1600" b="1" dirty="0"/>
              <a:t>49.03.01 Физическая культура, </a:t>
            </a:r>
          </a:p>
          <a:p>
            <a:r>
              <a:rPr lang="ru-RU" sz="1600" b="1" dirty="0"/>
              <a:t>49.03.02 Физическая культура для лиц с отклонениями в состоянии здоровья; </a:t>
            </a:r>
          </a:p>
          <a:p>
            <a:r>
              <a:rPr lang="ru-RU" sz="1600" dirty="0"/>
              <a:t>  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3. </a:t>
            </a:r>
            <a:r>
              <a:rPr lang="ru-RU" sz="1600" dirty="0"/>
              <a:t>Иностранные граждане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4. </a:t>
            </a:r>
            <a:r>
              <a:rPr lang="ru-RU" sz="1600" dirty="0"/>
              <a:t>Абитуриенты,  имеющие ОВЗ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5. </a:t>
            </a:r>
            <a:r>
              <a:rPr lang="ru-RU" sz="1600" dirty="0"/>
              <a:t>Абитуриенты, получившие документ о среднем общем образовании в иностранной организации (по тем предметам, по которым поступающий не сдавал ЕГЭ в текущем календарном году</a:t>
            </a:r>
            <a:r>
              <a:rPr lang="ru-RU" sz="1600" dirty="0" smtClean="0"/>
              <a:t>)</a:t>
            </a:r>
            <a:r>
              <a:rPr lang="ru-RU" sz="1600" dirty="0"/>
              <a:t> 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Вступительные испытания проводятся в дистанционной и в очной форме</a:t>
            </a:r>
          </a:p>
          <a:p>
            <a:r>
              <a:rPr lang="ru-RU" sz="1600" dirty="0"/>
              <a:t> 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21973" y="4496617"/>
            <a:ext cx="2115677" cy="2115677"/>
            <a:chOff x="5862911" y="1822130"/>
            <a:chExt cx="3498839" cy="3498839"/>
          </a:xfrm>
        </p:grpSpPr>
        <p:sp>
          <p:nvSpPr>
            <p:cNvPr id="27" name="Овал 26"/>
            <p:cNvSpPr/>
            <p:nvPr/>
          </p:nvSpPr>
          <p:spPr>
            <a:xfrm>
              <a:off x="5862911" y="1822130"/>
              <a:ext cx="3498839" cy="349883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1 Rectángulo"/>
            <p:cNvSpPr/>
            <p:nvPr/>
          </p:nvSpPr>
          <p:spPr bwMode="auto">
            <a:xfrm>
              <a:off x="5992330" y="1951549"/>
              <a:ext cx="3240000" cy="324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4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b="1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73" y="4645901"/>
            <a:ext cx="2590978" cy="18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7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8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6" name="7 Rectángulo redondeado"/>
          <p:cNvSpPr/>
          <p:nvPr/>
        </p:nvSpPr>
        <p:spPr>
          <a:xfrm>
            <a:off x="614301" y="445994"/>
            <a:ext cx="5903040" cy="67459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2855" rIns="45711" bIns="22855" rtlCol="0" anchor="ctr"/>
          <a:lstStyle/>
          <a:p>
            <a:r>
              <a:rPr lang="ru-RU" dirty="0"/>
              <a:t>Те, кто поступает только по ЕГЭ – этот шаг пропускают.  Дата действия ЕГЭ – 2017- 2021 г.</a:t>
            </a:r>
          </a:p>
        </p:txBody>
      </p:sp>
      <p:sp>
        <p:nvSpPr>
          <p:cNvPr id="20" name="1 Rectángulo"/>
          <p:cNvSpPr/>
          <p:nvPr/>
        </p:nvSpPr>
        <p:spPr bwMode="auto">
          <a:xfrm flipV="1">
            <a:off x="7772400" y="471887"/>
            <a:ext cx="4202862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21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2"/>
          </p:nvPr>
        </p:nvSpPr>
        <p:spPr>
          <a:xfrm>
            <a:off x="7727576" y="535350"/>
            <a:ext cx="4168678" cy="360000"/>
          </a:xfrm>
        </p:spPr>
        <p:txBody>
          <a:bodyPr/>
          <a:lstStyle/>
          <a:p>
            <a:pPr algn="r"/>
            <a:r>
              <a:rPr lang="ru-RU" sz="2000" b="1" i="1" dirty="0"/>
              <a:t>Шаг </a:t>
            </a:r>
            <a:r>
              <a:rPr lang="ru-RU" sz="2000" b="1" i="1" dirty="0" smtClean="0"/>
              <a:t>3. </a:t>
            </a:r>
            <a:r>
              <a:rPr lang="ru-RU" sz="2000" b="1" dirty="0"/>
              <a:t>Вступительные испытания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2001" y="1524984"/>
            <a:ext cx="1108835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Вступительные </a:t>
            </a:r>
            <a:r>
              <a:rPr lang="ru-RU" sz="1600" b="1" dirty="0">
                <a:solidFill>
                  <a:srgbClr val="0070C0"/>
                </a:solidFill>
              </a:rPr>
              <a:t>испытания </a:t>
            </a:r>
            <a:r>
              <a:rPr lang="ru-RU" sz="1600" b="1" dirty="0" smtClean="0">
                <a:solidFill>
                  <a:srgbClr val="0070C0"/>
                </a:solidFill>
              </a:rPr>
              <a:t>проводятся в двух формах: </a:t>
            </a:r>
            <a:r>
              <a:rPr lang="ru-RU" dirty="0" smtClean="0">
                <a:solidFill>
                  <a:srgbClr val="C00000"/>
                </a:solidFill>
              </a:rPr>
              <a:t>дистанционной - через личный кабинет абитуриента </a:t>
            </a: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rgbClr val="C00000"/>
                </a:solidFill>
              </a:rPr>
              <a:t>и в очной - в  </a:t>
            </a:r>
            <a:r>
              <a:rPr lang="ru-RU" dirty="0">
                <a:solidFill>
                  <a:srgbClr val="C00000"/>
                </a:solidFill>
              </a:rPr>
              <a:t>аудиториях ЧГУ - Советский пр., д. </a:t>
            </a:r>
            <a:r>
              <a:rPr lang="ru-RU" dirty="0" smtClean="0">
                <a:solidFill>
                  <a:srgbClr val="C00000"/>
                </a:solidFill>
              </a:rPr>
              <a:t>8</a:t>
            </a:r>
          </a:p>
          <a:p>
            <a:pPr>
              <a:lnSpc>
                <a:spcPts val="1700"/>
              </a:lnSpc>
            </a:pPr>
            <a:endParaRPr lang="ru-RU" sz="1600" dirty="0">
              <a:solidFill>
                <a:srgbClr val="C00000"/>
              </a:solidFill>
            </a:endParaRPr>
          </a:p>
          <a:p>
            <a:pPr>
              <a:lnSpc>
                <a:spcPts val="1700"/>
              </a:lnSpc>
            </a:pPr>
            <a:r>
              <a:rPr lang="ru-RU" sz="1600" b="1" u="sng" dirty="0"/>
              <a:t>При регистрации </a:t>
            </a:r>
            <a:r>
              <a:rPr lang="ru-RU" sz="1600" b="1" u="sng" dirty="0" smtClean="0"/>
              <a:t>в очной форме на </a:t>
            </a:r>
            <a:r>
              <a:rPr lang="ru-RU" sz="1600" b="1" u="sng" dirty="0"/>
              <a:t>вступительные испытания необходимо иметь с собой</a:t>
            </a:r>
            <a:r>
              <a:rPr lang="ru-RU" sz="1600" b="1" u="sng" dirty="0" smtClean="0"/>
              <a:t>:</a:t>
            </a:r>
          </a:p>
          <a:p>
            <a:pPr>
              <a:lnSpc>
                <a:spcPts val="1700"/>
              </a:lnSpc>
            </a:pPr>
            <a:endParaRPr lang="ru-RU" sz="1600" dirty="0"/>
          </a:p>
          <a:p>
            <a:pPr marL="285750" lvl="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r>
              <a:rPr lang="ru-RU" sz="1600" b="1" dirty="0">
                <a:solidFill>
                  <a:srgbClr val="C00000"/>
                </a:solidFill>
              </a:rPr>
              <a:t>удостоверение личности (паспорт)</a:t>
            </a:r>
            <a:endParaRPr lang="ru-RU" sz="1600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r>
              <a:rPr lang="ru-RU" sz="1600" b="1" dirty="0">
                <a:solidFill>
                  <a:srgbClr val="C00000"/>
                </a:solidFill>
              </a:rPr>
              <a:t>ручку (черная или синяя паста)</a:t>
            </a:r>
            <a:endParaRPr lang="ru-RU" sz="1600" dirty="0">
              <a:solidFill>
                <a:srgbClr val="C00000"/>
              </a:solidFill>
            </a:endParaRPr>
          </a:p>
          <a:p>
            <a:pPr marL="285750" lvl="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r>
              <a:rPr lang="ru-RU" sz="1600" b="1" dirty="0">
                <a:solidFill>
                  <a:srgbClr val="C00000"/>
                </a:solidFill>
              </a:rPr>
              <a:t>маску (т.к. сохраняется масочный режим) </a:t>
            </a:r>
            <a:endParaRPr lang="ru-RU" sz="800" dirty="0"/>
          </a:p>
          <a:p>
            <a:pPr>
              <a:lnSpc>
                <a:spcPts val="1700"/>
              </a:lnSpc>
            </a:pP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24" name="1 Rectángulo"/>
          <p:cNvSpPr/>
          <p:nvPr/>
        </p:nvSpPr>
        <p:spPr bwMode="auto">
          <a:xfrm>
            <a:off x="0" y="1253778"/>
            <a:ext cx="406440" cy="533680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1753" y="2095124"/>
            <a:ext cx="2035095" cy="1524244"/>
          </a:xfrm>
          <a:prstGeom prst="rect">
            <a:avLst/>
          </a:prstGeom>
        </p:spPr>
      </p:pic>
      <p:sp>
        <p:nvSpPr>
          <p:cNvPr id="26" name="1 Rectángulo"/>
          <p:cNvSpPr/>
          <p:nvPr/>
        </p:nvSpPr>
        <p:spPr bwMode="auto">
          <a:xfrm>
            <a:off x="735105" y="3916834"/>
            <a:ext cx="10900827" cy="247800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xtLst/>
        </p:spPr>
        <p:txBody>
          <a:bodyPr lIns="108000" tIns="108000" rIns="0" bIns="0" rtlCol="0" anchor="t"/>
          <a:lstStyle/>
          <a:p>
            <a:pPr marL="28575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r>
              <a:rPr lang="ru-RU" dirty="0"/>
              <a:t>С правилами проведения вступительных испытаний, которые опубликованы на сайте приемной комиссии ЧГУ. </a:t>
            </a:r>
            <a:r>
              <a:rPr lang="ru-RU" u="sng" dirty="0">
                <a:hlinkClick r:id="rId3"/>
              </a:rPr>
              <a:t>http://pk.chsu.ru/o-postuplenii/vstupitelnye-ispytaniya/vstupitelnye-ispytaniya-chgu/pravila-provedeniya-vstupitelnykh-ispytaniy-chgu.php</a:t>
            </a:r>
            <a:r>
              <a:rPr lang="ru-RU" dirty="0"/>
              <a:t>.  </a:t>
            </a:r>
          </a:p>
          <a:p>
            <a:pPr marL="28575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endParaRPr lang="ru-RU" dirty="0"/>
          </a:p>
          <a:p>
            <a:pPr marL="28575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r>
              <a:rPr lang="ru-RU" dirty="0"/>
              <a:t>С демонстрационными заданиями,  по каждому необходимому для Вас предмету, которые  выложены на сайте приемной комиссии ЧГУ в разделе «Вступительные испытания»</a:t>
            </a:r>
            <a:r>
              <a:rPr lang="ru-RU" b="1" dirty="0"/>
              <a:t> </a:t>
            </a:r>
            <a:r>
              <a:rPr lang="ru-RU" dirty="0"/>
              <a:t>  </a:t>
            </a:r>
            <a:r>
              <a:rPr lang="ru-RU" u="sng" dirty="0">
                <a:hlinkClick r:id="rId4"/>
              </a:rPr>
              <a:t>http://pk.chsu.ru/o-postuplenii/vstupitelnye-ispytaniya/vstupitelnye-ispytaniya-chgu/programmy-ispytaniy.php</a:t>
            </a:r>
            <a:r>
              <a:rPr lang="ru-RU" u="sng" dirty="0"/>
              <a:t> </a:t>
            </a:r>
          </a:p>
          <a:p>
            <a:pPr marL="28575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endParaRPr lang="ru-RU" b="1" u="sng" dirty="0"/>
          </a:p>
          <a:p>
            <a:pPr marL="285750" lvl="0" indent="-285750">
              <a:lnSpc>
                <a:spcPts val="1700"/>
              </a:lnSpc>
              <a:buFont typeface="Calibri" panose="020F0502020204030204" pitchFamily="34" charset="0"/>
              <a:buChar char="●"/>
            </a:pPr>
            <a:r>
              <a:rPr lang="ru-RU" dirty="0"/>
              <a:t>Расписание вступительных испытаний </a:t>
            </a:r>
            <a:r>
              <a:rPr lang="ru-RU" u="sng" dirty="0">
                <a:hlinkClick r:id="rId5"/>
              </a:rPr>
              <a:t>https://pk.chsu.ru/o-postuplenii/vstupitelnye-ispytaniya/vstupitelnye-ispytaniya-chgu/index.php</a:t>
            </a:r>
            <a:r>
              <a:rPr lang="ru-RU" dirty="0"/>
              <a:t> </a:t>
            </a:r>
          </a:p>
          <a:p>
            <a:pPr lvl="0">
              <a:lnSpc>
                <a:spcPts val="1700"/>
              </a:lnSpc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3265" y="3330133"/>
            <a:ext cx="5656015" cy="39918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700"/>
              </a:lnSpc>
            </a:pPr>
            <a:r>
              <a:rPr lang="ru-RU" sz="2000" dirty="0">
                <a:solidFill>
                  <a:schemeClr val="bg1"/>
                </a:solidFill>
              </a:rPr>
              <a:t>Перед  экзаменами  обязательно ознакомьтесь </a:t>
            </a:r>
          </a:p>
        </p:txBody>
      </p:sp>
    </p:spTree>
    <p:extLst>
      <p:ext uri="{BB962C8B-B14F-4D97-AF65-F5344CB8AC3E}">
        <p14:creationId xmlns:p14="http://schemas.microsoft.com/office/powerpoint/2010/main" xmlns="" val="25562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635932" y="5965650"/>
            <a:ext cx="375048" cy="874817"/>
            <a:chOff x="355207" y="-11042"/>
            <a:chExt cx="1008000" cy="2351210"/>
          </a:xfrm>
        </p:grpSpPr>
        <p:grpSp>
          <p:nvGrpSpPr>
            <p:cNvPr id="15" name="Grupo 2"/>
            <p:cNvGrpSpPr/>
            <p:nvPr/>
          </p:nvGrpSpPr>
          <p:grpSpPr>
            <a:xfrm>
              <a:off x="355207" y="660563"/>
              <a:ext cx="1008000" cy="1008000"/>
              <a:chOff x="4230000" y="2229750"/>
              <a:chExt cx="756000" cy="756000"/>
            </a:xfrm>
          </p:grpSpPr>
          <p:sp>
            <p:nvSpPr>
              <p:cNvPr id="18" name="Elipse 10"/>
              <p:cNvSpPr/>
              <p:nvPr/>
            </p:nvSpPr>
            <p:spPr>
              <a:xfrm>
                <a:off x="4302000" y="2301750"/>
                <a:ext cx="612000" cy="61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fld id="{0137A6A4-F1C8-41B0-B9D8-9D4AC86B3A6D}" type="slidenum">
                  <a:rPr lang="ru-RU" sz="1600" smtClean="0">
                    <a:solidFill>
                      <a:schemeClr val="bg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pPr algn="ctr"/>
                  <a:t>9</a:t>
                </a:fld>
                <a:endParaRPr lang="es-ES" sz="1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  <p:sp>
            <p:nvSpPr>
              <p:cNvPr id="19" name="Elipse 11"/>
              <p:cNvSpPr/>
              <p:nvPr/>
            </p:nvSpPr>
            <p:spPr>
              <a:xfrm>
                <a:off x="4230000" y="2229750"/>
                <a:ext cx="756000" cy="7560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sz="16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cxnSp>
          <p:nvCxnSpPr>
            <p:cNvPr id="16" name="Conector recto 13"/>
            <p:cNvCxnSpPr/>
            <p:nvPr/>
          </p:nvCxnSpPr>
          <p:spPr>
            <a:xfrm>
              <a:off x="859207" y="-11042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5"/>
            <p:cNvCxnSpPr/>
            <p:nvPr/>
          </p:nvCxnSpPr>
          <p:spPr>
            <a:xfrm>
              <a:off x="859207" y="1668563"/>
              <a:ext cx="0" cy="671605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6" name="7 Rectángulo redondeado"/>
          <p:cNvSpPr/>
          <p:nvPr/>
        </p:nvSpPr>
        <p:spPr>
          <a:xfrm>
            <a:off x="614301" y="445994"/>
            <a:ext cx="5903040" cy="67459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0" bIns="22855" rtlCol="0" anchor="ctr"/>
          <a:lstStyle/>
          <a:p>
            <a:pPr fontAlgn="base">
              <a:lnSpc>
                <a:spcPts val="2000"/>
              </a:lnSpc>
            </a:pPr>
            <a:r>
              <a:rPr lang="ru-RU" sz="2800" b="1" dirty="0"/>
              <a:t>2 августа   </a:t>
            </a:r>
            <a:r>
              <a:rPr lang="ru-RU" b="1" dirty="0"/>
              <a:t>2021  г. – опубликование рейтинговых списков  - по номерам СНИЛС !!!</a:t>
            </a:r>
            <a:endParaRPr lang="ru-RU" dirty="0"/>
          </a:p>
        </p:txBody>
      </p:sp>
      <p:sp>
        <p:nvSpPr>
          <p:cNvPr id="20" name="1 Rectángulo"/>
          <p:cNvSpPr/>
          <p:nvPr/>
        </p:nvSpPr>
        <p:spPr bwMode="auto">
          <a:xfrm flipV="1">
            <a:off x="7871012" y="471887"/>
            <a:ext cx="4104250" cy="396464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0" tIns="0" rIns="0" bIns="0" rtlCol="0" anchor="t"/>
          <a:lstStyle/>
          <a:p>
            <a:pPr algn="ctr"/>
            <a:endParaRPr lang="es-SV"/>
          </a:p>
        </p:txBody>
      </p:sp>
      <p:sp>
        <p:nvSpPr>
          <p:cNvPr id="21" name="Rectángulo 13"/>
          <p:cNvSpPr/>
          <p:nvPr/>
        </p:nvSpPr>
        <p:spPr bwMode="auto">
          <a:xfrm>
            <a:off x="8676426" y="895246"/>
            <a:ext cx="3298835" cy="4571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8493"/>
            <a:endParaRPr lang="es-E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2"/>
          </p:nvPr>
        </p:nvSpPr>
        <p:spPr>
          <a:xfrm>
            <a:off x="7727576" y="535350"/>
            <a:ext cx="4168678" cy="360000"/>
          </a:xfrm>
        </p:spPr>
        <p:txBody>
          <a:bodyPr/>
          <a:lstStyle/>
          <a:p>
            <a:pPr algn="r"/>
            <a:r>
              <a:rPr lang="ru-RU" sz="2000" b="1" i="1" dirty="0"/>
              <a:t>Шаг </a:t>
            </a:r>
            <a:r>
              <a:rPr lang="ru-RU" sz="2000" b="1" i="1" dirty="0" smtClean="0"/>
              <a:t>4. </a:t>
            </a:r>
            <a:r>
              <a:rPr lang="ru-RU" sz="2000" b="1" dirty="0"/>
              <a:t>Зачисление</a:t>
            </a:r>
            <a:r>
              <a:rPr lang="ru-RU" sz="2000" dirty="0"/>
              <a:t> 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4301" y="1516019"/>
            <a:ext cx="10860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Вы можете увидеть себя в списках подавших документы и в рейтинговых списках  на сайте приемной комиссии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ЧГУ: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://pk.chsu.ru/</a:t>
            </a:r>
            <a:r>
              <a:rPr lang="ru-RU" dirty="0"/>
              <a:t> </a:t>
            </a:r>
            <a:r>
              <a:rPr lang="ru-RU" dirty="0" smtClean="0"/>
              <a:t> Списки </a:t>
            </a:r>
            <a:r>
              <a:rPr lang="ru-RU" dirty="0"/>
              <a:t>обновляются ежедневно.</a:t>
            </a:r>
            <a:r>
              <a:rPr lang="ru-RU" u="sng" dirty="0"/>
              <a:t> 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В личном кабинете </a:t>
            </a:r>
            <a:r>
              <a:rPr lang="ru-RU" b="1" dirty="0" smtClean="0">
                <a:solidFill>
                  <a:srgbClr val="C00000"/>
                </a:solidFill>
              </a:rPr>
              <a:t>абитуриента  </a:t>
            </a:r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l</a:t>
            </a:r>
            <a:r>
              <a:rPr lang="ru-RU" u="sng" dirty="0">
                <a:hlinkClick r:id="rId3"/>
              </a:rPr>
              <a:t>k.chsu.ru/</a:t>
            </a:r>
            <a:r>
              <a:rPr lang="ru-RU" dirty="0"/>
              <a:t> </a:t>
            </a:r>
            <a:r>
              <a:rPr lang="ru-RU" dirty="0" smtClean="0"/>
              <a:t>   (</a:t>
            </a:r>
            <a:r>
              <a:rPr lang="ru-RU" dirty="0"/>
              <a:t>вход в личный кабинет под вашим логином и паролем) Вы можете так же  увидеть  списки и свою позицию в рейтинге.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86390" y="3404859"/>
            <a:ext cx="7143846" cy="433671"/>
          </a:xfrm>
          <a:prstGeom prst="roundRect">
            <a:avLst>
              <a:gd name="adj" fmla="val 10000"/>
            </a:avLst>
          </a:prstGeom>
          <a:pattFill prst="ltUpDiag">
            <a:fgClr>
              <a:schemeClr val="accent4">
                <a:lumMod val="20000"/>
                <a:lumOff val="80000"/>
              </a:schemeClr>
            </a:fgClr>
            <a:bgClr>
              <a:srgbClr val="FFC000"/>
            </a:bgClr>
          </a:patt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Зачисление производится при наличии согласия на зачисление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3266" y="4119053"/>
            <a:ext cx="2604028" cy="39918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1813" indent="-342900">
              <a:defRPr/>
            </a:pPr>
            <a:r>
              <a:rPr lang="ru-RU" sz="2000" b="1" u="sng" dirty="0"/>
              <a:t>Вам необходимо: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4338" y="4555014"/>
            <a:ext cx="9109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alibri" panose="020F0502020204030204" pitchFamily="34" charset="0"/>
              <a:buChar char="●"/>
            </a:pPr>
            <a:r>
              <a:rPr lang="ru-RU" dirty="0"/>
              <a:t>или  подойти в приемную комиссию и подписать документы, </a:t>
            </a:r>
          </a:p>
          <a:p>
            <a:pPr marL="285750" lvl="0" indent="-285750">
              <a:buFont typeface="Calibri" panose="020F0502020204030204" pitchFamily="34" charset="0"/>
              <a:buChar char="●"/>
            </a:pPr>
            <a:r>
              <a:rPr lang="ru-RU" dirty="0"/>
              <a:t>или распечатать файл «согласие на зачисление», подписать и отсканированные копии отправить в приемную комиссию.. </a:t>
            </a:r>
          </a:p>
        </p:txBody>
      </p:sp>
      <p:sp>
        <p:nvSpPr>
          <p:cNvPr id="29" name="1 Rectángulo"/>
          <p:cNvSpPr/>
          <p:nvPr/>
        </p:nvSpPr>
        <p:spPr bwMode="auto">
          <a:xfrm>
            <a:off x="1686389" y="5557429"/>
            <a:ext cx="8263643" cy="873997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xtLst/>
        </p:spPr>
        <p:txBody>
          <a:bodyPr lIns="108000" tIns="108000" rIns="0" bIns="0" rtlCol="0" anchor="t"/>
          <a:lstStyle/>
          <a:p>
            <a:pPr marL="285750" lvl="0" indent="-285750">
              <a:buFont typeface="Calibri" panose="020F0502020204030204" pitchFamily="34" charset="0"/>
              <a:buChar char="●"/>
            </a:pPr>
            <a:r>
              <a:rPr lang="ru-RU" b="1" dirty="0">
                <a:solidFill>
                  <a:srgbClr val="C00000"/>
                </a:solidFill>
              </a:rPr>
              <a:t>Согласие заполняется,  когда сделаете окончательный выбор. </a:t>
            </a:r>
            <a:endParaRPr lang="ru-RU" dirty="0">
              <a:solidFill>
                <a:srgbClr val="C00000"/>
              </a:solidFill>
            </a:endParaRPr>
          </a:p>
          <a:p>
            <a:pPr marL="285750" lvl="0" indent="-285750">
              <a:buFont typeface="Calibri" panose="020F0502020204030204" pitchFamily="34" charset="0"/>
              <a:buChar char="●"/>
            </a:pPr>
            <a:r>
              <a:rPr lang="ru-RU" b="1" dirty="0">
                <a:solidFill>
                  <a:srgbClr val="C00000"/>
                </a:solidFill>
              </a:rPr>
              <a:t>В согласии  указывается только одно  направление подготовки из заявления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3341" y="2930592"/>
            <a:ext cx="1905004" cy="18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2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20" grpId="0" animBg="1"/>
      <p:bldP spid="21" grpId="0" animBg="1"/>
      <p:bldP spid="29" grpId="0" animBg="1"/>
    </p:bldLst>
  </p:timing>
</p:sld>
</file>

<file path=ppt/theme/theme1.xml><?xml version="1.0" encoding="utf-8"?>
<a:theme xmlns:a="http://schemas.openxmlformats.org/drawingml/2006/main" name="tf16411248">
  <a:themeElements>
    <a:clrScheme name="чгу">
      <a:dk1>
        <a:sysClr val="windowText" lastClr="000000"/>
      </a:dk1>
      <a:lt1>
        <a:sysClr val="window" lastClr="FFFFFF"/>
      </a:lt1>
      <a:dk2>
        <a:srgbClr val="7F7F7F"/>
      </a:dk2>
      <a:lt2>
        <a:srgbClr val="E4E9EF"/>
      </a:lt2>
      <a:accent1>
        <a:srgbClr val="595959"/>
      </a:accent1>
      <a:accent2>
        <a:srgbClr val="C00000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49_TF16411248.potx" id="{6E250086-97E1-4042-811E-BB45AE74F0FB}" vid="{3860F70A-3D30-41D9-8434-6A7E943678D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3E42B-7C8A-4AB1-9F29-E7D83A36D5D6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fb0879af-3eba-417a-a55a-ffe6dcd6ca77"/>
    <ds:schemaRef ds:uri="6dc4bcd6-49db-4c07-9060-8acfc67cef9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655827-7CC1-40B1-BA1C-E9676D7EE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1043</Words>
  <Application>Microsoft Office PowerPoint</Application>
  <PresentationFormat>Произвольный</PresentationFormat>
  <Paragraphs>221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tf16411248</vt:lpstr>
      <vt:lpstr>Алгоритм поступления в ЧГУ - 2021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2019-10-28T09:26:01Z</dcterms:created>
  <dcterms:modified xsi:type="dcterms:W3CDTF">2021-07-01T12:25:13Z</dcterms:modified>
</cp:coreProperties>
</file>