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333" r:id="rId4"/>
    <p:sldId id="326" r:id="rId5"/>
    <p:sldId id="312" r:id="rId6"/>
    <p:sldId id="316" r:id="rId7"/>
    <p:sldId id="318" r:id="rId8"/>
    <p:sldId id="335" r:id="rId9"/>
    <p:sldId id="334" r:id="rId10"/>
    <p:sldId id="317" r:id="rId11"/>
    <p:sldId id="327" r:id="rId12"/>
    <p:sldId id="314" r:id="rId13"/>
    <p:sldId id="337" r:id="rId14"/>
    <p:sldId id="319" r:id="rId15"/>
    <p:sldId id="320" r:id="rId16"/>
    <p:sldId id="336" r:id="rId17"/>
    <p:sldId id="321" r:id="rId18"/>
    <p:sldId id="322" r:id="rId19"/>
    <p:sldId id="324" r:id="rId20"/>
    <p:sldId id="328" r:id="rId21"/>
  </p:sldIdLst>
  <p:sldSz cx="9144000" cy="6858000" type="screen4x3"/>
  <p:notesSz cx="67691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75CAFF"/>
    <a:srgbClr val="D00000"/>
    <a:srgbClr val="63A7F9"/>
    <a:srgbClr val="5DC1FF"/>
    <a:srgbClr val="29C7FF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79004" autoAdjust="0"/>
  </p:normalViewPr>
  <p:slideViewPr>
    <p:cSldViewPr>
      <p:cViewPr varScale="1">
        <p:scale>
          <a:sx n="91" d="100"/>
          <a:sy n="91" d="100"/>
        </p:scale>
        <p:origin x="18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rgbClr val="0070C0"/>
                </a:solidFill>
              </a:rPr>
              <a:t>возраст</a:t>
            </a:r>
          </a:p>
        </c:rich>
      </c:tx>
      <c:layout>
        <c:manualLayout>
          <c:xMode val="edge"/>
          <c:yMode val="edge"/>
          <c:x val="2.0338411036090343E-3"/>
          <c:y val="0.69496781518583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5E20-41FF-A550-935D282D3A8A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5E20-41FF-A550-935D282D3A8A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5E20-41FF-A550-935D282D3A8A}"/>
              </c:ext>
            </c:extLst>
          </c:dPt>
          <c:dPt>
            <c:idx val="3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5E20-41FF-A550-935D282D3A8A}"/>
              </c:ext>
            </c:extLst>
          </c:dPt>
          <c:dLbls>
            <c:dLbl>
              <c:idx val="0"/>
              <c:layout>
                <c:manualLayout>
                  <c:x val="-9.459179332377711E-2"/>
                  <c:y val="2.57571423795425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73275056159072"/>
                      <c:h val="0.220926586999401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E20-41FF-A550-935D282D3A8A}"/>
                </c:ext>
              </c:extLst>
            </c:dLbl>
            <c:dLbl>
              <c:idx val="1"/>
              <c:layout>
                <c:manualLayout>
                  <c:x val="-2.9209465856450734E-2"/>
                  <c:y val="-2.3221904832197693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002060"/>
                        </a:solidFill>
                      </a:rPr>
                      <a:t>31-40 лет,28%</a:t>
                    </a:r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98369557854003"/>
                      <c:h val="0.220926586999401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E20-41FF-A550-935D282D3A8A}"/>
                </c:ext>
              </c:extLst>
            </c:dLbl>
            <c:dLbl>
              <c:idx val="2"/>
              <c:layout>
                <c:manualLayout>
                  <c:x val="5.0006584097913677E-2"/>
                  <c:y val="-3.660934278279686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00226804067838"/>
                      <c:h val="0.220926586999401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E20-41FF-A550-935D282D3A8A}"/>
                </c:ext>
              </c:extLst>
            </c:dLbl>
            <c:dLbl>
              <c:idx val="3"/>
              <c:layout>
                <c:manualLayout>
                  <c:x val="1.0964965245407515E-3"/>
                  <c:y val="0.171645013827142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84159489525318"/>
                      <c:h val="0.22092648922487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E20-41FF-A550-935D282D3A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 30 лет</c:v>
                </c:pt>
                <c:pt idx="1">
                  <c:v>31-40 лет</c:v>
                </c:pt>
                <c:pt idx="2">
                  <c:v>41-50 лет</c:v>
                </c:pt>
                <c:pt idx="3">
                  <c:v>старше 51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10.8</c:v>
                </c:pt>
                <c:pt idx="1">
                  <c:v>28.2</c:v>
                </c:pt>
                <c:pt idx="2">
                  <c:v>32.6</c:v>
                </c:pt>
                <c:pt idx="3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20-41FF-A550-935D282D3A8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05F610-0E07-456D-A143-4BCB7EA607D7}" type="datetimeFigureOut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67263"/>
            <a:ext cx="541655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C10DCF-CBCB-4FB6-82F9-32F165019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92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Добрый день, уважаемые педагоги, родители, жители города Череповца!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Я рада приветствовать вас на нашем традиционном августовском форуме. 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Сегодня на пленарном заседании форума присутствуют 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заместитель мэра города по социальным вопросам Наталья Владиславовна </a:t>
            </a:r>
            <a:r>
              <a:rPr lang="ru-RU" dirty="0" err="1" smtClean="0"/>
              <a:t>Стрижова</a:t>
            </a:r>
            <a:r>
              <a:rPr lang="ru-RU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- Ермилов Дмитрий Николаевич, инспектор охраны общественного порядка УМВД России по г. Череповцу;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- </a:t>
            </a:r>
            <a:r>
              <a:rPr lang="ru-RU" dirty="0" err="1" smtClean="0"/>
              <a:t>Екимовская</a:t>
            </a:r>
            <a:r>
              <a:rPr lang="ru-RU" dirty="0" smtClean="0"/>
              <a:t> Алена Сергеевна, капитан полиции, старший инспектор по пропаганде отдела ГИБДД УМВД России по г. Череповцу;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- Кукушкина Наталия Валентиновна, председатель Профсоюза работников  образования города Череповца;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- Соколова Наталия Валериевна, председатель Череповецкой городской организации Профсоюза работников народного образования и науки РФ;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- Миронова Людмила Евгеньевна, председатель Городского родительского совета;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- специалисты  управления образования мэрии города;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- руководители муниципальных образовательных учреждений города.</a:t>
            </a:r>
          </a:p>
          <a:p>
            <a:endParaRPr lang="ru-RU" dirty="0" smtClean="0"/>
          </a:p>
          <a:p>
            <a:r>
              <a:rPr lang="ru-RU" dirty="0" smtClean="0"/>
              <a:t>Августовский форум – это особая традиция, старт новому учебному году, он пронизан радостью новых встреч с коллегами, новыми педагогическими идеями и начинаниями.</a:t>
            </a:r>
          </a:p>
          <a:p>
            <a:r>
              <a:rPr lang="ru-RU" dirty="0" smtClean="0"/>
              <a:t>В этом учебному году мы с вами стартовали 24 августа на командной работе, продолжили встречу на торжественном мероприятии с вручением заслуженных наград и встретились сегодня для подведения основных итогов ушедшего учебного года и обсуждения задач и основных направлений работы на новый учебный год. Параллельно на базах образовательных организаций проходят секции, совещания педагогических работников где детально обсуждается содержание деятельности. </a:t>
            </a:r>
          </a:p>
          <a:p>
            <a:endParaRPr lang="ru-RU" dirty="0" smtClean="0"/>
          </a:p>
          <a:p>
            <a:r>
              <a:rPr lang="ru-RU" dirty="0" smtClean="0"/>
              <a:t>Для открытия Форума я передаю слово заместителю мэра города Череповца Наталье Владиславовне </a:t>
            </a:r>
            <a:r>
              <a:rPr lang="ru-RU" dirty="0" err="1" smtClean="0"/>
              <a:t>Стрижовой</a:t>
            </a:r>
            <a:r>
              <a:rPr lang="ru-RU" dirty="0" smtClean="0"/>
              <a:t>!</a:t>
            </a:r>
          </a:p>
          <a:p>
            <a:r>
              <a:rPr lang="ru-RU" dirty="0" smtClean="0"/>
              <a:t>……</a:t>
            </a:r>
          </a:p>
          <a:p>
            <a:r>
              <a:rPr lang="ru-RU" dirty="0" smtClean="0"/>
              <a:t>Спасибо большое, Наталья Владиславовна, за добрые слова и пожелания! Просим Вас занять почетное место в зале.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Работа наших образовательных учреждений неразрывно связана с родителями, необходимость взаимодействия школы, детского сада и семьи очевидны. Я бы хотела передать слово Председателю городского родительского совета Людмиле Евгеньевне Мироновой. Просим Вас занять почетное место в зале.</a:t>
            </a:r>
          </a:p>
          <a:p>
            <a:r>
              <a:rPr lang="ru-RU" dirty="0" smtClean="0"/>
              <a:t>….</a:t>
            </a:r>
          </a:p>
          <a:p>
            <a:r>
              <a:rPr lang="ru-RU" dirty="0" smtClean="0"/>
              <a:t>Спасибо большое, Людмила Евгеньевна!</a:t>
            </a:r>
          </a:p>
          <a:p>
            <a:endParaRPr lang="ru-RU" dirty="0" smtClean="0"/>
          </a:p>
          <a:p>
            <a:r>
              <a:rPr lang="ru-RU" dirty="0" smtClean="0"/>
              <a:t>+</a:t>
            </a:r>
            <a:r>
              <a:rPr lang="ru-RU" dirty="0" err="1" smtClean="0"/>
              <a:t>Кукушкина+Соколова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Начнем рабочее совещание и для первого выступления -  </a:t>
            </a:r>
          </a:p>
          <a:p>
            <a:r>
              <a:rPr lang="ru-RU" dirty="0" smtClean="0"/>
              <a:t>О подготовке образовательных организаций к новому учебному года по вопросам антитеррористической защищенности и об обеспечении безопасности при проведении Дня знаний - приглашаю Ермилова Дмитрия Николаевича, инспектор охраны общественного порядка УМВД России по г. Череповцу.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О подготовке образовательных организаций к новому учебному года по вопросам обеспечения безопасности дорожного движения - приглашаю </a:t>
            </a:r>
            <a:r>
              <a:rPr lang="ru-RU" dirty="0" err="1" smtClean="0"/>
              <a:t>Екимовскую</a:t>
            </a:r>
            <a:r>
              <a:rPr lang="ru-RU" dirty="0" smtClean="0"/>
              <a:t> Алену Сергеевну, старшего инспектора по пропаганде отдела ГИБДД УМВД России по г. Череповцу.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Уважаемые коллеги, родители! Присоединяюсь к поздравлениям и теплым словам, прозвучавшим в ваш адрес. И предлагаю перейти к кратким итогам прошлого учебного года. 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0F65E6-706A-45F2-8A78-820CB2401B47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Система оценки качества школьного образования в настоящее время является многоуровневой, состоящей из нескольких процедур. Первая важная процедура этой системы –  ЕГЭ (введена с 2009 года). В 2021 году 1563 выпускника 11 классов участвовали в ГИА. 99,5 % (1556 выпускников) успешно прошли ГИА и получили аттестат о среднем общем образовании. </a:t>
            </a:r>
          </a:p>
          <a:p>
            <a:r>
              <a:rPr lang="ru-RU" dirty="0" smtClean="0"/>
              <a:t>3107 выпускников 9 классов приняли участие в ГИА. 93,5 % (2904 выпускника) успешно прошли ГИА и получили аттестат об основном общем образовании. </a:t>
            </a:r>
          </a:p>
          <a:p>
            <a:r>
              <a:rPr lang="ru-RU" dirty="0" smtClean="0"/>
              <a:t>203 выпускника 9 классов заявлены для прохождения ГИА в дополнительный период в сентябре 2021 года.</a:t>
            </a:r>
          </a:p>
          <a:p>
            <a:r>
              <a:rPr lang="ru-RU" dirty="0" smtClean="0"/>
              <a:t>С целью обеспечения открытости, прозрачности и объективности процедур ГИА, соблюдения прав участников ГИА, усиления контроля за ходом проведения ГИА на всех этапах проведения присутствовали общественные наблюдатели. В 2021 году в г. Череповце зарегистрировано 264 общественных наблюдателя.</a:t>
            </a:r>
          </a:p>
          <a:p>
            <a:r>
              <a:rPr lang="ru-RU" dirty="0" smtClean="0"/>
              <a:t>Еще одна из важных оценочных процедур – ВПР.</a:t>
            </a:r>
          </a:p>
          <a:p>
            <a:r>
              <a:rPr lang="ru-RU" dirty="0" smtClean="0"/>
              <a:t>ВПР – контрольные работы, которые пишут школьники по завершении обучения в каждом классе, позволяют отслеживать изменения уровня знаний в динамике. ВПР – самая массовая оценочная процедура в российской системе образования. ВПР не являются ГИА, проводятся школами самостоятельно. Позволяют школам осуществить самодиагностику, выявить проблемы в знаниях учащихся. Результаты ВПР используются образовательными организациями для совершенствования методики преподавания предметов и формирования программ развития, в том числе программ развития качества образования.</a:t>
            </a:r>
          </a:p>
          <a:p>
            <a:r>
              <a:rPr lang="ru-RU" dirty="0" smtClean="0"/>
              <a:t>В 2021 году ВПР для обучающихся 4, 5, 6, 7, 8 классов проходили в штатном режиме (участие обязательно). Участвовали все обучающиеся всех классов.</a:t>
            </a:r>
          </a:p>
          <a:p>
            <a:r>
              <a:rPr lang="ru-RU" dirty="0" smtClean="0"/>
              <a:t>В новом учебном году ВПР будут организованы так же, как и в 2020-2021 учебном году.</a:t>
            </a:r>
          </a:p>
          <a:p>
            <a:r>
              <a:rPr lang="ru-RU" dirty="0" smtClean="0"/>
              <a:t> </a:t>
            </a:r>
          </a:p>
        </p:txBody>
      </p:sp>
      <p:sp>
        <p:nvSpPr>
          <p:cNvPr id="45059" name="Номер слайда 3"/>
          <p:cNvSpPr txBox="1">
            <a:spLocks noGrp="1"/>
          </p:cNvSpPr>
          <p:nvPr/>
        </p:nvSpPr>
        <p:spPr bwMode="auto">
          <a:xfrm>
            <a:off x="3833813" y="9409113"/>
            <a:ext cx="29337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BEAA14-F284-40C4-80F3-03F17B710626}" type="slidenum">
              <a:rPr lang="ru-RU" sz="1200">
                <a:latin typeface="Calibri" pitchFamily="34" charset="0"/>
              </a:rPr>
              <a:pPr algn="r"/>
              <a:t>10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В рамках национальных целей и задач на муниципальном уровне формируется механизм поиска и поддержки талантливых и одаренных детей. Данный механизм включает в себя совершенствование олимпиадного движения, осуществление мер адресной поддержки одаренным детям, формирование банка данных талантливых детей дошкольного и школьного возрастов. Основной задачей на уровне города остается увеличение числа участников всех этапов Всероссийской олимпиады школьников. Результаты участия в Всероссийской олимпиаде школьников представлены на слайде.</a:t>
            </a:r>
          </a:p>
        </p:txBody>
      </p:sp>
      <p:sp>
        <p:nvSpPr>
          <p:cNvPr id="47107" name="Номер слайда 3"/>
          <p:cNvSpPr txBox="1">
            <a:spLocks noGrp="1"/>
          </p:cNvSpPr>
          <p:nvPr/>
        </p:nvSpPr>
        <p:spPr bwMode="auto">
          <a:xfrm>
            <a:off x="3833813" y="9409113"/>
            <a:ext cx="29337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274C99-E469-4DE9-8C57-C3C23169157A}" type="slidenum">
              <a:rPr lang="ru-RU" sz="1200">
                <a:latin typeface="Calibri" pitchFamily="34" charset="0"/>
              </a:rPr>
              <a:pPr algn="r"/>
              <a:t>11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Выявлению и поддержке одаренных детей и развитию инновационного потенциала педагогов образовательных учреждений города способствует организация  конкурсного движения в дошкольных образовательных учреждениях. </a:t>
            </a:r>
            <a:r>
              <a:rPr lang="ru-RU" smtClean="0"/>
              <a:t>Всего в сфере дошкольного образования города проводиться свыше 40 конкурсов для детей, родителей, педагогов.</a:t>
            </a:r>
          </a:p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33813" y="9409113"/>
            <a:ext cx="293370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A6D0BA-D00C-4154-BDB3-83B1E4BC34FF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В июле 2020 года внесены изменения в Федеральный закон «Об образовании в Российской Федерации» по вопросам воспитания обучающихся. </a:t>
            </a:r>
          </a:p>
          <a:p>
            <a:r>
              <a:rPr lang="ru-RU" dirty="0" smtClean="0"/>
              <a:t>В условиях обновления содержания воспитания и в рамках реализации регионального проекта «Патриотическое воспитание» национального проекта «Образование» в 2020-2021 учебном году во всех общеобразовательных школах проведена большая работа по разработке и внедрению рабочих программ воспитания по уровням образования и календарных планов воспитательной работы. В новом учебном году образовательные организации начнут реализацию рабочих программ воспитания и продолжится работа по их совершенствованию. Учитывая значимость решения задач духовно-нравственного и патриотического воспитания обучающихся в программы должен быть введен  региональный  вариативный модуль «Истоки: воспитание вологжанина - гражданина России». </a:t>
            </a:r>
          </a:p>
          <a:p>
            <a:r>
              <a:rPr lang="ru-RU" dirty="0" smtClean="0"/>
              <a:t>Закон Вологодской области «О патриотическом воспитании в Вологодской области» устанавливает, что целью патриотического воспитания является формирование патриотизма у граждан, основанного на традиционных духовно-нравственных ценностях российского народа, развитие у них высокой социальной активности, гражданской ответственности, способности проявить себя в укреплении и защите отечества, обеспечении жизненно важных интересов и устойчивого развития государства и общества. </a:t>
            </a:r>
          </a:p>
          <a:p>
            <a:r>
              <a:rPr lang="ru-RU" dirty="0" smtClean="0"/>
              <a:t>В 2021 году в Вологодской области реализуется федеральный  проект «Патриотическое воспитание граждан Российской Федерации». В рамках проекта  Вологодская область в числе 10 пилотных регионов участвует во внедрении ставок советников директоров школ по воспитанию и взаимодействию с детскими общественными объединениями. С 1 августа 2021 года в 39 школах города начнут работать данные специалисты, прошедшие конкурсный отбор в рамках Всероссийского конкурса «Навигаторы детства» и повышение квалификации </a:t>
            </a:r>
          </a:p>
          <a:p>
            <a:r>
              <a:rPr lang="ru-RU" dirty="0" smtClean="0"/>
              <a:t>Развивается система муниципальных мероприятий, направленных на патриотическое воспитание.</a:t>
            </a:r>
          </a:p>
          <a:p>
            <a:r>
              <a:rPr lang="ru-RU" dirty="0" smtClean="0"/>
              <a:t>Патриотическое воспитание осуществляется и на основе соответствующих программ функционирования музеев школ поисковой и краеведческой деятельности, приобщения к традиционной народной культуре, сохранения и развития традиций военно-патриотического воспитания, в том числе в деятельности отрядов ЮНАРМИИ. </a:t>
            </a:r>
          </a:p>
          <a:p>
            <a:r>
              <a:rPr lang="ru-RU" dirty="0" smtClean="0"/>
              <a:t>В 2020-2021 учебном году военно-патриотическое движение «ЮНАРМИЯ» в городе Череповце объединило 1132 школьника. В настоящее время  в городе создан 51 отряд, в том числе 49 отрядов на базе 38 образовательных организаций. </a:t>
            </a:r>
          </a:p>
          <a:p>
            <a:r>
              <a:rPr lang="ru-RU" dirty="0" smtClean="0"/>
              <a:t>В составе муниципального отделения общероссийской общественно-государственной детско-юношеской организации «Российское движение школьников» (далее РДШ) работает 34 образовательные организации. Первичные организации РДШ  созданы в 27 общеобразовательных организациях, более 6000 школьников являются активными участники движения, всероссийских, региональных проектов  и программ, муниципальных мероприятий.</a:t>
            </a:r>
          </a:p>
          <a:p>
            <a:r>
              <a:rPr lang="ru-RU" dirty="0" smtClean="0"/>
              <a:t>В 2020-2021 учебном году детские общественные объединения действуют в 38 школах. Порядка 3 000  обучающихся образовательных организаций являются членами различных детских общественных объединений, активно работают в органах ученического самоуправления, отрядах ЮИД, юных пожарных, добровольческих (волонтерских) объединений. </a:t>
            </a:r>
          </a:p>
          <a:p>
            <a:endParaRPr lang="ru-RU" dirty="0" smtClean="0"/>
          </a:p>
        </p:txBody>
      </p:sp>
      <p:sp>
        <p:nvSpPr>
          <p:cNvPr id="49155" name="Номер слайда 3"/>
          <p:cNvSpPr txBox="1">
            <a:spLocks noGrp="1"/>
          </p:cNvSpPr>
          <p:nvPr/>
        </p:nvSpPr>
        <p:spPr bwMode="auto">
          <a:xfrm>
            <a:off x="3833813" y="9409113"/>
            <a:ext cx="29337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6ABB3F-7BF0-4CC6-A10C-49CE6F655D68}" type="slidenum">
              <a:rPr lang="ru-RU" sz="1200">
                <a:latin typeface="Calibri" pitchFamily="34" charset="0"/>
              </a:rPr>
              <a:pPr algn="r"/>
              <a:t>13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Задачей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 является формирование у выпускников осознанного профессионального выбора и ориентация на ОО города и области. На уровне города реализуется Дорожная карта направлений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 с привлечением представителей учреждений СПО города и Череповецкого государственного университета. </a:t>
            </a:r>
          </a:p>
          <a:p>
            <a:r>
              <a:rPr lang="ru-RU" dirty="0" smtClean="0"/>
              <a:t>Ежегодно реализуются традиционные мероприятия и мероприятия новых форматов, представленные на слайде</a:t>
            </a:r>
          </a:p>
          <a:p>
            <a:r>
              <a:rPr lang="ru-RU" dirty="0" smtClean="0"/>
              <a:t> </a:t>
            </a:r>
          </a:p>
        </p:txBody>
      </p:sp>
      <p:sp>
        <p:nvSpPr>
          <p:cNvPr id="51203" name="Номер слайда 3"/>
          <p:cNvSpPr txBox="1">
            <a:spLocks noGrp="1"/>
          </p:cNvSpPr>
          <p:nvPr/>
        </p:nvSpPr>
        <p:spPr bwMode="auto">
          <a:xfrm>
            <a:off x="3833813" y="9409113"/>
            <a:ext cx="29337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59A07D-39F7-475D-89D9-477F81A5F45F}" type="slidenum">
              <a:rPr lang="ru-RU" sz="1200">
                <a:latin typeface="Calibri" pitchFamily="34" charset="0"/>
              </a:rPr>
              <a:pPr algn="r"/>
              <a:t>14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r>
              <a:rPr lang="ru-RU" smtClean="0"/>
              <a:t>С 1 июня 2021 года учет детей, охваченных дополнительным образованием, осуществляется с использованием федеральной автоматизированной информационной системы «Реестр сертификатов дополнительного образования детей», интегрированной с региональным навигатором дополнительного образования детей. В систему заносятся данные о всех детях в возрасте от 5 до 18 лет, занимающихся по дополнительным общеобразовательным программам и программам спортивной подготовки в учреждениях физической культуры и спорта области. Для учета за каждым ребенком закрепляется сертификат учета с идентификационным номером. Сертификат учета может выдать организация, в которой проходит обучение ребенок в рамках предоставления платных услуг или муниципального задания. Имея доступ к личному кабинету, родитель (законный представитель) может ознакомиться с перечнем реализуемых программ в образовательных учреждениях города, направлять заявку на ту или иную программу, заключать договор на обучение. </a:t>
            </a:r>
          </a:p>
        </p:txBody>
      </p:sp>
      <p:sp>
        <p:nvSpPr>
          <p:cNvPr id="63491" name="Номер слайда 3"/>
          <p:cNvSpPr txBox="1">
            <a:spLocks noGrp="1"/>
          </p:cNvSpPr>
          <p:nvPr/>
        </p:nvSpPr>
        <p:spPr bwMode="auto">
          <a:xfrm>
            <a:off x="3833813" y="9409113"/>
            <a:ext cx="29337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EECBE8-9FCF-48F1-8233-7D26D2E713D9}" type="slidenum">
              <a:rPr lang="ru-RU" sz="1200">
                <a:latin typeface="Calibri" pitchFamily="34" charset="0"/>
              </a:rPr>
              <a:pPr algn="r"/>
              <a:t>15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01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2020-2021 учебный год стал значимым в области организации школьного питания. Президент Российской Федерации подписал закон о предоставлении бесплатного горячего питания учащимся начальной школы. По решению Губернатора области с 1 сентября 2020 года все учащиеся начальных классов обеспечены бесплатным горячим питанием. Решение вопросов качественного и здорового питания, пропаганды основ здорового питания общеобразовательной организацией осуществляется при взаимодействии с родительской общественностью, общественными организациями.</a:t>
            </a:r>
          </a:p>
          <a:p>
            <a:r>
              <a:rPr lang="ru-RU" dirty="0" smtClean="0"/>
              <a:t>В школах города созданы условия для обеспечения школьников качественным и полноценным питанием. Питание в школах города организовано специализированным предприятием – МАУ «Центр социального питания». В 2021 году в 43 общеобразовательных организациях города Череповца обучаются 39844 ребенка, из них 17 895 детей обучается по программам начального общего образования. </a:t>
            </a:r>
          </a:p>
          <a:p>
            <a:r>
              <a:rPr lang="ru-RU" dirty="0" smtClean="0"/>
              <a:t>В 5 школах города Череповца (школы №№ 10, 14, 29, 35, 17) продолжается реализация пилотного проекта ВОЗ «Улучшение здоровья детей и подростков в российских школах, включая продвижение здорового питания и физической активности». По инициативе родительской общественности к реализации проекта подключилась также школа № 30 города. Активную работу по данному направлению проводит МАОУ ДО «Детский технопарк «Кванториум». На уровне города сформирована межведомственная рабочая группа по реализации проекта, сформирован и утвержден комплексный план мероприятий.</a:t>
            </a:r>
          </a:p>
        </p:txBody>
      </p:sp>
      <p:sp>
        <p:nvSpPr>
          <p:cNvPr id="53251" name="Номер слайда 3"/>
          <p:cNvSpPr txBox="1">
            <a:spLocks noGrp="1"/>
          </p:cNvSpPr>
          <p:nvPr/>
        </p:nvSpPr>
        <p:spPr bwMode="auto">
          <a:xfrm>
            <a:off x="3833813" y="9409113"/>
            <a:ext cx="29337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BE89B5-D194-4FF7-9822-09629349F0F3}" type="slidenum">
              <a:rPr lang="ru-RU" sz="1200">
                <a:latin typeface="Calibri" pitchFamily="34" charset="0"/>
              </a:rPr>
              <a:pPr algn="r"/>
              <a:t>16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Для приведения в соответствие с санитарными и иными нормами образовательных учреждений на федеральные средства при </a:t>
            </a:r>
            <a:r>
              <a:rPr lang="ru-RU" dirty="0" err="1" smtClean="0"/>
              <a:t>софинансировании</a:t>
            </a:r>
            <a:r>
              <a:rPr lang="ru-RU" dirty="0" smtClean="0"/>
              <a:t> из бюджетов области и города проводится</a:t>
            </a:r>
          </a:p>
          <a:p>
            <a:r>
              <a:rPr lang="ru-RU" dirty="0" smtClean="0"/>
              <a:t> капитальный ремонт здания МАОУ «СОШ № 16», </a:t>
            </a:r>
          </a:p>
          <a:p>
            <a:r>
              <a:rPr lang="ru-RU" dirty="0" smtClean="0"/>
              <a:t>ремонтные работы в 14 школах, в том числе: капитальный ремонт тепловых пунктов в 8 школах, замена оконных блоков - в 13 школах, ремонт кровли - в 5 школах, ремонт межпанельных швов - в 2 школах. На общую сумму 235 696,4 тыс. рублей. </a:t>
            </a:r>
          </a:p>
          <a:p>
            <a:r>
              <a:rPr lang="ru-RU" dirty="0" smtClean="0"/>
              <a:t>В рамках областных средств при </a:t>
            </a:r>
            <a:r>
              <a:rPr lang="ru-RU" dirty="0" err="1" smtClean="0"/>
              <a:t>софинансировании</a:t>
            </a:r>
            <a:r>
              <a:rPr lang="ru-RU" dirty="0" smtClean="0"/>
              <a:t> из городского бюджета на общую сумму 111 111,1 тыс. рублей осуществляются ремонты</a:t>
            </a:r>
          </a:p>
          <a:p>
            <a:r>
              <a:rPr lang="ru-RU" dirty="0" smtClean="0"/>
              <a:t> 8 школ, в том числе: ремонт кровли в 1 школе, ремонт системы водоснабжения - в 1 школе, ремонт спортзала - в 1 школе, ремонт фасада - в 1 школе, ремонт крылец - в 2-х школах, ремонт систем отопления - в 1 школе, ремонт системы пожарной безопасности - в 1 школе, ремонт пищеблоков и обеденных залов – в 3-х школах, ремонт помещений – в 2-х школах.</a:t>
            </a:r>
          </a:p>
          <a:p>
            <a:r>
              <a:rPr lang="ru-RU" dirty="0" smtClean="0"/>
              <a:t>Также на средства областного бюджета при </a:t>
            </a:r>
            <a:r>
              <a:rPr lang="ru-RU" dirty="0" err="1" smtClean="0"/>
              <a:t>софинансировании</a:t>
            </a:r>
            <a:r>
              <a:rPr lang="ru-RU" dirty="0" smtClean="0"/>
              <a:t> из городского бюджета на общую сумму – 56 400,00 тыс. рублей производится ремонт 15 детских садов, в том числе капитальный ремонт тепловых пунктов – в 1 детском саду, ремонт помещений 4-х детских садов, замена оконных блоков - в 14 детских садах, ремонт кровли - в 3-х детских садах, ремонт крыльца - в 1 детском саду, ремонт систем пожарной безопасности - в 7 детских садах. </a:t>
            </a:r>
          </a:p>
          <a:p>
            <a:r>
              <a:rPr lang="ru-RU" dirty="0" smtClean="0"/>
              <a:t>Запланированы мероприятия по антитеррористической защищенности на сумму 27,05 млн. руб., в том числе установка </a:t>
            </a:r>
            <a:r>
              <a:rPr lang="ru-RU" dirty="0" err="1" smtClean="0"/>
              <a:t>противотаранных</a:t>
            </a:r>
            <a:r>
              <a:rPr lang="ru-RU" dirty="0" smtClean="0"/>
              <a:t> устройств в 3 учреждениях, установка видеонаблюдения в 14 школах и 3 детских садах, восстановление ограждений в 8 учреждениях, монтаж охранной сигнализации в 6 школах и 3 детских садах, установка СКУД в 2 ОУ, установка </a:t>
            </a:r>
            <a:r>
              <a:rPr lang="ru-RU" dirty="0" err="1" smtClean="0"/>
              <a:t>металлодетекторов</a:t>
            </a:r>
            <a:r>
              <a:rPr lang="ru-RU" dirty="0" smtClean="0"/>
              <a:t> в 1 школе и 3 детских садах.</a:t>
            </a:r>
          </a:p>
          <a:p>
            <a:r>
              <a:rPr lang="ru-RU" dirty="0" smtClean="0"/>
              <a:t>За счет средств городского бюджета осуществляется ремонт веранд, трубопроводов горячего и холодного водоснабжения, канализации, ремонты крылец, </a:t>
            </a:r>
            <a:r>
              <a:rPr lang="ru-RU" dirty="0" err="1" smtClean="0"/>
              <a:t>отмосток</a:t>
            </a:r>
            <a:r>
              <a:rPr lang="ru-RU" dirty="0" smtClean="0"/>
              <a:t>, калиток, спилы аварийных деревьев, проектные работы, ремонты кровель, внутренних помещений, систем электроосвещения.</a:t>
            </a:r>
          </a:p>
          <a:p>
            <a:r>
              <a:rPr lang="ru-RU" dirty="0" smtClean="0"/>
              <a:t>В рамках благотворительности выполнен ремонт бассейна в МАДОУ «Детский сад № 131»</a:t>
            </a:r>
          </a:p>
          <a:p>
            <a:endParaRPr lang="ru-RU" dirty="0" smtClean="0"/>
          </a:p>
        </p:txBody>
      </p:sp>
      <p:sp>
        <p:nvSpPr>
          <p:cNvPr id="55299" name="Номер слайда 3"/>
          <p:cNvSpPr txBox="1">
            <a:spLocks noGrp="1"/>
          </p:cNvSpPr>
          <p:nvPr/>
        </p:nvSpPr>
        <p:spPr bwMode="auto">
          <a:xfrm>
            <a:off x="3833813" y="9409113"/>
            <a:ext cx="29337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52F0E8-88BB-4FBD-A79A-2C6AD59FB233}" type="slidenum">
              <a:rPr lang="ru-RU" sz="1200">
                <a:latin typeface="Calibri" pitchFamily="34" charset="0"/>
              </a:rPr>
              <a:pPr algn="r"/>
              <a:t>17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В системе образования города функционируют 122 образовательных учреждения, в том числе 43 школы, 76 детских садов, 3 учреждения дополнительного образования, которые подведомственны управлению образования.</a:t>
            </a:r>
          </a:p>
          <a:p>
            <a:r>
              <a:rPr lang="ru-RU" dirty="0" smtClean="0"/>
              <a:t>Всего в сфере «Образование» работают 6889 человек, в том числе: педагогические работники – 4783 человека. </a:t>
            </a:r>
          </a:p>
          <a:p>
            <a:r>
              <a:rPr lang="ru-RU" dirty="0" smtClean="0"/>
              <a:t>Укомплектованность педагогическими кадрами в 2020-2021 учебном году составляет:</a:t>
            </a:r>
          </a:p>
          <a:p>
            <a:r>
              <a:rPr lang="ru-RU" dirty="0" smtClean="0"/>
              <a:t>- в общеобразовательных организациях – 100% (за счет перераспределения нагрузки)</a:t>
            </a:r>
          </a:p>
          <a:p>
            <a:r>
              <a:rPr lang="ru-RU" dirty="0" smtClean="0"/>
              <a:t>- в образовательных организациях дополнительного образования – 100% (за счет перераспределения нагрузки)</a:t>
            </a:r>
          </a:p>
          <a:p>
            <a:r>
              <a:rPr lang="ru-RU" dirty="0" smtClean="0"/>
              <a:t>- в дошкольных образовательных организациях – 97,5%</a:t>
            </a:r>
          </a:p>
          <a:p>
            <a:r>
              <a:rPr lang="ru-RU" dirty="0" smtClean="0"/>
              <a:t>Потребность в высококвалифицированных кадрах по образовательным организациям города составляет:</a:t>
            </a:r>
          </a:p>
          <a:p>
            <a:r>
              <a:rPr lang="ru-RU" dirty="0" smtClean="0"/>
              <a:t>- по детским садам: 83 педагогических работника, наиболее востребованные – воспитатели, музыкальные руководители, учителя-логопеды, педагоги-психологи.</a:t>
            </a:r>
          </a:p>
          <a:p>
            <a:r>
              <a:rPr lang="ru-RU" dirty="0" smtClean="0"/>
              <a:t>- по школам: 111 педагогических работников, из них 85 учителей, наиболее востребованные – учителя начальных классов, русского языка и литературы, математики, иностранных языков;</a:t>
            </a:r>
          </a:p>
          <a:p>
            <a:r>
              <a:rPr lang="ru-RU" dirty="0" smtClean="0"/>
              <a:t>- по учреждениям дополнительного образования: 5 педагогических работников: педагоги дополнительного образования.</a:t>
            </a:r>
          </a:p>
          <a:p>
            <a:r>
              <a:rPr lang="ru-RU" dirty="0" smtClean="0"/>
              <a:t>Вся нагрузка распределена, образовательные программы реализуются в полном объеме.</a:t>
            </a:r>
          </a:p>
          <a:p>
            <a:endParaRPr lang="ru-RU" dirty="0" smtClean="0"/>
          </a:p>
          <a:p>
            <a:r>
              <a:rPr lang="ru-RU" dirty="0" smtClean="0"/>
              <a:t>Сегодня в сфере «Образование» города Череповца работают 6889 человек, в том числе: педагогические работники – 4783 человека. Анализ возрастного состава свидетельствует о «старении» педагогических кадров города (33 % педагогов в возрасте от 41 до 50 лет, 28 % старше 51 года), что на ряду с пока низким процентом (порядка 1,6 %) молодых специалистов – выпускников высших и средних учебных учреждений, трудоустраивающихся в детские сады и школы города (на 1 сентября 2020-2021 учебного года – 74 человека, в предыдущем периоде – 76 человек) и потребностью сферы в высококвалифицированных кадрах безусловно, требует принятия оперативных мер.</a:t>
            </a:r>
          </a:p>
          <a:p>
            <a:endParaRPr lang="ru-RU" dirty="0" smtClean="0"/>
          </a:p>
          <a:p>
            <a:r>
              <a:rPr lang="ru-RU" dirty="0" smtClean="0"/>
              <a:t>В целях привлечения кадров в сферу на уровне города реализуется ряд мер социальной поддержки педагогических работников:</a:t>
            </a:r>
          </a:p>
          <a:p>
            <a:r>
              <a:rPr lang="ru-RU" dirty="0" smtClean="0"/>
              <a:t>- выплата 25 ежегодных городских премий имени И.А. Милютина в области образования в размере 25 000 рублей;</a:t>
            </a:r>
          </a:p>
          <a:p>
            <a:r>
              <a:rPr lang="ru-RU" dirty="0" smtClean="0"/>
              <a:t>- выплата ежемесячного социального пособия на оздоровление в размере 4 000 рублей;</a:t>
            </a:r>
          </a:p>
          <a:p>
            <a:r>
              <a:rPr lang="ru-RU" dirty="0" smtClean="0"/>
              <a:t>- компенсация родительской платы за содержание ребенка в детском саду работникам дошкольных учреждений и дошкольных групп общеобразовательных учреждений; </a:t>
            </a:r>
          </a:p>
          <a:p>
            <a:r>
              <a:rPr lang="ru-RU" dirty="0" smtClean="0"/>
              <a:t>- компенсация расходов по найму (поднайму) жилых помещений педагогическим работникам, не имеющим жилых помещений на праве собственности (в том числе долевой, совместной) на территории Череповца и не имеющим регистрации по месту жительства на территории города Череповца) в размере стоимость договора найма, но не более 9 000 рублей;</a:t>
            </a:r>
          </a:p>
          <a:p>
            <a:r>
              <a:rPr lang="ru-RU" dirty="0" smtClean="0"/>
              <a:t> - разработана система мотивации педагогических кадров города с учетом: вклада в подготовку учащихся, достижений в конкурсах профессионального мастерства; предусмотрены компенсационные выплаты молодым педагогам, педагогам-наставникам, педагогам-психологам, социальным педагогам, педагогам-библиотекарям.</a:t>
            </a:r>
          </a:p>
          <a:p>
            <a:r>
              <a:rPr lang="ru-RU" dirty="0" smtClean="0"/>
              <a:t>Для молодых педагогов:</a:t>
            </a:r>
          </a:p>
          <a:p>
            <a:r>
              <a:rPr lang="ru-RU" dirty="0" smtClean="0"/>
              <a:t>- работа городской школы молодого педагога, методическое сопровождение молодых педагогов;</a:t>
            </a:r>
          </a:p>
          <a:p>
            <a:r>
              <a:rPr lang="ru-RU" dirty="0" smtClean="0"/>
              <a:t>- выплаты молодым педагогам – 30 % от должностного оклада</a:t>
            </a:r>
          </a:p>
          <a:p>
            <a:endParaRPr lang="ru-RU" dirty="0" smtClean="0"/>
          </a:p>
          <a:p>
            <a:r>
              <a:rPr lang="ru-RU" dirty="0" smtClean="0"/>
              <a:t>Но озвученные тенденции, развивающаяся инфраструктура сферы (открытие новых детских садов и школы) требует обеспечения целенаправленной подготовки педагогических кадров.</a:t>
            </a:r>
          </a:p>
          <a:p>
            <a:r>
              <a:rPr lang="ru-RU" dirty="0" smtClean="0"/>
              <a:t>В городе существует положительный опыт создания профильных классов подготовки специалистов для металлургической и химической сфер (инженерные классы, </a:t>
            </a:r>
            <a:r>
              <a:rPr lang="ru-RU" dirty="0" err="1" smtClean="0"/>
              <a:t>фосагро</a:t>
            </a:r>
            <a:r>
              <a:rPr lang="ru-RU" dirty="0" smtClean="0"/>
              <a:t>-классы), результаты работы которых, безусловно, говорят о положительной роли вовлечения работодателей в целостную систему профориентации.</a:t>
            </a:r>
          </a:p>
          <a:p>
            <a:r>
              <a:rPr lang="ru-RU" dirty="0" smtClean="0"/>
              <a:t>Кроме традиционных мер привлечения специалистов в сферу, в целях обеспечения комплексного подхода к решению вопроса в 2019 году управление образования совместно с Череповецким государственным университетом начали работу по созданию педагогических классов на территории города. </a:t>
            </a:r>
          </a:p>
          <a:p>
            <a:r>
              <a:rPr lang="ru-RU" dirty="0" smtClean="0"/>
              <a:t>Обучение в педагогических классах, в рамках реализации совместных мероприятий, позволяет учащимся: познакомиться с профессией «Педагог»; сплотить классные коллективы и интегрироваться в педагогическом  сообществе; продолжить/развить проекты в период обучения в ЧГУ; заключить договора о целевом обучении. С 1 сентября 2021 года педагогические классы открываются в 5-ти школах города (школы №№ 4, 9, 25, 31, ЦОМ).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Важными аспектами в реализации проекта считаем: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педагогического сообщества, насыщенного общением с профильными преподавателями университета;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включение в студенческую среду;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приобщение к ключевым школьным мероприятиям, с точки зрения их совместной организации с учителями школы;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подключение учащихся педагогических классов к воспитательной работе с общественными школьными объединениями, волонтерскими и вожатскими активами, к работе студентов-практикантов;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 договоров о целевом обучении;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закрепление студентов за конкретным ОУ, организация практики, определение наставников и сопровождение молодых специалистов.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тем, работа с учащимися педагогических классов, анализ их профессиональных настроений выявляет низкую мотивацию на продолжение получения педагогического образования и трудоустройство в образовательные организации.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Успехом реализации проекта на перспективу считаем целенаправленное комплектование педагогических классов, учащимися, которые проявляют предрасположенность к педагогической деятельности. Выявление данных склонностей на основе определённых маркеров (прорабатываются педагогами-психологами) позволяет осуществлять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профтестирование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проводимое для учащихся 6 и 8 классов, (6 классы –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профнавигатор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 классы –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профориентатор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Системное сопровождение данной группы учащихся с включением их в школьные и студенческие активы, подключением к работе существующих педагогических классов позволит сформировать у обучающихся целенаправленную профессионально-педагогическую ориентацию, что снизит риски случайного выбора профиля обучения и профессиональной подготовки, и в конечном итоге, увеличит процент трудоустройства выпускников профессиональных организаций в образовательные учреждения города.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ВЫЯВЛЕНИЕ-РАЗВИТИЕ-СОПРОВОЖДЕНИЕ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7347" name="Номер слайда 3"/>
          <p:cNvSpPr txBox="1">
            <a:spLocks noGrp="1"/>
          </p:cNvSpPr>
          <p:nvPr/>
        </p:nvSpPr>
        <p:spPr bwMode="auto">
          <a:xfrm>
            <a:off x="3833813" y="9409113"/>
            <a:ext cx="29337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FFC721-1F4F-4654-879C-6656F328330C}" type="slidenum">
              <a:rPr lang="ru-RU" sz="1200">
                <a:latin typeface="Calibri" pitchFamily="34" charset="0"/>
              </a:rPr>
              <a:pPr algn="r"/>
              <a:t>18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Уважаемые коллеги, вами сделано очень много, достигнуты значительные успехи, но предстоит сделать еще больше!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2737F6A-ABAB-4BE9-97A0-1E153E96933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Указом Президента РФ определен ряд национальных целей и установлены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целевые показатели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характеризующие достижение национальных целей.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показатели декомпозированы, детализированы и находят свое отражение на региональном и муниципальном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уровнях, в том числе в:</a:t>
            </a:r>
            <a:endParaRPr lang="ru-RU" sz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Государственной программе «Развитие образования Вологодской области»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Стратегии развития города Череповца 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муниципальной программе «Развитие образования», на реализацию которой в 2021 году предусмотрено 46,7 млрд. рублей, что более чем на 41 млрд. рублей больше, чем в 2020 году (5,4 млрд. руб.).</a:t>
            </a:r>
            <a:r>
              <a:rPr lang="ru-RU" sz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05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всех уровней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бюджетов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сферу «Образование» увеличиваются и остаются стабильно высокими. </a:t>
            </a:r>
          </a:p>
          <a:p>
            <a:pPr algn="just">
              <a:spcAft>
                <a:spcPts val="0"/>
              </a:spcAft>
            </a:pP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 образования города Череповца - это 122 образовательных учреждения, в которых обучаются и воспитываются порядка 62 тысяч детей.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Сегодня сфера образования города – это динамично развивающаяся система, эффективно решающая задачи, поставленные перед нами на федеральном, региональном и муниципальном уровнях.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093899-6964-43B5-90ED-AFAA4DF06EE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9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городе функционирует 76 дошкольных образовательных учреждений и 6 ощеобразовательных учреждений с дошкольными группами, которые посещают 22 000 детей</a:t>
            </a:r>
          </a:p>
          <a:p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Комплектование детских садов проводится в электронной информационной системе с использованием функции автоматического комплектования. </a:t>
            </a:r>
          </a:p>
          <a:p>
            <a:r>
              <a:rPr lang="ru-RU" smtClean="0"/>
              <a:t>Наиболее благополучными в части обеспеченности  местами детей в детских садах  являются Заягорбский и Северный районы города</a:t>
            </a:r>
            <a:r>
              <a:rPr lang="ru-RU" b="1" smtClean="0"/>
              <a:t>, </a:t>
            </a:r>
            <a:r>
              <a:rPr lang="ru-RU" smtClean="0"/>
              <a:t> где имеется возможность принимать детей с 1 года, в детские сады Индустриального района города дети принимаются с полутора лет. </a:t>
            </a:r>
            <a:r>
              <a:rPr lang="ru-RU" b="1" smtClean="0"/>
              <a:t> </a:t>
            </a:r>
            <a:endParaRPr lang="ru-RU" smtClean="0"/>
          </a:p>
          <a:p>
            <a:r>
              <a:rPr lang="ru-RU" smtClean="0"/>
              <a:t>В детских садах Зашекснинского района города для детей раннего возраста ежегодно комплектуются только группы для детей с 2 до 3 лет (за исключением  вновь построенных учреждений в момент сдачи их в эксплуатацию). Возраст при направлении ребенка в соответствующую группу исчисляется на 30 сентября. </a:t>
            </a:r>
          </a:p>
          <a:p>
            <a:r>
              <a:rPr lang="ru-RU" smtClean="0"/>
              <a:t>По мере расширения сети дошкольных образовательных учреждений в Зашекснинском районе города за счет ввода в эксплуатацию новых садов прогнозируется тенденция к снижению возраста детей, вновь поступающих на новый учебный год в детские сады в микрорайонах, где процесс застройки новыми жилыми домами завершился (прием детей с полутора лет).</a:t>
            </a:r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31747" name="Номер слайда 3"/>
          <p:cNvSpPr txBox="1">
            <a:spLocks noGrp="1"/>
          </p:cNvSpPr>
          <p:nvPr/>
        </p:nvSpPr>
        <p:spPr bwMode="auto">
          <a:xfrm>
            <a:off x="3833813" y="9409113"/>
            <a:ext cx="29337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C7FAEE-12DE-4C44-9484-936D767996F7}" type="slidenum">
              <a:rPr lang="ru-RU" sz="1200">
                <a:latin typeface="Calibri" pitchFamily="34" charset="0"/>
              </a:rPr>
              <a:pPr algn="r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Образовательные учреждения города эффективно выполняли задачи, поставленные Президентом Российской Федерации в рамках национальных целей развития. 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Учреждения активно участвовали в реализации национальных проектов «Демография» и «Образование» реализуя федеральные проекты.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В целях исполнения поручения Президента Российской </a:t>
            </a:r>
            <a:r>
              <a:rPr lang="ru-RU" dirty="0" err="1" smtClean="0"/>
              <a:t>Федрации</a:t>
            </a:r>
            <a:r>
              <a:rPr lang="ru-RU" dirty="0" smtClean="0"/>
              <a:t> о реализации мероприятий по достижению к 2021 году 100-процентной доступности дошкольного образования для детей в возрасте от 2 месяцев до 3 лет на уровне города разработан План мероприятий, в котором приоритетом для достижения поставленной цели является строительство новых зданий детских садов. В 2021 году будут введены в эксплуатацию 2 детских сада в 103 </a:t>
            </a:r>
            <a:r>
              <a:rPr lang="ru-RU" dirty="0" err="1" smtClean="0"/>
              <a:t>мкр</a:t>
            </a:r>
            <a:r>
              <a:rPr lang="ru-RU" dirty="0" smtClean="0"/>
              <a:t>. и 105 </a:t>
            </a:r>
            <a:r>
              <a:rPr lang="ru-RU" dirty="0" err="1" smtClean="0"/>
              <a:t>мкр</a:t>
            </a:r>
            <a:r>
              <a:rPr lang="ru-RU" dirty="0" smtClean="0"/>
              <a:t>. </a:t>
            </a:r>
            <a:r>
              <a:rPr lang="ru-RU" dirty="0" err="1" smtClean="0"/>
              <a:t>Зашекснинского</a:t>
            </a:r>
            <a:r>
              <a:rPr lang="ru-RU" dirty="0" smtClean="0"/>
              <a:t> района города.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В 2021 году продолжится создание мест для детей в возрасте от 1,5 до 3 лет в негосударственном секторе в рамках реализации национального проекта «Демография». 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A39086-2A9C-41F2-8E45-82AAC6625755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 01 сентября 2021 в рамках реализации национального проекта «Образование» на базе МАОУ «Средняя общеобразовательная школа № 14» открывается «Школьный технопарк «Кванториум». В рамках проекта создаются условия для расширения содержания общего образования с целью развития у детей современных знаний и навыков, в том числе естественнонаучной, математической, информационной грамотности, вовлечение школьников города в инженерную и научную деятельность, формирование профиля их будущей профессии. </a:t>
            </a:r>
          </a:p>
          <a:p>
            <a:r>
              <a:rPr lang="ru-RU" dirty="0" smtClean="0"/>
              <a:t>На базе </a:t>
            </a:r>
            <a:r>
              <a:rPr lang="ru-RU" dirty="0" err="1" smtClean="0"/>
              <a:t>Кванториума</a:t>
            </a:r>
            <a:r>
              <a:rPr lang="ru-RU" dirty="0" smtClean="0"/>
              <a:t>  созданы: </a:t>
            </a:r>
            <a:r>
              <a:rPr lang="ru-RU" dirty="0" err="1" smtClean="0"/>
              <a:t>Биоквантум</a:t>
            </a:r>
            <a:r>
              <a:rPr lang="ru-RU" dirty="0" smtClean="0"/>
              <a:t>, </a:t>
            </a:r>
            <a:r>
              <a:rPr lang="ru-RU" dirty="0" err="1" smtClean="0"/>
              <a:t>Робоквантум</a:t>
            </a:r>
            <a:r>
              <a:rPr lang="ru-RU" dirty="0" smtClean="0"/>
              <a:t>, ХАЙТЕК, естественнонаучное направление (химия, физика).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2021 году на базе Центр образования № 44 реализуется мероприятие «</a:t>
            </a:r>
            <a:r>
              <a:rPr lang="ru-RU" dirty="0" err="1" smtClean="0"/>
              <a:t>Доброшкола</a:t>
            </a:r>
            <a:r>
              <a:rPr lang="ru-RU" dirty="0" smtClean="0"/>
              <a:t>», направленное на поддержку образования обучающихся с ограниченными возможностями здоровья. В ходе реализации мероприятия приобретено новое оборудование для реализации предметной области «Технология», которое позволит</a:t>
            </a:r>
            <a:r>
              <a:rPr lang="ru-RU" baseline="0" dirty="0" smtClean="0"/>
              <a:t>  в</a:t>
            </a:r>
            <a:r>
              <a:rPr lang="ru-RU" dirty="0" smtClean="0"/>
              <a:t>недрить современных программы трудового и профессионального обучения по востребованным на рынке труда профессиям.</a:t>
            </a:r>
            <a:r>
              <a:rPr lang="ru-RU" baseline="0" dirty="0" smtClean="0"/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9ACEB0-52E7-422E-8451-18CC4CB8E10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 2019 года в городе активно реализуется ФП «Поддержка семей, имеющих детей», направленный на создание условий для повышения компетентности родителей обучающихся в вопросах образования и воспитания, в том числе для раннего развития детей в возрасте до трех лет, путем предоставления бесплатных услуг психолого-педагогической, методической и консультативной помощи родителям детей.</a:t>
            </a:r>
          </a:p>
          <a:p>
            <a:r>
              <a:rPr lang="ru-RU" smtClean="0"/>
              <a:t>Родители детей с ОВЗ получают бесплатные консультации педагогов-специалистов на 41 консультационной площадке города Череповца. С начала 2021 года проведено более 5 000 консультаций, в том числе, в дистанционной форме. 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34EDE1-235A-454B-841E-879AF59CDAD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22225"/>
            <a:ext cx="3392487" cy="25447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01939" y="2581832"/>
            <a:ext cx="6381797" cy="717844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Повышение значений показателей доступности объектов осуществляется в рамках реализации Государственной программы РФ «Доступная среда». По данному направлению, в период с 2011 по 2021 год в образовательные учреждения города осуществлена поставка специального реабилитационного и компьютерного оборудования для обучения и осуществления коррекционной работы, а также проведены необходимые ремонтные работы для создания «Архитектурной доступности» непосредственно в зданиях образовательных учреждений для организации совместного обучения детей с ограниченными возможностями здоровья (с нарушениями, слуха, зрения и опорно-двигательного аппарата) и детей, не имеющих нарушений в развитии.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12 общеобразовательных учреждениях города, в 15 дошкольных образовательных учреждениях в 2-х учреждениях дополнительного образования,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составляет 23,7 % от общего количества образовательных учреждений.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всех вновь открываемых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реконструируируемых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образовательных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учрежденях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обеспечены условия для беспрепятственного перемещения детей-инвалидов (установлены пандусы, поручни, приспособлены внутренние пути перемещения).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Дальнейшие перспективы развития инклюзивного образования в муниципальных образовательных учреждения города Череповца  связаны с популяризации идей инклюзивного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продолжением работы по созданию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безбарьерной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образовательной среды.</a:t>
            </a:r>
            <a:endParaRPr lang="ru-RU" altLang="ru-RU" sz="1000" dirty="0">
              <a:latin typeface="Arial Narrow" pitchFamily="34" charset="0"/>
            </a:endParaRPr>
          </a:p>
        </p:txBody>
      </p:sp>
      <p:sp>
        <p:nvSpPr>
          <p:cNvPr id="22532" name="Номер слайда 3"/>
          <p:cNvSpPr txBox="1">
            <a:spLocks/>
          </p:cNvSpPr>
          <p:nvPr/>
        </p:nvSpPr>
        <p:spPr bwMode="auto">
          <a:xfrm>
            <a:off x="6396026" y="9624058"/>
            <a:ext cx="371495" cy="28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58" tIns="45579" rIns="91158" bIns="45579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2F22D4-86D3-4141-A175-C58818730BEC}" type="slidenum">
              <a:rPr lang="ru-RU" altLang="ru-RU" sz="11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z="1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1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Общеобразовательные учреждения активно участвуют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грантовой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деятельности, что позволяет привлечь в сферу дополнительные средства, так за 2020 год и 1 полугодие 2021 года учреждениями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привлечено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48,6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 руб.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целом,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данный период, 44 образовательные организации направили привлеченные денежные средства на  развитие материально-технической базы своих учреждений.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BDFEFE-8D9E-4979-90B4-92DFCC5846AE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69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Общеобразовательные организации города активно участвовали в процедурах международного исследования качества образования. Несмотря на особые условия организации, в ходе ЕГЭ выпускники общеобразовательных учреждений показали достойные результаты, 20 выпускников получили наивысший 100-балльный результат. </a:t>
            </a:r>
          </a:p>
          <a:p>
            <a:r>
              <a:rPr lang="ru-RU" dirty="0" smtClean="0"/>
              <a:t>Два 100-балльных результата по итогам ЕГЭ по предметам физика и математика профильного уровня получила выпускница МАОУ «Общеобразовательный лицей «АМТЭК» Егоренкова Дария Максимовна.</a:t>
            </a:r>
          </a:p>
          <a:p>
            <a:r>
              <a:rPr lang="ru-RU" dirty="0" smtClean="0"/>
              <a:t>Педагоги, подготовившие 100-балльников:</a:t>
            </a:r>
          </a:p>
          <a:p>
            <a:r>
              <a:rPr lang="ru-RU" dirty="0" smtClean="0"/>
              <a:t>- Беляева Людмила Викторовна, учитель химии Общеобразовательного лицея «АМТЭК» - три 100-балльника;</a:t>
            </a:r>
          </a:p>
          <a:p>
            <a:r>
              <a:rPr lang="ru-RU" dirty="0" smtClean="0"/>
              <a:t>- Ярославцева Наталья Александровна, учитель химии Средней общеобразовательной школы № 14 - два 100-балльника;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Кочегуро</a:t>
            </a:r>
            <a:r>
              <a:rPr lang="ru-RU" dirty="0" smtClean="0"/>
              <a:t> Елена Николаевна, учитель математики Общеобразовательного лицея «АМТЭК» - два 100-балльника;</a:t>
            </a:r>
          </a:p>
          <a:p>
            <a:r>
              <a:rPr lang="ru-RU" dirty="0" smtClean="0"/>
              <a:t>- Жукова Людмила Евгеньевна, учитель русского языка и литературы Общеобразовательного лицея «АМТЭК» </a:t>
            </a:r>
          </a:p>
          <a:p>
            <a:r>
              <a:rPr lang="ru-RU" dirty="0" smtClean="0"/>
              <a:t>- Туркина Любовь Николаевна, учитель физики Общеобразовательного лицея «АМТЭК»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Зимоздра</a:t>
            </a:r>
            <a:r>
              <a:rPr lang="ru-RU" dirty="0" smtClean="0"/>
              <a:t> Татьяна </a:t>
            </a:r>
            <a:r>
              <a:rPr lang="ru-RU" dirty="0" err="1" smtClean="0"/>
              <a:t>Испульевна</a:t>
            </a:r>
            <a:r>
              <a:rPr lang="ru-RU" dirty="0" smtClean="0"/>
              <a:t>, учитель химии СОШ № 10 с углубленным изучением отдельных предметов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Менькова</a:t>
            </a:r>
            <a:r>
              <a:rPr lang="ru-RU" dirty="0" smtClean="0"/>
              <a:t> Марина Валентиновна, учитель химии Образовательного центра  № 11</a:t>
            </a:r>
          </a:p>
          <a:p>
            <a:r>
              <a:rPr lang="ru-RU" dirty="0" smtClean="0"/>
              <a:t>- Конюхова Лариса Андреевна, учитель химии СОШ № 21 с углубленным изучением отдельных предметов</a:t>
            </a:r>
          </a:p>
          <a:p>
            <a:r>
              <a:rPr lang="ru-RU" dirty="0" smtClean="0"/>
              <a:t>- Хамова Наталья Михайловна, учитель химии Центр образования № 29</a:t>
            </a:r>
          </a:p>
          <a:p>
            <a:r>
              <a:rPr lang="ru-RU" dirty="0" smtClean="0"/>
              <a:t>- Ганичева Анна Владимировна, учитель русского языка и литературы СОШ № 40</a:t>
            </a:r>
          </a:p>
          <a:p>
            <a:r>
              <a:rPr lang="ru-RU" dirty="0" smtClean="0"/>
              <a:t>- Андрианова Елена Дмитриевна, учитель русского языка и литературы СОШ № 21 с углубленным изучением отдельных предметов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Вахрина</a:t>
            </a:r>
            <a:r>
              <a:rPr lang="ru-RU" dirty="0" smtClean="0"/>
              <a:t> Оксана Николаевна, учитель географии Средней общеобразовательной школы № 22</a:t>
            </a:r>
          </a:p>
          <a:p>
            <a:r>
              <a:rPr lang="ru-RU" dirty="0" smtClean="0"/>
              <a:t>- Новичихина Татьяна Сергеевна, учитель русского языка Центра образования им. И.А. Милютина</a:t>
            </a:r>
          </a:p>
          <a:p>
            <a:r>
              <a:rPr lang="ru-RU" dirty="0" smtClean="0"/>
              <a:t> - Кузнецова Эльвира Михайловна учитель русского языка и литературы Женской гуманитарной гимназии</a:t>
            </a:r>
          </a:p>
          <a:p>
            <a:r>
              <a:rPr lang="ru-RU" dirty="0" smtClean="0"/>
              <a:t>Медалями «За особые успехи в учении» награждены 106 учащихся, по итогам 2019/2020 учебного года (102 медали).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921F94-B1B4-4E90-B905-63553F66F93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ECC68-80A5-4456-AEA0-37DF52C85788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E1BB5-8A53-4D27-8F56-5B5FCBF61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0F04D-92FA-4FBC-9AE5-FF781E429B9D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51A7-7F61-4906-BCEE-EBBA30B6A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52D8-16D0-4E85-AEB6-EAF1BA46CAC4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37E6-B2F5-42DD-9F8C-E35528EAC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1BF0-A157-4DC9-B19F-AB597AA8B2F0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A499-FCCD-4086-A485-166E6147D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1218-B9D3-499C-9FF2-EA04E79FA0DF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EAB42-D878-4945-A3F4-FF3869DA1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287A-E113-44FA-B7C6-71DF27E1F415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0E5C-0655-49B6-9023-43A7A6F1C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A76CF-B325-40CC-ABD2-AA00EE8153F1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DFF1-9EC0-4C42-9B45-5460BD826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DF11-121D-4CFA-A2CE-9F075AAB7B39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0516-57C8-435C-AD45-D3AF66A94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5FB6-D290-4DAB-8A71-33F55DA13506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C1A3A-98E7-495E-A96C-929C7A667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D736-3251-429D-A28F-5AA1BA66F3EC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A2B54-623A-463B-9C3F-665A2ECF2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19508-184D-4CD5-82BE-8D0EBF3CA866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ADAEB-0681-4113-9EFD-684AA00CB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50CBA-E1E2-4B62-8ED3-80DA7E51BB78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0298D-BA8D-4440-AB96-26D3911E7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7C13-293D-4408-AA41-625E5CEE624C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9BB9F-A713-4792-9D4D-D9E595D4D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D6FD3-8833-4AB1-BC8D-831116FFDA44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B709-9B63-499C-B903-1243A57E9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9E7C7-6446-439A-9870-8EF9AC6FDFC9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13945-C1F5-48BE-A514-D538EDBB5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6C353-3149-4307-869C-3AE60090F389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0767D-F1B5-4796-ABD9-0A881B407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110BE-C3F5-4F99-A8C8-D823C163FC54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7672-45CF-4E50-AE1A-F0A4A089A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AA1C6-2FD8-4708-9F1E-98AD0BB69707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4D860-9E14-4785-AC65-39F3F504D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5AE0-E84C-4B4C-99E5-1CD2CF1779F5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494FD-5014-4D9E-9DDD-BFAD51C36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B33BC-B595-457D-BE58-F26EE4D60B14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F18C5-7A67-40CB-AA53-719DDA24A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741AE-EC27-4B0B-8FAC-19BD35943956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ED80-47F1-4B08-B11F-256A40F0D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800B9-6EC6-467B-AFC9-733C1E37EDB2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6F655-B0E0-4715-9B3C-517B4E691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DBAD8F-3103-4E1B-9026-36829033599C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041A2E-202D-4887-A9A7-AF0D5D354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4BE4ED-1895-4BE0-89AF-9153FF4FA96D}" type="datetime1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A3806-08B7-4C24-8AB4-11BAE3F42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 txBox="1">
            <a:spLocks/>
          </p:cNvSpPr>
          <p:nvPr/>
        </p:nvSpPr>
        <p:spPr bwMode="auto">
          <a:xfrm>
            <a:off x="195263" y="4652963"/>
            <a:ext cx="874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Calibri" pitchFamily="34" charset="0"/>
              </a:rPr>
              <a:t>Итоги работы сферы образования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Calibri" pitchFamily="34" charset="0"/>
              </a:rPr>
              <a:t>за 2020-2021 учебный год</a:t>
            </a:r>
          </a:p>
        </p:txBody>
      </p:sp>
      <p:sp>
        <p:nvSpPr>
          <p:cNvPr id="26628" name="Подзаголовок 2"/>
          <p:cNvSpPr txBox="1">
            <a:spLocks/>
          </p:cNvSpPr>
          <p:nvPr/>
        </p:nvSpPr>
        <p:spPr bwMode="auto">
          <a:xfrm>
            <a:off x="173038" y="5795963"/>
            <a:ext cx="8575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600">
                <a:solidFill>
                  <a:srgbClr val="0070C0"/>
                </a:solidFill>
                <a:latin typeface="Calibri" pitchFamily="34" charset="0"/>
              </a:rPr>
              <a:t>Докладчик: Барабанова Мария Геннадьевна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>
                <a:solidFill>
                  <a:srgbClr val="0070C0"/>
                </a:solidFill>
                <a:latin typeface="Calibri" pitchFamily="34" charset="0"/>
              </a:rPr>
              <a:t>начальник управления образования мэрии города Череповца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07963" y="908050"/>
            <a:ext cx="8685212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388938" y="155575"/>
            <a:ext cx="22526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</a:rPr>
              <a:t>ЕГЭ, ОГЭ, ВПР</a:t>
            </a:r>
          </a:p>
          <a:p>
            <a:pPr>
              <a:defRPr/>
            </a:pPr>
            <a:endParaRPr lang="ru-RU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5663" y="6581775"/>
            <a:ext cx="66833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8DF669-1FAB-45AF-947C-6B92571A896A}" type="slidenum">
              <a:rPr lang="ru-RU" sz="13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036" name="Прямоугольник 7"/>
          <p:cNvSpPr>
            <a:spLocks noChangeArrowheads="1"/>
          </p:cNvSpPr>
          <p:nvPr/>
        </p:nvSpPr>
        <p:spPr bwMode="auto">
          <a:xfrm>
            <a:off x="179388" y="1196975"/>
            <a:ext cx="44497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4F81BD"/>
              </a:buClr>
              <a:buSzPct val="100000"/>
            </a:pPr>
            <a:endParaRPr lang="ru-RU" sz="2300">
              <a:latin typeface="Calibri" pitchFamily="34" charset="0"/>
            </a:endParaRPr>
          </a:p>
        </p:txBody>
      </p:sp>
      <p:sp>
        <p:nvSpPr>
          <p:cNvPr id="44037" name="Прямоугольник 3"/>
          <p:cNvSpPr>
            <a:spLocks noChangeArrowheads="1"/>
          </p:cNvSpPr>
          <p:nvPr/>
        </p:nvSpPr>
        <p:spPr bwMode="auto">
          <a:xfrm>
            <a:off x="197848" y="4504398"/>
            <a:ext cx="57897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Calibri" pitchFamily="34" charset="0"/>
              </a:rPr>
              <a:t>264</a:t>
            </a:r>
            <a:r>
              <a:rPr lang="ru-RU" sz="2200" b="1" dirty="0"/>
              <a:t>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общественных наблюдателя</a:t>
            </a:r>
          </a:p>
        </p:txBody>
      </p:sp>
      <p:sp>
        <p:nvSpPr>
          <p:cNvPr id="44038" name="Прямоугольник 2"/>
          <p:cNvSpPr>
            <a:spLocks noChangeArrowheads="1"/>
          </p:cNvSpPr>
          <p:nvPr/>
        </p:nvSpPr>
        <p:spPr bwMode="auto">
          <a:xfrm>
            <a:off x="235758" y="1118258"/>
            <a:ext cx="591024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+mn-lt"/>
              </a:rPr>
              <a:t>1563</a:t>
            </a:r>
            <a:r>
              <a:rPr lang="ru-RU" sz="2200" b="1" dirty="0">
                <a:latin typeface="+mn-lt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+mn-lt"/>
              </a:rPr>
              <a:t>выпускника 11 классов участвовали в ГИА</a:t>
            </a:r>
          </a:p>
          <a:p>
            <a:r>
              <a:rPr lang="ru-RU" sz="2200" b="1" dirty="0">
                <a:solidFill>
                  <a:srgbClr val="FF0000"/>
                </a:solidFill>
                <a:latin typeface="+mn-lt"/>
              </a:rPr>
              <a:t>99,5 %</a:t>
            </a:r>
            <a:r>
              <a:rPr lang="ru-RU" sz="2200" b="1" dirty="0">
                <a:solidFill>
                  <a:srgbClr val="002060"/>
                </a:solidFill>
                <a:latin typeface="+mn-lt"/>
              </a:rPr>
              <a:t> выпускников 11 классов  получили аттестат о среднем общем образовании</a:t>
            </a:r>
          </a:p>
        </p:txBody>
      </p:sp>
      <p:pic>
        <p:nvPicPr>
          <p:cNvPr id="2050" name="Picture 2" descr="https://zapravda.ru/media/1/4/8/7/5987225e44a141ab6d92eef9da021f61/fQFdg5jSPfT6fZO3QafzgkT2YQZRZp1IantwWGIv-thumb_1680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30922" y="1269119"/>
            <a:ext cx="2244741" cy="165052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2" name="Picture 4" descr="https://avatars.mds.yandex.net/get-zen_doc/3514290/pub_5fa14e40585202096754d980_5fa150acf278637dd4576e24/scale_1200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137407" y="3140968"/>
            <a:ext cx="2338256" cy="160974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4041" name="Прямоугольник 2"/>
          <p:cNvSpPr>
            <a:spLocks noChangeArrowheads="1"/>
          </p:cNvSpPr>
          <p:nvPr/>
        </p:nvSpPr>
        <p:spPr bwMode="auto">
          <a:xfrm>
            <a:off x="207963" y="2663825"/>
            <a:ext cx="581673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Calibri" pitchFamily="34" charset="0"/>
              </a:rPr>
              <a:t>3107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выпускников 9 классов участвовали в ГИА</a:t>
            </a:r>
          </a:p>
          <a:p>
            <a:r>
              <a:rPr lang="ru-RU" sz="2200" b="1" dirty="0">
                <a:solidFill>
                  <a:srgbClr val="FF0000"/>
                </a:solidFill>
                <a:latin typeface="Calibri" pitchFamily="34" charset="0"/>
              </a:rPr>
              <a:t>93,5 %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 выпускников 9 классов  получили аттестат об основном общем образовании</a:t>
            </a:r>
          </a:p>
        </p:txBody>
      </p:sp>
      <p:pic>
        <p:nvPicPr>
          <p:cNvPr id="2054" name="Picture 6" descr="https://www.amursu.ru/upload/files/education/litsei/vpr/VPR1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230922" y="4916245"/>
            <a:ext cx="2244741" cy="16835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4043" name="Прямоугольник 3"/>
          <p:cNvSpPr>
            <a:spLocks noChangeArrowheads="1"/>
          </p:cNvSpPr>
          <p:nvPr/>
        </p:nvSpPr>
        <p:spPr bwMode="auto">
          <a:xfrm>
            <a:off x="197848" y="5357811"/>
            <a:ext cx="59102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В 2021 году ВПР для обучающихся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</a:rPr>
              <a:t>4-8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классов проходили в штатном режиме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07963" y="908050"/>
            <a:ext cx="8685212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322263" y="231775"/>
            <a:ext cx="28130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</a:rPr>
              <a:t>Одарённые дети</a:t>
            </a:r>
          </a:p>
          <a:p>
            <a:pPr>
              <a:defRPr/>
            </a:pPr>
            <a:endParaRPr lang="ru-RU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5663" y="6581775"/>
            <a:ext cx="66833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AE8A75F-224A-4274-9690-0EB9AD86BBFA}" type="slidenum">
              <a:rPr lang="ru-RU" sz="13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6085" name="Picture 3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9425" y="1185863"/>
            <a:ext cx="20637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Прямоугольник 7"/>
          <p:cNvSpPr>
            <a:spLocks noChangeArrowheads="1"/>
          </p:cNvSpPr>
          <p:nvPr/>
        </p:nvSpPr>
        <p:spPr bwMode="auto">
          <a:xfrm>
            <a:off x="179388" y="1196975"/>
            <a:ext cx="44497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4F81BD"/>
              </a:buClr>
              <a:buSzPct val="100000"/>
            </a:pPr>
            <a:endParaRPr lang="ru-RU" sz="2300">
              <a:latin typeface="Calibri" pitchFamily="34" charset="0"/>
            </a:endParaRPr>
          </a:p>
        </p:txBody>
      </p:sp>
      <p:sp>
        <p:nvSpPr>
          <p:cNvPr id="46088" name="TextBox 39"/>
          <p:cNvSpPr txBox="1">
            <a:spLocks noChangeArrowheads="1"/>
          </p:cNvSpPr>
          <p:nvPr/>
        </p:nvSpPr>
        <p:spPr bwMode="auto">
          <a:xfrm>
            <a:off x="184726" y="4065246"/>
            <a:ext cx="19446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 dirty="0">
                <a:solidFill>
                  <a:srgbClr val="002060"/>
                </a:solidFill>
                <a:latin typeface="Calibri" pitchFamily="34" charset="0"/>
              </a:rPr>
              <a:t>Муниципальный этап </a:t>
            </a:r>
          </a:p>
        </p:txBody>
      </p:sp>
      <p:sp>
        <p:nvSpPr>
          <p:cNvPr id="46089" name="TextBox 39"/>
          <p:cNvSpPr txBox="1">
            <a:spLocks noChangeArrowheads="1"/>
          </p:cNvSpPr>
          <p:nvPr/>
        </p:nvSpPr>
        <p:spPr bwMode="auto">
          <a:xfrm>
            <a:off x="149900" y="4971708"/>
            <a:ext cx="17970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 dirty="0">
                <a:solidFill>
                  <a:srgbClr val="002060"/>
                </a:solidFill>
                <a:latin typeface="Calibri" pitchFamily="34" charset="0"/>
              </a:rPr>
              <a:t>Региональный этап </a:t>
            </a:r>
          </a:p>
        </p:txBody>
      </p:sp>
      <p:sp>
        <p:nvSpPr>
          <p:cNvPr id="46090" name="TextBox 39"/>
          <p:cNvSpPr txBox="1">
            <a:spLocks noChangeArrowheads="1"/>
          </p:cNvSpPr>
          <p:nvPr/>
        </p:nvSpPr>
        <p:spPr bwMode="auto">
          <a:xfrm>
            <a:off x="217426" y="5635625"/>
            <a:ext cx="1990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 dirty="0">
                <a:solidFill>
                  <a:srgbClr val="002060"/>
                </a:solidFill>
                <a:latin typeface="Calibri" pitchFamily="34" charset="0"/>
              </a:rPr>
              <a:t>Заключительный этап </a:t>
            </a:r>
          </a:p>
        </p:txBody>
      </p:sp>
      <p:sp>
        <p:nvSpPr>
          <p:cNvPr id="46091" name="Овальная выноска 18"/>
          <p:cNvSpPr>
            <a:spLocks noChangeArrowheads="1"/>
          </p:cNvSpPr>
          <p:nvPr/>
        </p:nvSpPr>
        <p:spPr bwMode="auto">
          <a:xfrm>
            <a:off x="3746620" y="3784598"/>
            <a:ext cx="2233613" cy="714375"/>
          </a:xfrm>
          <a:prstGeom prst="wedgeEllipseCallout">
            <a:avLst>
              <a:gd name="adj1" fmla="val -118481"/>
              <a:gd name="adj2" fmla="val 27667"/>
            </a:avLst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Calibri" pitchFamily="34" charset="0"/>
              </a:rPr>
              <a:t>127 победителей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Calibri" pitchFamily="34" charset="0"/>
              </a:rPr>
              <a:t>692 призера</a:t>
            </a:r>
          </a:p>
        </p:txBody>
      </p:sp>
      <p:sp>
        <p:nvSpPr>
          <p:cNvPr id="46092" name="Овальная выноска 16"/>
          <p:cNvSpPr>
            <a:spLocks noChangeArrowheads="1"/>
          </p:cNvSpPr>
          <p:nvPr/>
        </p:nvSpPr>
        <p:spPr bwMode="auto">
          <a:xfrm>
            <a:off x="3811810" y="4614521"/>
            <a:ext cx="2233612" cy="714375"/>
          </a:xfrm>
          <a:prstGeom prst="wedgeEllipseCallout">
            <a:avLst>
              <a:gd name="adj1" fmla="val -120694"/>
              <a:gd name="adj2" fmla="val 36375"/>
            </a:avLst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Calibri" pitchFamily="34" charset="0"/>
              </a:rPr>
              <a:t>33 победителя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Calibri" pitchFamily="34" charset="0"/>
              </a:rPr>
              <a:t>121 призер</a:t>
            </a:r>
          </a:p>
        </p:txBody>
      </p:sp>
      <p:sp>
        <p:nvSpPr>
          <p:cNvPr id="46093" name="Овальная выноска 14"/>
          <p:cNvSpPr>
            <a:spLocks noChangeArrowheads="1"/>
          </p:cNvSpPr>
          <p:nvPr/>
        </p:nvSpPr>
        <p:spPr bwMode="auto">
          <a:xfrm>
            <a:off x="3779838" y="5470525"/>
            <a:ext cx="2233612" cy="714375"/>
          </a:xfrm>
          <a:prstGeom prst="wedgeEllipseCallout">
            <a:avLst>
              <a:gd name="adj1" fmla="val -118222"/>
              <a:gd name="adj2" fmla="val 25065"/>
            </a:avLst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4 </a:t>
            </a:r>
            <a:r>
              <a:rPr lang="ru-RU" sz="1400" b="1" dirty="0">
                <a:solidFill>
                  <a:srgbClr val="FF0000"/>
                </a:solidFill>
                <a:latin typeface="Calibri" pitchFamily="34" charset="0"/>
              </a:rPr>
              <a:t>призера</a:t>
            </a:r>
          </a:p>
        </p:txBody>
      </p:sp>
      <p:sp>
        <p:nvSpPr>
          <p:cNvPr id="2" name="Прямоугольник с двумя скругленными противолежащими углами 8"/>
          <p:cNvSpPr/>
          <p:nvPr/>
        </p:nvSpPr>
        <p:spPr>
          <a:xfrm>
            <a:off x="179388" y="1061243"/>
            <a:ext cx="5521325" cy="2570163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700" b="1" dirty="0">
                <a:solidFill>
                  <a:srgbClr val="FF0000"/>
                </a:solidFill>
                <a:cs typeface="Times New Roman" pitchFamily="18" charset="0"/>
              </a:rPr>
              <a:t>ЛИДЕРЫ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cs typeface="Arial" charset="0"/>
              </a:rPr>
              <a:t>МАОУ «Общеобразовательный лицей «АМТЭК»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cs typeface="Arial" charset="0"/>
              </a:rPr>
              <a:t>МАОУ «Средняя общеобразовательная школа № 10 с углубленным изучением отдельных предметов»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cs typeface="Arial" charset="0"/>
              </a:rPr>
              <a:t>МАОУ «Средняя общеобразовательная школа № 21 с углубленным изучением отдельных предметов»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cs typeface="Arial" charset="0"/>
              </a:rPr>
              <a:t>МАОУ «Средняя общеобразовательная школа № 26 с углубленным изучением отдельных предметов»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cs typeface="Arial" charset="0"/>
              </a:rPr>
              <a:t>МАОУ «Женская гуманитарная гимназия»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7963" y="908050"/>
            <a:ext cx="8685212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4" name="Заголовок 1"/>
          <p:cNvSpPr txBox="1">
            <a:spLocks/>
          </p:cNvSpPr>
          <p:nvPr/>
        </p:nvSpPr>
        <p:spPr bwMode="auto">
          <a:xfrm>
            <a:off x="179388" y="115888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200" b="1" dirty="0">
                <a:solidFill>
                  <a:srgbClr val="0070C0"/>
                </a:solidFill>
                <a:latin typeface="Calibri" pitchFamily="34" charset="0"/>
              </a:rPr>
              <a:t>Конкурсное движение</a:t>
            </a:r>
          </a:p>
        </p:txBody>
      </p:sp>
      <p:sp>
        <p:nvSpPr>
          <p:cNvPr id="64515" name="TextBox 12"/>
          <p:cNvSpPr txBox="1">
            <a:spLocks noChangeArrowheads="1"/>
          </p:cNvSpPr>
          <p:nvPr/>
        </p:nvSpPr>
        <p:spPr bwMode="auto">
          <a:xfrm>
            <a:off x="8675688" y="6581775"/>
            <a:ext cx="468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0E286DBC-3AE0-48E6-9F05-F4F93F69B93B}" type="slidenum">
              <a:rPr lang="ru-RU" sz="1200">
                <a:solidFill>
                  <a:srgbClr val="0070C0"/>
                </a:solidFill>
                <a:latin typeface="Arial Narrow" pitchFamily="34" charset="0"/>
              </a:rPr>
              <a:pPr algn="r"/>
              <a:t>12</a:t>
            </a:fld>
            <a:endParaRPr lang="ru-RU" sz="120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6013" y="44450"/>
            <a:ext cx="79597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4517" name="Rectangle 18"/>
          <p:cNvSpPr>
            <a:spLocks noChangeArrowheads="1"/>
          </p:cNvSpPr>
          <p:nvPr/>
        </p:nvSpPr>
        <p:spPr bwMode="auto">
          <a:xfrm>
            <a:off x="6516688" y="5013325"/>
            <a:ext cx="2411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17375E"/>
              </a:solidFill>
            </a:endParaRPr>
          </a:p>
        </p:txBody>
      </p:sp>
      <p:sp>
        <p:nvSpPr>
          <p:cNvPr id="64518" name="Прямоугольник 17"/>
          <p:cNvSpPr>
            <a:spLocks noChangeArrowheads="1"/>
          </p:cNvSpPr>
          <p:nvPr/>
        </p:nvSpPr>
        <p:spPr bwMode="auto">
          <a:xfrm>
            <a:off x="323850" y="949325"/>
            <a:ext cx="4572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libri"/>
              </a:rPr>
              <a:t>Ежегодные городские мероприятия среди воспитанников дошкольных образовательных учреждений: </a:t>
            </a:r>
          </a:p>
          <a:p>
            <a:pPr>
              <a:buFontTx/>
              <a:buChar char="•"/>
            </a:pPr>
            <a:r>
              <a:rPr lang="ru-RU" sz="20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/>
              </a:rPr>
              <a:t>смотр строя и песни «</a:t>
            </a:r>
            <a:r>
              <a:rPr lang="ru-RU" sz="2000" b="1" dirty="0" err="1">
                <a:solidFill>
                  <a:srgbClr val="002060"/>
                </a:solidFill>
                <a:latin typeface="Calibri"/>
              </a:rPr>
              <a:t>Солдатушки</a:t>
            </a:r>
            <a:r>
              <a:rPr lang="ru-RU" sz="2000" b="1" dirty="0">
                <a:solidFill>
                  <a:srgbClr val="002060"/>
                </a:solidFill>
                <a:latin typeface="Calibri"/>
              </a:rPr>
              <a:t>, бравы ребятушки»</a:t>
            </a: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Calibri"/>
              </a:rPr>
              <a:t> фестиваль патриотической песни «Красная гвоздика» </a:t>
            </a: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Calibri"/>
              </a:rPr>
              <a:t> городской конкурс-фестиваль «Война глазами детей, внуков и правнуков»</a:t>
            </a: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Calibri"/>
              </a:rPr>
              <a:t> фольклорный фестиваль «Вологодчина родная»</a:t>
            </a: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Calibri"/>
              </a:rPr>
              <a:t> городские конкурсы: «</a:t>
            </a:r>
            <a:r>
              <a:rPr lang="ru-RU" sz="2000" b="1" dirty="0" err="1">
                <a:solidFill>
                  <a:srgbClr val="002060"/>
                </a:solidFill>
                <a:latin typeface="Calibri"/>
              </a:rPr>
              <a:t>Семицветик</a:t>
            </a:r>
            <a:r>
              <a:rPr lang="ru-RU" sz="2000" b="1" dirty="0">
                <a:solidFill>
                  <a:srgbClr val="002060"/>
                </a:solidFill>
                <a:latin typeface="Calibri"/>
              </a:rPr>
              <a:t>», «</a:t>
            </a:r>
            <a:r>
              <a:rPr lang="ru-RU" sz="2000" b="1" dirty="0" err="1">
                <a:solidFill>
                  <a:srgbClr val="002060"/>
                </a:solidFill>
                <a:latin typeface="Calibri"/>
              </a:rPr>
              <a:t>Бибигон</a:t>
            </a:r>
            <a:r>
              <a:rPr lang="ru-RU" sz="2000" b="1" dirty="0">
                <a:solidFill>
                  <a:srgbClr val="002060"/>
                </a:solidFill>
                <a:latin typeface="Calibri"/>
              </a:rPr>
              <a:t>», «Веселые звоночки», «Как прекрасен этот мир», «Маленький гений», «Знатоки родного края», «Юные исследователи», «Светофор собирает друзей</a:t>
            </a:r>
            <a:r>
              <a:rPr lang="ru-RU" sz="2000" b="1" dirty="0" smtClean="0">
                <a:solidFill>
                  <a:srgbClr val="002060"/>
                </a:solidFill>
                <a:latin typeface="Calibri"/>
              </a:rPr>
              <a:t>»</a:t>
            </a:r>
            <a:endParaRPr lang="ru-RU" sz="2000" b="1" dirty="0">
              <a:solidFill>
                <a:srgbClr val="002060"/>
              </a:solidFill>
              <a:latin typeface="Calibri"/>
            </a:endParaRPr>
          </a:p>
          <a:p>
            <a:pPr>
              <a:buFontTx/>
              <a:buChar char="•"/>
            </a:pPr>
            <a:endParaRPr lang="ru-RU" sz="2000" b="1" dirty="0">
              <a:solidFill>
                <a:srgbClr val="1F497D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endParaRPr lang="ru-RU" sz="2000" dirty="0">
              <a:solidFill>
                <a:srgbClr val="17375E"/>
              </a:solidFill>
            </a:endParaRPr>
          </a:p>
        </p:txBody>
      </p:sp>
      <p:pic>
        <p:nvPicPr>
          <p:cNvPr id="19" name="Picture 13" descr="8L3DmMChkV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564904"/>
            <a:ext cx="324036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520" name="Прямоугольник 19"/>
          <p:cNvSpPr>
            <a:spLocks noChangeArrowheads="1"/>
          </p:cNvSpPr>
          <p:nvPr/>
        </p:nvSpPr>
        <p:spPr bwMode="auto">
          <a:xfrm>
            <a:off x="5003800" y="1052513"/>
            <a:ext cx="414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/>
              </a:rPr>
              <a:t>Более 40 конкурсов в дошкольных образовательных учреждениях, направленных на всестороннее развитие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27838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07963" y="908050"/>
            <a:ext cx="8685212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322263" y="231775"/>
            <a:ext cx="201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</a:rPr>
              <a:t>Воспитание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75663" y="6581775"/>
            <a:ext cx="66833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2F847D-8C15-4615-A01C-178AE3F6D167}" type="slidenum">
              <a:rPr lang="ru-RU" sz="13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8132" name="Прямоугольник 7"/>
          <p:cNvSpPr>
            <a:spLocks noChangeArrowheads="1"/>
          </p:cNvSpPr>
          <p:nvPr/>
        </p:nvSpPr>
        <p:spPr bwMode="auto">
          <a:xfrm>
            <a:off x="179388" y="1196975"/>
            <a:ext cx="44497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4F81BD"/>
              </a:buClr>
              <a:buSzPct val="100000"/>
            </a:pPr>
            <a:endParaRPr lang="ru-RU" sz="2300">
              <a:latin typeface="Calibri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70641" y="1452563"/>
            <a:ext cx="4752975" cy="783193"/>
          </a:xfrm>
          <a:prstGeom prst="round2Diag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49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юнармейских отрядов на базе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школ,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1132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юнармейца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2231" y="2184400"/>
            <a:ext cx="5256212" cy="4733211"/>
          </a:xfrm>
          <a:prstGeom prst="round2Diag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cs typeface="Arial" charset="0"/>
              </a:rPr>
              <a:t>Учащиеся </a:t>
            </a:r>
            <a:r>
              <a:rPr lang="ru-RU" sz="2000" b="1" dirty="0">
                <a:solidFill>
                  <a:srgbClr val="FF0000"/>
                </a:solidFill>
                <a:cs typeface="Arial" charset="0"/>
              </a:rPr>
              <a:t>34</a:t>
            </a:r>
            <a:r>
              <a:rPr lang="ru-RU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Arial" charset="0"/>
              </a:rPr>
              <a:t>образовательных организаций </a:t>
            </a: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- члены </a:t>
            </a:r>
            <a:r>
              <a:rPr lang="ru-RU" sz="2000" dirty="0">
                <a:solidFill>
                  <a:srgbClr val="002060"/>
                </a:solidFill>
                <a:cs typeface="Arial" charset="0"/>
              </a:rPr>
              <a:t>РДШ</a:t>
            </a:r>
          </a:p>
          <a:p>
            <a:pPr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3 000 </a:t>
            </a:r>
            <a:r>
              <a:rPr lang="ru-RU" sz="2000" dirty="0" smtClean="0">
                <a:solidFill>
                  <a:srgbClr val="002060"/>
                </a:solidFill>
              </a:rPr>
              <a:t>школьников-члены </a:t>
            </a:r>
            <a:r>
              <a:rPr lang="ru-RU" sz="2000" dirty="0">
                <a:solidFill>
                  <a:srgbClr val="002060"/>
                </a:solidFill>
              </a:rPr>
              <a:t>различных детских общественных объединений: органов ученического самоуправления, отрядов ЮИД, юных пожарных, добровольческих (волонтерских) </a:t>
            </a:r>
            <a:r>
              <a:rPr lang="ru-RU" sz="2000" dirty="0" smtClean="0">
                <a:solidFill>
                  <a:srgbClr val="002060"/>
                </a:solidFill>
              </a:rPr>
              <a:t>объединений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2000" dirty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cs typeface="Arial" charset="0"/>
              </a:rPr>
              <a:t>Более </a:t>
            </a:r>
            <a:r>
              <a:rPr lang="ru-RU" sz="2000" b="1" dirty="0" smtClean="0">
                <a:solidFill>
                  <a:srgbClr val="FF0000"/>
                </a:solidFill>
                <a:cs typeface="Arial" charset="0"/>
              </a:rPr>
              <a:t>60 % </a:t>
            </a: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школьников - участие </a:t>
            </a:r>
            <a:r>
              <a:rPr lang="ru-RU" sz="2000" dirty="0">
                <a:solidFill>
                  <a:srgbClr val="002060"/>
                </a:solidFill>
                <a:cs typeface="Arial" charset="0"/>
              </a:rPr>
              <a:t>в </a:t>
            </a: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мероприятиях </a:t>
            </a:r>
            <a:r>
              <a:rPr lang="ru-RU" sz="2000" dirty="0">
                <a:solidFill>
                  <a:srgbClr val="002060"/>
                </a:solidFill>
                <a:cs typeface="Arial" charset="0"/>
              </a:rPr>
              <a:t>различных детских объединений</a:t>
            </a:r>
          </a:p>
          <a:p>
            <a:pPr>
              <a:defRPr/>
            </a:pPr>
            <a:endParaRPr lang="ru-RU" sz="16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712832" y="1514421"/>
            <a:ext cx="2974401" cy="223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709901" y="3928231"/>
            <a:ext cx="2714821" cy="203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07963" y="908050"/>
            <a:ext cx="8685212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322263" y="231775"/>
            <a:ext cx="2898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</a:rPr>
              <a:t>Профориентация</a:t>
            </a:r>
            <a:endParaRPr lang="ru-RU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5663" y="6581775"/>
            <a:ext cx="66833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46D010A-90C3-4523-81DD-D2C5F4C51262}" type="slidenum">
              <a:rPr lang="ru-RU" sz="13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0180" name="Прямоугольник 11"/>
          <p:cNvSpPr>
            <a:spLocks noChangeArrowheads="1"/>
          </p:cNvSpPr>
          <p:nvPr/>
        </p:nvSpPr>
        <p:spPr bwMode="auto">
          <a:xfrm>
            <a:off x="311150" y="1216025"/>
            <a:ext cx="5610225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dirty="0" err="1">
                <a:solidFill>
                  <a:srgbClr val="002060"/>
                </a:solidFill>
                <a:latin typeface="Calibri" pitchFamily="34" charset="0"/>
              </a:rPr>
              <a:t>Профориентационная</a:t>
            </a:r>
            <a:r>
              <a:rPr lang="ru-RU" sz="1700" dirty="0">
                <a:solidFill>
                  <a:srgbClr val="002060"/>
                </a:solidFill>
                <a:latin typeface="Calibri" pitchFamily="34" charset="0"/>
              </a:rPr>
              <a:t> программа «Знай наших!»: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Calibri" pitchFamily="34" charset="0"/>
              </a:rPr>
              <a:t>Человек Тень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Calibri" pitchFamily="34" charset="0"/>
              </a:rPr>
              <a:t>Урок выпускника</a:t>
            </a:r>
          </a:p>
          <a:p>
            <a:r>
              <a:rPr lang="ru-RU" sz="1700" dirty="0">
                <a:solidFill>
                  <a:srgbClr val="002060"/>
                </a:solidFill>
                <a:latin typeface="Calibri" pitchFamily="34" charset="0"/>
              </a:rPr>
              <a:t>Ярмарка профессий «День карьеры молодежи»</a:t>
            </a:r>
          </a:p>
          <a:p>
            <a:r>
              <a:rPr lang="ru-RU" sz="1700" dirty="0">
                <a:solidFill>
                  <a:srgbClr val="002060"/>
                </a:solidFill>
                <a:latin typeface="Calibri" pitchFamily="34" charset="0"/>
              </a:rPr>
              <a:t>Региональный чемпионат «Молодые профессионалы (</a:t>
            </a:r>
            <a:r>
              <a:rPr lang="en-US" sz="1700" dirty="0" err="1">
                <a:solidFill>
                  <a:srgbClr val="002060"/>
                </a:solidFill>
                <a:latin typeface="Calibri" pitchFamily="34" charset="0"/>
              </a:rPr>
              <a:t>WorldSkills</a:t>
            </a:r>
            <a:r>
              <a:rPr lang="en-US" sz="1700" dirty="0">
                <a:solidFill>
                  <a:srgbClr val="002060"/>
                </a:solidFill>
                <a:latin typeface="Calibri" pitchFamily="34" charset="0"/>
              </a:rPr>
              <a:t> Russia</a:t>
            </a:r>
            <a:r>
              <a:rPr lang="ru-RU" sz="1700" dirty="0">
                <a:solidFill>
                  <a:srgbClr val="002060"/>
                </a:solidFill>
                <a:latin typeface="Calibri" pitchFamily="34" charset="0"/>
              </a:rPr>
              <a:t>)» </a:t>
            </a:r>
          </a:p>
          <a:p>
            <a:r>
              <a:rPr lang="ru-RU" sz="1700" dirty="0">
                <a:solidFill>
                  <a:srgbClr val="002060"/>
                </a:solidFill>
                <a:latin typeface="Calibri" pitchFamily="34" charset="0"/>
              </a:rPr>
              <a:t>Декада профориентации</a:t>
            </a:r>
          </a:p>
          <a:p>
            <a:r>
              <a:rPr lang="ru-RU" sz="1700" dirty="0">
                <a:solidFill>
                  <a:srgbClr val="002060"/>
                </a:solidFill>
                <a:latin typeface="Calibri" pitchFamily="34" charset="0"/>
              </a:rPr>
              <a:t>Открытые уроки в режиме интернет-трансляции на портале «</a:t>
            </a:r>
            <a:r>
              <a:rPr lang="ru-RU" sz="1700" dirty="0" err="1">
                <a:solidFill>
                  <a:srgbClr val="002060"/>
                </a:solidFill>
                <a:latin typeface="Calibri" pitchFamily="34" charset="0"/>
              </a:rPr>
              <a:t>ПроеКТОриЯ</a:t>
            </a:r>
            <a:r>
              <a:rPr lang="ru-RU" sz="1700" dirty="0">
                <a:solidFill>
                  <a:srgbClr val="002060"/>
                </a:solidFill>
                <a:latin typeface="Calibri" pitchFamily="34" charset="0"/>
              </a:rPr>
              <a:t>» </a:t>
            </a:r>
          </a:p>
          <a:p>
            <a:r>
              <a:rPr lang="ru-RU" sz="1700" dirty="0">
                <a:solidFill>
                  <a:srgbClr val="002060"/>
                </a:solidFill>
                <a:latin typeface="Calibri" pitchFamily="34" charset="0"/>
              </a:rPr>
              <a:t>Билет в будущее</a:t>
            </a:r>
          </a:p>
          <a:p>
            <a:endParaRPr lang="ru-RU" sz="1700" dirty="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1700" dirty="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17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0181" name="Прямоугольник 14"/>
          <p:cNvSpPr>
            <a:spLocks noChangeArrowheads="1"/>
          </p:cNvSpPr>
          <p:nvPr/>
        </p:nvSpPr>
        <p:spPr bwMode="auto">
          <a:xfrm>
            <a:off x="280988" y="4052888"/>
            <a:ext cx="5329237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700" dirty="0">
                <a:solidFill>
                  <a:srgbClr val="002060"/>
                </a:solidFill>
                <a:latin typeface="Calibri" pitchFamily="34" charset="0"/>
              </a:rPr>
              <a:t>Совместные мероприятия с </a:t>
            </a:r>
            <a:r>
              <a:rPr lang="ru-RU" sz="1700" dirty="0" smtClean="0">
                <a:solidFill>
                  <a:srgbClr val="002060"/>
                </a:solidFill>
                <a:latin typeface="Calibri" pitchFamily="34" charset="0"/>
              </a:rPr>
              <a:t>ЧГУ:</a:t>
            </a:r>
            <a:endParaRPr lang="ru-RU" sz="1700" dirty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Calibri" pitchFamily="34" charset="0"/>
              </a:rPr>
              <a:t> «Университетские субботы», «Инженерные классы», «Школьная академия IT», </a:t>
            </a:r>
            <a:r>
              <a:rPr lang="ru-RU" sz="17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«Время </a:t>
            </a:r>
            <a:r>
              <a:rPr lang="ru-RU" sz="1700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Che</a:t>
            </a:r>
            <a:r>
              <a:rPr lang="ru-RU" sz="17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», экономическая игра «Мой бизнес», игра «Лига наций» </a:t>
            </a:r>
            <a:endParaRPr lang="ru-RU" sz="17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0182" name="Прямоугольник 16"/>
          <p:cNvSpPr>
            <a:spLocks noChangeArrowheads="1"/>
          </p:cNvSpPr>
          <p:nvPr/>
        </p:nvSpPr>
        <p:spPr bwMode="auto">
          <a:xfrm>
            <a:off x="352425" y="5378450"/>
            <a:ext cx="51863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dirty="0">
                <a:solidFill>
                  <a:srgbClr val="002060"/>
                </a:solidFill>
                <a:latin typeface="Calibri" pitchFamily="34" charset="0"/>
              </a:rPr>
              <a:t>Дни открытых дверей в учреждениях СПО, ВПО, информационные недели для выпускников школ</a:t>
            </a:r>
          </a:p>
        </p:txBody>
      </p:sp>
      <p:pic>
        <p:nvPicPr>
          <p:cNvPr id="16" name="Picture 8" descr="https://psycholog-kopylova.ru/wp-content/uploads/2019/03/fe9fb58b6a54c4a9875b8c21947d58b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51641" y="1033768"/>
            <a:ext cx="2941534" cy="22767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" name="Picture 2" descr="http://www.eduportal44.ru/Sharya/shool2/2/SiteAssets/SitePages/%D0%9F%D1%80%D0%BE%D1%84%D0%BE%D1%80%D0%B8%D0%B5%D0%BD%D1%82%D0%B0%D1%86%D0%B8%D1%8F/H-mPFwAq6h0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985044" y="3910297"/>
            <a:ext cx="2927055" cy="20716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07963" y="908050"/>
            <a:ext cx="8685212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66" name="Прямоугольник 4"/>
          <p:cNvSpPr>
            <a:spLocks noChangeArrowheads="1"/>
          </p:cNvSpPr>
          <p:nvPr/>
        </p:nvSpPr>
        <p:spPr bwMode="auto">
          <a:xfrm>
            <a:off x="323850" y="260350"/>
            <a:ext cx="5570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alibri" pitchFamily="34" charset="0"/>
              </a:rPr>
              <a:t>Дополнительное образовани</a:t>
            </a:r>
            <a:r>
              <a:rPr lang="ru-RU" sz="2800" b="1" dirty="0">
                <a:solidFill>
                  <a:srgbClr val="0070C0"/>
                </a:solidFill>
              </a:rPr>
              <a:t>е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5663" y="6581775"/>
            <a:ext cx="66833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82B0F6-9A4B-4E73-805B-DDA9E751F211}" type="slidenum">
              <a:rPr lang="ru-RU" sz="13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468" name="Прямоугольник 7"/>
          <p:cNvSpPr>
            <a:spLocks noChangeArrowheads="1"/>
          </p:cNvSpPr>
          <p:nvPr/>
        </p:nvSpPr>
        <p:spPr bwMode="auto">
          <a:xfrm>
            <a:off x="179388" y="1196975"/>
            <a:ext cx="44497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4F81BD"/>
              </a:buClr>
              <a:buSzPct val="100000"/>
            </a:pPr>
            <a:endParaRPr lang="ru-RU" sz="2300">
              <a:latin typeface="Calibri" pitchFamily="34" charset="0"/>
            </a:endParaRPr>
          </a:p>
        </p:txBody>
      </p: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323850" y="1211536"/>
            <a:ext cx="784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Calibri" pitchFamily="34" charset="0"/>
              </a:rPr>
              <a:t>С 1 июня 2021 года учет детей, охваченных дополнительным образованием, осуществляется с использованием федеральной автоматизированной информационной системы «Реестр сертификатов дополнительного образования детей»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2470" name="Rectangle 7"/>
          <p:cNvSpPr>
            <a:spLocks noChangeArrowheads="1"/>
          </p:cNvSpPr>
          <p:nvPr/>
        </p:nvSpPr>
        <p:spPr bwMode="auto">
          <a:xfrm>
            <a:off x="323850" y="2852738"/>
            <a:ext cx="44640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Calibri" pitchFamily="34" charset="0"/>
              </a:rPr>
              <a:t>Доля детей,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 </a:t>
            </a: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</a:rPr>
              <a:t>- </a:t>
            </a:r>
            <a:r>
              <a:rPr lang="ru-RU" sz="2000" dirty="0">
                <a:solidFill>
                  <a:schemeClr val="tx2"/>
                </a:solidFill>
                <a:latin typeface="Calibri" pitchFamily="34" charset="0"/>
              </a:rPr>
              <a:t>77,9% </a:t>
            </a: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</a:rPr>
              <a:t>(38 </a:t>
            </a:r>
            <a:r>
              <a:rPr lang="ru-RU" sz="2000" dirty="0">
                <a:solidFill>
                  <a:schemeClr val="tx2"/>
                </a:solidFill>
                <a:latin typeface="Calibri" pitchFamily="34" charset="0"/>
              </a:rPr>
              <a:t>535 чел)</a:t>
            </a:r>
          </a:p>
        </p:txBody>
      </p:sp>
      <p:pic>
        <p:nvPicPr>
          <p:cNvPr id="62471" name="Picture 9" descr="020819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852738"/>
            <a:ext cx="33845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27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07963" y="908050"/>
            <a:ext cx="8685212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322263" y="231775"/>
            <a:ext cx="3524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</a:rPr>
              <a:t>Питание школьников</a:t>
            </a:r>
            <a:endParaRPr lang="ru-RU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5663" y="6581775"/>
            <a:ext cx="66833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348D935-0396-4B21-AB62-E6BFDA5B547D}" type="slidenum">
              <a:rPr lang="ru-RU" sz="13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228" name="Прямоугольник 7"/>
          <p:cNvSpPr>
            <a:spLocks noChangeArrowheads="1"/>
          </p:cNvSpPr>
          <p:nvPr/>
        </p:nvSpPr>
        <p:spPr bwMode="auto">
          <a:xfrm>
            <a:off x="179388" y="1196975"/>
            <a:ext cx="44497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4F81BD"/>
              </a:buClr>
              <a:buSzPct val="100000"/>
            </a:pPr>
            <a:endParaRPr lang="ru-RU" sz="2300">
              <a:latin typeface="Calibri" pitchFamily="34" charset="0"/>
            </a:endParaRPr>
          </a:p>
        </p:txBody>
      </p:sp>
      <p:pic>
        <p:nvPicPr>
          <p:cNvPr id="5222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473200"/>
            <a:ext cx="29527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04813" y="1628775"/>
            <a:ext cx="48148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Бесплатное горячее питание для учащихся 1-4 классов с 1 сентября 2020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6088" y="2655888"/>
            <a:ext cx="477361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Взаимодействие с родительской общественностью, общественными организациями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4813" y="3990319"/>
            <a:ext cx="488315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Участие в пилотном проекте Всемирной организации здравоохранения «Улучшение здоровья детей и подростков в российских школах, включая продвижение здорового питания и физической активности»</a:t>
            </a:r>
          </a:p>
        </p:txBody>
      </p:sp>
      <p:pic>
        <p:nvPicPr>
          <p:cNvPr id="3074" name="Picture 2" descr="https://media.1777.ru/images/images_processing/229/2297661758664584.jpe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924432" y="3765470"/>
            <a:ext cx="2576389" cy="171692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07963" y="908050"/>
            <a:ext cx="8685212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322263" y="231775"/>
            <a:ext cx="1589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</a:rPr>
              <a:t>Ремонты</a:t>
            </a:r>
            <a:endParaRPr lang="ru-RU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5663" y="6581775"/>
            <a:ext cx="66833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F4EACDC-5000-4890-9519-D32DD2A4FE82}" type="slidenum">
              <a:rPr lang="ru-RU" sz="13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4276" name="Прямоугольник 7"/>
          <p:cNvSpPr>
            <a:spLocks noChangeArrowheads="1"/>
          </p:cNvSpPr>
          <p:nvPr/>
        </p:nvSpPr>
        <p:spPr bwMode="auto">
          <a:xfrm>
            <a:off x="179388" y="1196975"/>
            <a:ext cx="44497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4F81BD"/>
              </a:buClr>
              <a:buSzPct val="100000"/>
            </a:pPr>
            <a:endParaRPr lang="ru-RU" sz="2300">
              <a:latin typeface="Calibri" pitchFamily="34" charset="0"/>
            </a:endParaRPr>
          </a:p>
        </p:txBody>
      </p:sp>
      <p:pic>
        <p:nvPicPr>
          <p:cNvPr id="6" name="Picture 2" descr="C:\Users\Home\Desktop\ФОТО\18\MUPMQYzGK1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31" y="3965670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8" b="7775"/>
          <a:stretch/>
        </p:blipFill>
        <p:spPr>
          <a:xfrm>
            <a:off x="6460968" y="1418431"/>
            <a:ext cx="2014695" cy="19442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2262" y="995626"/>
            <a:ext cx="561788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+mn-lt"/>
                <a:cs typeface="+mn-cs"/>
              </a:rPr>
              <a:t>Федеральный бюджет -  15 школ</a:t>
            </a:r>
          </a:p>
          <a:p>
            <a:pPr marL="342900" indent="-342900">
              <a:buFontTx/>
              <a:buChar char="-"/>
            </a:pPr>
            <a:endParaRPr lang="ru-RU" sz="24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+mn-lt"/>
                <a:cs typeface="+mn-cs"/>
              </a:rPr>
              <a:t>Областной и городской бюджеты – 15 детских садов, 8 школ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+mn-lt"/>
                <a:cs typeface="+mn-cs"/>
              </a:rPr>
              <a:t>Мероприятия по антитеррористической защищенности – объекты 1 и 2 категории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+mn-lt"/>
                <a:cs typeface="+mn-cs"/>
              </a:rPr>
              <a:t>Оборудование в пищеблоки – 2 школы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+mn-lt"/>
                <a:cs typeface="+mn-cs"/>
              </a:rPr>
              <a:t>Программа по ремонту веранд в детских садах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+mn-lt"/>
                <a:cs typeface="+mn-cs"/>
              </a:rPr>
              <a:t>Программа по освещению ОУ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07963" y="908050"/>
            <a:ext cx="8685212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322263" y="231775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</a:rPr>
              <a:t>Кадры</a:t>
            </a:r>
            <a:endParaRPr lang="ru-RU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5663" y="6581775"/>
            <a:ext cx="66833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858AA2-8AE2-4A6A-BBEB-55163BD00ADA}" type="slidenum">
              <a:rPr lang="ru-RU" sz="13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6324" name="Прямоугольник 7"/>
          <p:cNvSpPr>
            <a:spLocks noChangeArrowheads="1"/>
          </p:cNvSpPr>
          <p:nvPr/>
        </p:nvSpPr>
        <p:spPr bwMode="auto">
          <a:xfrm>
            <a:off x="179388" y="1196975"/>
            <a:ext cx="44497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4F81BD"/>
              </a:buClr>
              <a:buSzPct val="100000"/>
            </a:pPr>
            <a:endParaRPr lang="ru-RU" sz="230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592" y="1150780"/>
            <a:ext cx="53272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+mn-lt"/>
                <a:cs typeface="Calibri"/>
              </a:rPr>
              <a:t>4 783</a:t>
            </a:r>
            <a:r>
              <a:rPr lang="ru-RU" sz="2500" b="1" dirty="0" smtClean="0">
                <a:solidFill>
                  <a:srgbClr val="002060"/>
                </a:solidFill>
                <a:latin typeface="+mn-lt"/>
                <a:cs typeface="Calibri"/>
              </a:rPr>
              <a:t> педагогических работника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84622397"/>
              </p:ext>
            </p:extLst>
          </p:nvPr>
        </p:nvGraphicFramePr>
        <p:xfrm>
          <a:off x="4551229" y="1119234"/>
          <a:ext cx="4161542" cy="254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27914" y="6027105"/>
            <a:ext cx="4979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  <a:cs typeface="Calibri"/>
              </a:rPr>
              <a:t>Меры социальной поддержки педагогических работников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392643"/>
              </p:ext>
            </p:extLst>
          </p:nvPr>
        </p:nvGraphicFramePr>
        <p:xfrm>
          <a:off x="208592" y="3921653"/>
          <a:ext cx="6194074" cy="1931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852">
                  <a:extLst>
                    <a:ext uri="{9D8B030D-6E8A-4147-A177-3AD203B41FA5}">
                      <a16:colId xmlns:a16="http://schemas.microsoft.com/office/drawing/2014/main" val="1519946776"/>
                    </a:ext>
                  </a:extLst>
                </a:gridCol>
                <a:gridCol w="1789384">
                  <a:extLst>
                    <a:ext uri="{9D8B030D-6E8A-4147-A177-3AD203B41FA5}">
                      <a16:colId xmlns:a16="http://schemas.microsoft.com/office/drawing/2014/main" val="2674555765"/>
                    </a:ext>
                  </a:extLst>
                </a:gridCol>
                <a:gridCol w="2354838">
                  <a:extLst>
                    <a:ext uri="{9D8B030D-6E8A-4147-A177-3AD203B41FA5}">
                      <a16:colId xmlns:a16="http://schemas.microsoft.com/office/drawing/2014/main" val="3696837605"/>
                    </a:ext>
                  </a:extLst>
                </a:gridCol>
              </a:tblGrid>
              <a:tr h="25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от общего количества педагогов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9048555"/>
                  </a:ext>
                </a:extLst>
              </a:tr>
              <a:tr h="251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1,5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933074"/>
                  </a:ext>
                </a:extLst>
              </a:tr>
              <a:tr h="251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2017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1,4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4924463"/>
                  </a:ext>
                </a:extLst>
              </a:tr>
              <a:tr h="251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1,5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9263214"/>
                  </a:ext>
                </a:extLst>
              </a:tr>
              <a:tr h="251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1,6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7256650"/>
                  </a:ext>
                </a:extLst>
              </a:tr>
              <a:tr h="251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1,7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4005815"/>
                  </a:ext>
                </a:extLst>
              </a:tr>
              <a:tr h="251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367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792355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9288" y="3379327"/>
            <a:ext cx="4409862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Молодых педагогов, пришедших в сферу:</a:t>
            </a:r>
            <a:endParaRPr lang="ru-RU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 txBox="1">
            <a:spLocks/>
          </p:cNvSpPr>
          <p:nvPr/>
        </p:nvSpPr>
        <p:spPr bwMode="auto">
          <a:xfrm>
            <a:off x="195263" y="4652963"/>
            <a:ext cx="874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Итоги работы сферы образования </a:t>
            </a:r>
          </a:p>
          <a:p>
            <a:pPr algn="ctr"/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за 2020-2021 учебный год</a:t>
            </a:r>
          </a:p>
        </p:txBody>
      </p:sp>
      <p:sp>
        <p:nvSpPr>
          <p:cNvPr id="60420" name="Подзаголовок 2"/>
          <p:cNvSpPr txBox="1">
            <a:spLocks/>
          </p:cNvSpPr>
          <p:nvPr/>
        </p:nvSpPr>
        <p:spPr bwMode="auto">
          <a:xfrm>
            <a:off x="173038" y="5795963"/>
            <a:ext cx="8575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600">
                <a:solidFill>
                  <a:srgbClr val="0070C0"/>
                </a:solidFill>
                <a:latin typeface="Calibri" pitchFamily="34" charset="0"/>
              </a:rPr>
              <a:t>Докладчик: Барабанова Мария Геннадьевна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>
                <a:solidFill>
                  <a:srgbClr val="0070C0"/>
                </a:solidFill>
                <a:latin typeface="Calibri" pitchFamily="34" charset="0"/>
              </a:rPr>
              <a:t>начальник управления образования мэрии города Череповца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07963" y="908050"/>
            <a:ext cx="8685212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75663" y="6581775"/>
            <a:ext cx="66833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773E19D-D777-4F3B-BDBA-085C9326E73A}" type="slidenum">
              <a:rPr lang="ru-RU" sz="13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90843" y="167730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>
                <a:solidFill>
                  <a:srgbClr val="0070C0"/>
                </a:solidFill>
                <a:latin typeface="Calibri" pitchFamily="34" charset="0"/>
              </a:rPr>
              <a:t>Система образования города Череповца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190843" y="1031482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Национальная цель – </a:t>
            </a:r>
          </a:p>
          <a:p>
            <a:r>
              <a:rPr lang="ru-RU" sz="2400" b="1" dirty="0">
                <a:solidFill>
                  <a:srgbClr val="002060"/>
                </a:solidFill>
                <a:latin typeface="+mn-lt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озможности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для самореализации и развития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талантов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  <a:p>
            <a:endParaRPr lang="ru-RU" alt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06" y="2608896"/>
            <a:ext cx="7647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Стратегия социально-экономического развития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города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Череповец – город возможностей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Делаем наш город лучше!</a:t>
            </a:r>
            <a:endParaRPr lang="ru-RU" sz="2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4087" y="357367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Муниципальная программа «Развитие образования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»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17283" y="3927613"/>
            <a:ext cx="8273162" cy="249565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108000">
            <a:spAutoFit/>
          </a:bodyPr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itchFamily="2" charset="2"/>
              <a:buChar char="l"/>
              <a:defRPr/>
            </a:pPr>
            <a:endParaRPr lang="ru-RU" b="1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90000"/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  <a:cs typeface="+mn-cs"/>
              </a:rPr>
              <a:t>122 образовательные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  <a:cs typeface="+mn-cs"/>
              </a:rPr>
              <a:t>организации, </a:t>
            </a:r>
            <a:r>
              <a:rPr lang="ru-RU" sz="2000" b="1" dirty="0">
                <a:solidFill>
                  <a:srgbClr val="FF0000"/>
                </a:solidFill>
                <a:latin typeface="+mn-lt"/>
                <a:cs typeface="+mn-cs"/>
              </a:rPr>
              <a:t>62 тысячи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  <a:cs typeface="+mn-cs"/>
              </a:rPr>
              <a:t>обучающихся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90000"/>
              <a:defRPr/>
            </a:pPr>
            <a:endParaRPr lang="ru-RU" sz="20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itchFamily="2" charset="2"/>
              <a:buChar char="l"/>
              <a:defRPr/>
            </a:pPr>
            <a:endParaRPr lang="ru-RU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90000"/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  <a:cs typeface="+mn-cs"/>
              </a:rPr>
              <a:t>Обеспечение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государственных гарантий доступности и равных возможностей получения качественного образования всех уровней для формирования успешной, социально активной и профессионально подготовленной личности, отвечающей требованиям современного общества и экономики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41788" y="1862143"/>
            <a:ext cx="7243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Государственная программа «Развитие образования Вологодской области на 2021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- 2025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годы»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 bwMode="auto">
          <a:xfrm>
            <a:off x="1115616" y="4653136"/>
            <a:ext cx="971550" cy="423863"/>
          </a:xfrm>
          <a:prstGeom prst="wedgeRoundRectCallout">
            <a:avLst>
              <a:gd name="adj1" fmla="val 21733"/>
              <a:gd name="adj2" fmla="val 113950"/>
              <a:gd name="adj3" fmla="val 16667"/>
            </a:avLst>
          </a:prstGeom>
          <a:solidFill>
            <a:srgbClr val="C00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</p:spTree>
    <p:extLst>
      <p:ext uri="{BB962C8B-B14F-4D97-AF65-F5344CB8AC3E}">
        <p14:creationId xmlns:p14="http://schemas.microsoft.com/office/powerpoint/2010/main" val="21946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07963" y="908050"/>
            <a:ext cx="8685212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217866" y="231775"/>
            <a:ext cx="5116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</a:rPr>
              <a:t>Комплектование детских садов</a:t>
            </a:r>
            <a:endParaRPr lang="ru-RU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5663" y="6581775"/>
            <a:ext cx="66833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BC1BC16-43B3-4888-AF99-E05DF809FE5C}" type="slidenum">
              <a:rPr lang="ru-RU" sz="13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133600"/>
            <a:ext cx="2303462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45266" y="1838348"/>
            <a:ext cx="5365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Государственная информационная система  «Система образования Вологодской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области»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(подсистема «Электронный детский сад»)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 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08512" y="922360"/>
            <a:ext cx="84248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1" dirty="0">
              <a:solidFill>
                <a:srgbClr val="D0000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Доля детей в возрасте от 1 года до 7 лет, получающих дошкольное образование </a:t>
            </a:r>
            <a:r>
              <a:rPr lang="ru-RU" b="1" dirty="0">
                <a:solidFill>
                  <a:srgbClr val="D00000"/>
                </a:solidFill>
                <a:latin typeface="+mn-lt"/>
              </a:rPr>
              <a:t>– 99,65 %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322263" y="3460959"/>
            <a:ext cx="45720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D00000"/>
                </a:solidFill>
                <a:latin typeface="+mn-lt"/>
              </a:rPr>
              <a:t>Количество мест для детей до 3 лет на 2021-2022 учебный год:</a:t>
            </a:r>
          </a:p>
          <a:p>
            <a:r>
              <a:rPr lang="ru-RU" b="1" dirty="0">
                <a:solidFill>
                  <a:srgbClr val="002060"/>
                </a:solidFill>
                <a:latin typeface="+mn-lt"/>
              </a:rPr>
              <a:t>Северный район- 260</a:t>
            </a:r>
          </a:p>
          <a:p>
            <a:r>
              <a:rPr lang="ru-RU" b="1" dirty="0" err="1">
                <a:solidFill>
                  <a:srgbClr val="002060"/>
                </a:solidFill>
                <a:latin typeface="+mn-lt"/>
              </a:rPr>
              <a:t>Заягорбский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район – 1160</a:t>
            </a:r>
          </a:p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Индустриальный район – 1100</a:t>
            </a:r>
          </a:p>
          <a:p>
            <a:r>
              <a:rPr lang="ru-RU" b="1" dirty="0" err="1">
                <a:solidFill>
                  <a:srgbClr val="002060"/>
                </a:solidFill>
                <a:latin typeface="+mn-lt"/>
              </a:rPr>
              <a:t>Зашекснинский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район - 400</a:t>
            </a:r>
          </a:p>
          <a:p>
            <a:endParaRPr lang="ru-RU" b="1" dirty="0">
              <a:solidFill>
                <a:srgbClr val="D00000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23850" y="5516563"/>
            <a:ext cx="8569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Все дети с 3 до 7 лет направлены автоматизированной системой на свободные (вакантные) места, которые имеются в детских садах города в достаточном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количестве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6038101" y="3595201"/>
            <a:ext cx="2412435" cy="1595726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 contourW="12700">
            <a:contourClr>
              <a:schemeClr val="bg1">
                <a:lumMod val="75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7975" y="981075"/>
            <a:ext cx="8305800" cy="60642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800" b="1" i="1" dirty="0" smtClean="0">
                <a:cs typeface="Calibri"/>
              </a:rPr>
              <a:t/>
            </a:r>
            <a:br>
              <a:rPr lang="ru-RU" sz="2800" b="1" i="1" dirty="0" smtClean="0">
                <a:cs typeface="Calibri"/>
              </a:rPr>
            </a:br>
            <a:endParaRPr lang="ru-RU" sz="2800" b="1" i="1" dirty="0">
              <a:cs typeface="Calibri"/>
            </a:endParaRPr>
          </a:p>
        </p:txBody>
      </p:sp>
      <p:sp>
        <p:nvSpPr>
          <p:cNvPr id="1140" name="AutoShape 2" descr="Национальный проект «Безопасные и качественные автомобильные дороги» 2019 –  2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07963" y="908050"/>
            <a:ext cx="8685212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75663" y="6581775"/>
            <a:ext cx="66833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835C0C3-E1C5-41D5-9AE1-5B1EFD994968}" type="slidenum">
              <a:rPr lang="ru-RU" sz="13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60375" y="3916363"/>
            <a:ext cx="8293100" cy="26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4" name="Прямоугольник 17"/>
          <p:cNvSpPr>
            <a:spLocks noChangeArrowheads="1"/>
          </p:cNvSpPr>
          <p:nvPr/>
        </p:nvSpPr>
        <p:spPr bwMode="auto">
          <a:xfrm>
            <a:off x="179388" y="1700213"/>
            <a:ext cx="44497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Calibri" pitchFamily="34" charset="0"/>
              </a:rPr>
              <a:t>2020 год</a:t>
            </a:r>
          </a:p>
          <a:p>
            <a:pPr algn="just"/>
            <a:r>
              <a:rPr lang="ru-RU" altLang="ru-RU" sz="2000" dirty="0">
                <a:solidFill>
                  <a:srgbClr val="002060"/>
                </a:solidFill>
                <a:latin typeface="Calibri" pitchFamily="34" charset="0"/>
              </a:rPr>
              <a:t>Создание 252 дополнительных мест для детей в возрасте до 3 лет в негосударственном секторе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41900" y="1125538"/>
            <a:ext cx="3851275" cy="24479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6" name="Прямоугольник 26"/>
          <p:cNvSpPr>
            <a:spLocks noChangeArrowheads="1"/>
          </p:cNvSpPr>
          <p:nvPr/>
        </p:nvSpPr>
        <p:spPr bwMode="auto">
          <a:xfrm>
            <a:off x="287338" y="255588"/>
            <a:ext cx="799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alibri" pitchFamily="34" charset="0"/>
              </a:rPr>
              <a:t>Национальный проект «Демография»</a:t>
            </a:r>
          </a:p>
        </p:txBody>
      </p:sp>
      <p:graphicFrame>
        <p:nvGraphicFramePr>
          <p:cNvPr id="1138" name="Object 114"/>
          <p:cNvGraphicFramePr>
            <a:graphicFrameLocks/>
          </p:cNvGraphicFramePr>
          <p:nvPr/>
        </p:nvGraphicFramePr>
        <p:xfrm>
          <a:off x="5092700" y="1098550"/>
          <a:ext cx="3749675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Лист" r:id="rId4" imgW="6943806" imgH="4229241" progId="">
                  <p:embed/>
                </p:oleObj>
              </mc:Choice>
              <mc:Fallback>
                <p:oleObj name="Лист" r:id="rId4" imgW="6943806" imgH="4229241" progId="">
                  <p:embed/>
                  <p:pic>
                    <p:nvPicPr>
                      <p:cNvPr id="0" name="Picture 1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1098550"/>
                        <a:ext cx="3749675" cy="295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" name="Прямоугольник 1"/>
          <p:cNvSpPr>
            <a:spLocks noChangeArrowheads="1"/>
          </p:cNvSpPr>
          <p:nvPr/>
        </p:nvSpPr>
        <p:spPr bwMode="auto">
          <a:xfrm>
            <a:off x="155575" y="4119563"/>
            <a:ext cx="457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Calibri" pitchFamily="34" charset="0"/>
              </a:rPr>
              <a:t>2021 год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002060"/>
                </a:solidFill>
                <a:latin typeface="Calibri" pitchFamily="34" charset="0"/>
              </a:rPr>
              <a:t>Строительство и ввод в эксплуатацию 2 детских садов в 103 </a:t>
            </a:r>
            <a:r>
              <a:rPr lang="ru-RU" altLang="ru-RU" sz="2000" dirty="0" smtClean="0">
                <a:solidFill>
                  <a:srgbClr val="002060"/>
                </a:solidFill>
                <a:latin typeface="Calibri" pitchFamily="34" charset="0"/>
              </a:rPr>
              <a:t>и </a:t>
            </a:r>
            <a:r>
              <a:rPr lang="ru-RU" altLang="ru-RU" sz="2000" dirty="0">
                <a:solidFill>
                  <a:srgbClr val="002060"/>
                </a:solidFill>
                <a:latin typeface="Calibri" pitchFamily="34" charset="0"/>
              </a:rPr>
              <a:t>105 </a:t>
            </a:r>
            <a:r>
              <a:rPr lang="ru-RU" altLang="ru-RU" sz="2000" dirty="0" err="1">
                <a:solidFill>
                  <a:srgbClr val="002060"/>
                </a:solidFill>
                <a:latin typeface="Calibri" pitchFamily="34" charset="0"/>
              </a:rPr>
              <a:t>мкр</a:t>
            </a:r>
            <a:r>
              <a:rPr lang="ru-RU" altLang="ru-RU" sz="2000" dirty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ru-RU" altLang="ru-RU" sz="2000" dirty="0" err="1">
                <a:solidFill>
                  <a:srgbClr val="002060"/>
                </a:solidFill>
                <a:latin typeface="Calibri" pitchFamily="34" charset="0"/>
              </a:rPr>
              <a:t>Зашекснинского</a:t>
            </a:r>
            <a:r>
              <a:rPr lang="ru-RU" altLang="ru-RU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altLang="ru-RU" sz="2000" dirty="0" smtClean="0">
                <a:solidFill>
                  <a:srgbClr val="002060"/>
                </a:solidFill>
                <a:latin typeface="Calibri" pitchFamily="34" charset="0"/>
              </a:rPr>
              <a:t>района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Calibri" pitchFamily="34" charset="0"/>
              </a:rPr>
              <a:t>Создание </a:t>
            </a:r>
            <a:r>
              <a:rPr lang="ru-RU" altLang="ru-RU" sz="2000" dirty="0">
                <a:solidFill>
                  <a:srgbClr val="002060"/>
                </a:solidFill>
                <a:latin typeface="Calibri" pitchFamily="34" charset="0"/>
              </a:rPr>
              <a:t>72 дополнительных мест для детей в возрасте до 3 лет в негосударственном секторе</a:t>
            </a:r>
          </a:p>
          <a:p>
            <a:pPr algn="just"/>
            <a:endParaRPr lang="ru-RU" altLang="ru-RU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148" name="Picture 17" descr="https://sun9-10.userapi.com/impg/myDAijS2HL5gX2oFCrZgpiKjNLMEPkhsxDih3g/bKazD2SSygk.jpg?size=1023x683&amp;quality=96&amp;sign=7d83e8bab61ff0481be819709c6e5034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7950" y="4076700"/>
            <a:ext cx="35591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7963" y="908050"/>
            <a:ext cx="8685212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2" name="Заголовок 1"/>
          <p:cNvSpPr txBox="1">
            <a:spLocks/>
          </p:cNvSpPr>
          <p:nvPr/>
        </p:nvSpPr>
        <p:spPr bwMode="auto">
          <a:xfrm>
            <a:off x="179388" y="115888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Инновационные образовательные проекты</a:t>
            </a:r>
          </a:p>
          <a:p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и инфраструктура</a:t>
            </a:r>
          </a:p>
        </p:txBody>
      </p:sp>
      <p:sp>
        <p:nvSpPr>
          <p:cNvPr id="35843" name="TextBox 12"/>
          <p:cNvSpPr txBox="1">
            <a:spLocks noChangeArrowheads="1"/>
          </p:cNvSpPr>
          <p:nvPr/>
        </p:nvSpPr>
        <p:spPr bwMode="auto">
          <a:xfrm>
            <a:off x="8675688" y="6581775"/>
            <a:ext cx="468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9F384196-ACBC-4E72-9BAE-52C29C6BA021}" type="slidenum">
              <a:rPr lang="ru-RU" sz="1200">
                <a:solidFill>
                  <a:srgbClr val="0070C0"/>
                </a:solidFill>
                <a:latin typeface="Arial Narrow" pitchFamily="34" charset="0"/>
              </a:rPr>
              <a:pPr algn="r"/>
              <a:t>5</a:t>
            </a:fld>
            <a:endParaRPr lang="ru-RU" sz="120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1748" name="Прямоугольник 30"/>
          <p:cNvSpPr>
            <a:spLocks noChangeArrowheads="1"/>
          </p:cNvSpPr>
          <p:nvPr/>
        </p:nvSpPr>
        <p:spPr bwMode="auto">
          <a:xfrm>
            <a:off x="207963" y="1311759"/>
            <a:ext cx="4756150" cy="98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4" tIns="60957" rIns="121914" bIns="60957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+mn-lt"/>
              </a:rPr>
              <a:t>Школьный </a:t>
            </a:r>
            <a:r>
              <a:rPr lang="ru-RU" altLang="ru-RU" sz="2800" b="1" dirty="0" smtClean="0">
                <a:solidFill>
                  <a:srgbClr val="FF0000"/>
                </a:solidFill>
                <a:latin typeface="+mn-lt"/>
              </a:rPr>
              <a:t>технопарк «Кванториум»</a:t>
            </a:r>
            <a:endParaRPr lang="ru-RU" alt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 bwMode="auto">
          <a:xfrm>
            <a:off x="307975" y="4094017"/>
            <a:ext cx="5758284" cy="1820863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+mn-lt"/>
                <a:cs typeface="+mn-cs"/>
              </a:rPr>
              <a:t>Проект «</a:t>
            </a:r>
            <a:r>
              <a:rPr lang="ru-RU" altLang="ru-RU" b="1" dirty="0" err="1" smtClean="0">
                <a:solidFill>
                  <a:srgbClr val="FF0000"/>
                </a:solidFill>
                <a:latin typeface="+mn-lt"/>
                <a:cs typeface="+mn-cs"/>
              </a:rPr>
              <a:t>Доброшкола</a:t>
            </a:r>
            <a:r>
              <a:rPr lang="ru-RU" altLang="ru-RU" b="1" dirty="0" smtClean="0">
                <a:solidFill>
                  <a:srgbClr val="FF0000"/>
                </a:solidFill>
                <a:latin typeface="+mn-lt"/>
                <a:cs typeface="+mn-cs"/>
              </a:rPr>
              <a:t>»</a:t>
            </a:r>
            <a:endParaRPr lang="ru-RU" altLang="ru-RU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  <a:cs typeface="+mn-cs"/>
              </a:rPr>
              <a:t>7,7 млн. рублей</a:t>
            </a:r>
            <a:endParaRPr lang="ru-RU" alt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35846" name="AutoShape 2" descr="https://im0-tub-ru.yandex.net/i?id=28876ebde99bab59db81886d84a63380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5" name="Прямоугольник 2"/>
          <p:cNvSpPr>
            <a:spLocks noChangeArrowheads="1"/>
          </p:cNvSpPr>
          <p:nvPr/>
        </p:nvSpPr>
        <p:spPr bwMode="auto">
          <a:xfrm>
            <a:off x="282575" y="2190724"/>
            <a:ext cx="4681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21,4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млн. рублей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5848" name="Рисунок 1" descr="C:\Users\Ксения\Desktop\Новая папка\logo_kvant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1958" y="1412875"/>
            <a:ext cx="4073730" cy="185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Рисунок 35"/>
          <p:cNvPicPr>
            <a:picLocks noChangeAspect="1"/>
          </p:cNvPicPr>
          <p:nvPr/>
        </p:nvPicPr>
        <p:blipFill>
          <a:blip r:embed="rId4"/>
          <a:srcRect l="27652" t="3481" r="29881" b="2969"/>
          <a:stretch>
            <a:fillRect/>
          </a:stretch>
        </p:blipFill>
        <p:spPr bwMode="auto">
          <a:xfrm>
            <a:off x="5580112" y="3583590"/>
            <a:ext cx="2456657" cy="284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7963" y="908050"/>
            <a:ext cx="8685212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0" name="Заголовок 1"/>
          <p:cNvSpPr txBox="1">
            <a:spLocks/>
          </p:cNvSpPr>
          <p:nvPr/>
        </p:nvSpPr>
        <p:spPr bwMode="auto">
          <a:xfrm>
            <a:off x="179388" y="187325"/>
            <a:ext cx="67913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500" b="1" dirty="0">
                <a:solidFill>
                  <a:srgbClr val="0070C0"/>
                </a:solidFill>
                <a:latin typeface="Calibri" pitchFamily="34" charset="0"/>
              </a:rPr>
              <a:t>Федеральный проект</a:t>
            </a:r>
          </a:p>
          <a:p>
            <a:r>
              <a:rPr lang="ru-RU" sz="2500" b="1" dirty="0">
                <a:solidFill>
                  <a:srgbClr val="0070C0"/>
                </a:solidFill>
                <a:latin typeface="Calibri" pitchFamily="34" charset="0"/>
              </a:rPr>
              <a:t>«Поддержка семей, имеющих детей»</a:t>
            </a:r>
          </a:p>
        </p:txBody>
      </p:sp>
      <p:sp>
        <p:nvSpPr>
          <p:cNvPr id="37891" name="TextBox 12"/>
          <p:cNvSpPr txBox="1">
            <a:spLocks noChangeArrowheads="1"/>
          </p:cNvSpPr>
          <p:nvPr/>
        </p:nvSpPr>
        <p:spPr bwMode="auto">
          <a:xfrm>
            <a:off x="8675688" y="6581775"/>
            <a:ext cx="468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DA595805-32F5-4E1E-BB86-B488ED94F214}" type="slidenum">
              <a:rPr lang="ru-RU" sz="1200">
                <a:solidFill>
                  <a:srgbClr val="0070C0"/>
                </a:solidFill>
                <a:latin typeface="Arial Narrow" pitchFamily="34" charset="0"/>
              </a:rPr>
              <a:pPr algn="r"/>
              <a:t>6</a:t>
            </a:fld>
            <a:endParaRPr lang="ru-RU" sz="120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8775" y="5705475"/>
            <a:ext cx="4572000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Система психолого-педагогической, консультативной помощи родителям детей «группы риска»</a:t>
            </a:r>
            <a:endParaRPr lang="ru-RU" sz="1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7893" name="Прямоугольник 17"/>
          <p:cNvSpPr>
            <a:spLocks noChangeArrowheads="1"/>
          </p:cNvSpPr>
          <p:nvPr/>
        </p:nvSpPr>
        <p:spPr bwMode="auto">
          <a:xfrm>
            <a:off x="4168775" y="4173538"/>
            <a:ext cx="3336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Федеральный портал информационно-просветительской поддержки родителей</a:t>
            </a:r>
            <a:endParaRPr lang="ru-RU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7894" name="Picture 4" descr="https://ingilizcebankasi.com/wp-content/uploads/Computer-clipart-free-clipart-images-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7875" y="3948113"/>
            <a:ext cx="1547813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ьная выноска 8"/>
          <p:cNvSpPr/>
          <p:nvPr/>
        </p:nvSpPr>
        <p:spPr>
          <a:xfrm>
            <a:off x="5981700" y="1223963"/>
            <a:ext cx="1728788" cy="714375"/>
          </a:xfrm>
          <a:prstGeom prst="wedgeEllipseCallout">
            <a:avLst>
              <a:gd name="adj1" fmla="val -60225"/>
              <a:gd name="adj2" fmla="val 45017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endParaRPr lang="ru-RU" sz="1500" dirty="0"/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1907704" y="3022600"/>
            <a:ext cx="2909887" cy="7842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500" b="1" dirty="0">
                <a:solidFill>
                  <a:srgbClr val="002060"/>
                </a:solidFill>
                <a:latin typeface="+mn-lt"/>
              </a:rPr>
              <a:t>Оказание семьям бесплатных </a:t>
            </a:r>
            <a:r>
              <a:rPr lang="ru-RU" altLang="ru-RU" sz="1500" b="1" dirty="0" smtClean="0">
                <a:solidFill>
                  <a:srgbClr val="002060"/>
                </a:solidFill>
                <a:latin typeface="+mn-lt"/>
              </a:rPr>
              <a:t>консультаций в образовательных учреждениях</a:t>
            </a:r>
            <a:endParaRPr lang="ru-RU" altLang="ru-RU" sz="15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1768475" y="1084263"/>
            <a:ext cx="4537075" cy="1708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500" b="1" dirty="0">
                <a:solidFill>
                  <a:srgbClr val="002666"/>
                </a:solidFill>
                <a:latin typeface="+mn-lt"/>
                <a:cs typeface="Arial" pitchFamily="34" charset="0"/>
              </a:rPr>
              <a:t>Создание условий для раннего развития детей в возрасте до трех лет и реализация программ психолого-педагогической, методической и консультативной помощи родителям детей, получающих дошкольное образование в семье, обеспечение доступности консультирования семей специалистами по детскому развитию</a:t>
            </a:r>
          </a:p>
        </p:txBody>
      </p:sp>
      <p:sp>
        <p:nvSpPr>
          <p:cNvPr id="37898" name="Прямоугольник 1"/>
          <p:cNvSpPr>
            <a:spLocks noChangeArrowheads="1"/>
          </p:cNvSpPr>
          <p:nvPr/>
        </p:nvSpPr>
        <p:spPr bwMode="auto">
          <a:xfrm>
            <a:off x="5207000" y="2790825"/>
            <a:ext cx="3829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41 консультационная площадка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7899" name="Прямоугольник 15"/>
          <p:cNvSpPr>
            <a:spLocks noChangeArrowheads="1"/>
          </p:cNvSpPr>
          <p:nvPr/>
        </p:nvSpPr>
        <p:spPr bwMode="auto">
          <a:xfrm>
            <a:off x="490538" y="3892550"/>
            <a:ext cx="354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Грантовая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поддержка НКО по сопровождению родителей</a:t>
            </a:r>
            <a:endParaRPr lang="ru-RU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7900" name="Picture 2" descr="https://www.clipartmax.com/png/full/53-530950_family-if-clip-art-family-of-four-carto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8438" y="4572000"/>
            <a:ext cx="256857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s://st3.depositphotos.com/1001599/16453/v/950/depositphotos_164530826-stock-illustration-family-relationship-line-ic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480" y="1192227"/>
            <a:ext cx="1542817" cy="1542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7" y="44624"/>
            <a:ext cx="7960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….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8101013" y="6556375"/>
            <a:ext cx="10429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FDBE8D3-B0D9-4E0C-A954-865A2C4059A1}" type="slidenum">
              <a:rPr lang="ru-RU" altLang="ru-RU" sz="1100" b="1">
                <a:solidFill>
                  <a:srgbClr val="005EA4"/>
                </a:solidFill>
                <a:latin typeface="Arial Narrow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100" b="1">
              <a:solidFill>
                <a:srgbClr val="005EA4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217" y="215642"/>
            <a:ext cx="82900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70C0"/>
                </a:solidFill>
                <a:latin typeface="+mj-lt"/>
              </a:rPr>
              <a:t>Организация «доступной среды» </a:t>
            </a:r>
            <a:r>
              <a:rPr lang="ru-RU" sz="2500" b="1" dirty="0" smtClean="0">
                <a:solidFill>
                  <a:schemeClr val="bg1"/>
                </a:solidFill>
                <a:latin typeface="+mj-lt"/>
              </a:rPr>
              <a:t>города</a:t>
            </a:r>
            <a:endParaRPr lang="ru-RU" sz="25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34" descr="C:\Users\user\Desktop\для доклада\фото\17_дист\Школа_17_3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51964" y="3689344"/>
            <a:ext cx="2473488" cy="155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35" descr="C:\Users\user\Desktop\для доклада\фото\35 фото инклюзия\FullSizeRender (5)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887924" y="2008723"/>
            <a:ext cx="2160240" cy="162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2" name="TextBox 21"/>
          <p:cNvSpPr txBox="1"/>
          <p:nvPr/>
        </p:nvSpPr>
        <p:spPr>
          <a:xfrm>
            <a:off x="170388" y="2877174"/>
            <a:ext cx="343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5 центров дистанционного обучения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5" name="Рисунок 24" descr="F:\74_04-01-32 (их.20-7999_18)\для С.В.Зориной\пункт_11\кабинет учителя-дефектолога\стул ортопедический.jpg"/>
          <p:cNvPicPr/>
          <p:nvPr/>
        </p:nvPicPr>
        <p:blipFill>
          <a:blip r:embed="rId5" cstate="print"/>
          <a:srcRect l="13246" t="10472" r="7280"/>
          <a:stretch>
            <a:fillRect/>
          </a:stretch>
        </p:blipFill>
        <p:spPr bwMode="auto">
          <a:xfrm>
            <a:off x="6660232" y="2319435"/>
            <a:ext cx="1800200" cy="2094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 rot="10800000" flipV="1">
            <a:off x="6174432" y="1085392"/>
            <a:ext cx="277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Вариативные формы дошкольного образования 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9872" y="4090555"/>
            <a:ext cx="3096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Кабинеты здоровья для обучающихся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146" name="AutoShape 2" descr="https://www.berezovo.ru/upload/medialibrary/de8/strelochka_galochk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img2.freepng.ru/20180228/zbq/kisspng-arrowhead-clip-art-simple-vector-arrows-5a9706ffc585b1.99750490151984716780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img2.freepng.ru/20180228/zbq/kisspng-arrowhead-clip-art-simple-vector-arrows-5a9706ffc585b1.99750490151984716780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img1.freepng.ru/20180417/ebq/kisspng-computer-icons-arrow-download-right-arrow-5ad59fe3e386f0.3692047215239495399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img1.freepng.ru/20180417/ebq/kisspng-computer-icons-arrow-download-right-arrow-5ad59fe3e386f0.3692047215239495399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https://img1.freepng.ru/20180417/ebq/kisspng-computer-icons-arrow-download-right-arrow-5ad59fe3e386f0.3692047215239495399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://www.eduportal44.ru/Kostroma_EDU/88ds/SiteAssets/DocLib7/%D0%94%D0%BE%D1%81%D1%82%D1%83%D0%BF%D0%BD%D0%B0%D1%8F%20%D1%81%D1%80%D0%B5%D0%B4%D0%B0/sreda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08" y="978925"/>
            <a:ext cx="2452064" cy="187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2488" y="5602014"/>
            <a:ext cx="551111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12 </a:t>
            </a:r>
            <a:r>
              <a:rPr lang="ru-RU" b="1" dirty="0" smtClean="0">
                <a:solidFill>
                  <a:srgbClr val="002060"/>
                </a:solidFill>
              </a:rPr>
              <a:t>общеобразовательных учреждений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15 дошкольных образовательных учреждений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2 учреждения дополнительного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07963" y="908050"/>
            <a:ext cx="8685212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1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450" y="207963"/>
            <a:ext cx="14827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ДОРОГИ</a:t>
            </a:r>
            <a:endParaRPr lang="ru-RU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7975" y="981075"/>
            <a:ext cx="8305800" cy="60642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800" b="1" i="1" dirty="0" smtClean="0">
                <a:cs typeface="Calibri"/>
              </a:rPr>
              <a:t/>
            </a:r>
            <a:br>
              <a:rPr lang="ru-RU" sz="2800" b="1" i="1" dirty="0" smtClean="0">
                <a:cs typeface="Calibri"/>
              </a:rPr>
            </a:br>
            <a:endParaRPr lang="ru-RU" sz="2800" b="1" i="1" dirty="0">
              <a:cs typeface="Calibri"/>
            </a:endParaRPr>
          </a:p>
        </p:txBody>
      </p:sp>
      <p:sp>
        <p:nvSpPr>
          <p:cNvPr id="20483" name="AutoShape 2" descr="Национальный проект «Безопасные и качественные автомобильные дороги» 2019 –  2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07963" y="908050"/>
            <a:ext cx="8685212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75663" y="6581775"/>
            <a:ext cx="66833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A61CE15-015C-4568-9212-69B777207331}" type="slidenum">
              <a:rPr lang="ru-RU" sz="13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487" name="Прямоугольник 16"/>
          <p:cNvSpPr>
            <a:spLocks noChangeArrowheads="1"/>
          </p:cNvSpPr>
          <p:nvPr/>
        </p:nvSpPr>
        <p:spPr bwMode="auto">
          <a:xfrm>
            <a:off x="339784" y="1232958"/>
            <a:ext cx="8104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+mn-lt"/>
              </a:rPr>
              <a:t>Грантовая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 деятельность 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–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48,6</a:t>
            </a: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млн. рублей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5575" y="1595264"/>
            <a:ext cx="4684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20492" name="Прямоугольник 26"/>
          <p:cNvSpPr>
            <a:spLocks noChangeArrowheads="1"/>
          </p:cNvSpPr>
          <p:nvPr/>
        </p:nvSpPr>
        <p:spPr bwMode="auto">
          <a:xfrm>
            <a:off x="322263" y="44624"/>
            <a:ext cx="79946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alibri" pitchFamily="34" charset="0"/>
              </a:rPr>
              <a:t>Инновационные образовательные проекты и инфраструктура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263" y="2501245"/>
            <a:ext cx="546506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28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организаций дошкольного образования</a:t>
            </a:r>
          </a:p>
          <a:p>
            <a:endParaRPr lang="ru-RU" sz="2400" b="1" dirty="0">
              <a:solidFill>
                <a:srgbClr val="0070C0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15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общеобразовательных организаций</a:t>
            </a:r>
          </a:p>
          <a:p>
            <a:endParaRPr lang="ru-RU" sz="2400" b="1" dirty="0">
              <a:solidFill>
                <a:srgbClr val="0070C0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организация дополнительного образования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29" y="2780928"/>
            <a:ext cx="3188437" cy="17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7963" y="908050"/>
            <a:ext cx="8685212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6" name="Заголовок 1"/>
          <p:cNvSpPr txBox="1">
            <a:spLocks/>
          </p:cNvSpPr>
          <p:nvPr/>
        </p:nvSpPr>
        <p:spPr bwMode="auto">
          <a:xfrm>
            <a:off x="236538" y="115888"/>
            <a:ext cx="7791846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>
                <a:solidFill>
                  <a:srgbClr val="0070C0"/>
                </a:solidFill>
                <a:latin typeface="Calibri" pitchFamily="34" charset="0"/>
              </a:rPr>
              <a:t>Достижения 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обучающих и общеобразовательных 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</a:rPr>
              <a:t>учреждений</a:t>
            </a:r>
          </a:p>
        </p:txBody>
      </p:sp>
      <p:sp>
        <p:nvSpPr>
          <p:cNvPr id="41987" name="TextBox 12"/>
          <p:cNvSpPr txBox="1">
            <a:spLocks noChangeArrowheads="1"/>
          </p:cNvSpPr>
          <p:nvPr/>
        </p:nvSpPr>
        <p:spPr bwMode="auto">
          <a:xfrm>
            <a:off x="8675688" y="6581775"/>
            <a:ext cx="468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E7156871-7B21-4902-9192-491D8D38417E}" type="slidenum">
              <a:rPr lang="ru-RU" sz="1200">
                <a:solidFill>
                  <a:srgbClr val="0070C0"/>
                </a:solidFill>
                <a:latin typeface="Arial Narrow" pitchFamily="34" charset="0"/>
              </a:rPr>
              <a:pPr algn="r"/>
              <a:t>9</a:t>
            </a:fld>
            <a:endParaRPr lang="ru-RU" sz="120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1988" name="Прямоугольник 2"/>
          <p:cNvSpPr>
            <a:spLocks noChangeArrowheads="1"/>
          </p:cNvSpPr>
          <p:nvPr/>
        </p:nvSpPr>
        <p:spPr bwMode="auto">
          <a:xfrm>
            <a:off x="117818" y="1601351"/>
            <a:ext cx="67100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20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выпускников получили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100-балльные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результаты</a:t>
            </a:r>
          </a:p>
        </p:txBody>
      </p:sp>
      <p:sp>
        <p:nvSpPr>
          <p:cNvPr id="41989" name="Прямоугольник 3"/>
          <p:cNvSpPr>
            <a:spLocks noChangeArrowheads="1"/>
          </p:cNvSpPr>
          <p:nvPr/>
        </p:nvSpPr>
        <p:spPr bwMode="auto">
          <a:xfrm>
            <a:off x="125806" y="2757535"/>
            <a:ext cx="59444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Медали «За особые успехи в учении»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106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 обучающихся</a:t>
            </a:r>
            <a:endParaRPr lang="ru-RU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1990" name="Прямоугольник 4"/>
          <p:cNvSpPr>
            <a:spLocks noChangeArrowheads="1"/>
          </p:cNvSpPr>
          <p:nvPr/>
        </p:nvSpPr>
        <p:spPr bwMode="auto">
          <a:xfrm>
            <a:off x="185060" y="4335006"/>
            <a:ext cx="87247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Школа № 10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- в ТОП-50 лучших школ по </a:t>
            </a:r>
            <a:r>
              <a:rPr lang="ru-RU" sz="2800" dirty="0" err="1">
                <a:solidFill>
                  <a:srgbClr val="002060"/>
                </a:solidFill>
                <a:latin typeface="Calibri" pitchFamily="34" charset="0"/>
              </a:rPr>
              <a:t>конкуренто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-способности выпускников в сфере «Медицина»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Лицей «АМТЭК»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- в ТОП-20 лучших школ Северо-Западного федерального округа по количеству поступивших в ведущие вузы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России</a:t>
            </a:r>
            <a:endParaRPr lang="ru-RU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1991" name="AutoShape 2" descr="https://balakovo24.ru/wp-content/uploads/2019/04/img_20180408_1248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92" name="AutoShape 4" descr="https://balakovo24.ru/wp-content/uploads/2019/04/img_20180408_124840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993" name="Picture 2" descr="https://vk.vkfaces.com/844320/v844320150/a7f0c/amlfBDXx-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6301" y="1225911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8" descr="https://i0.wp.com/media.foxford.ru/wp-content/uploads/2018/03/%D0%B7%D0%BE%D0%BB%D0%BE%D1%82%D0%B0%D1%8F-%D0%BC%D0%B5%D0%B4%D0%B0%D0%BB%D1%8C-1024x7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0275" y="2894563"/>
            <a:ext cx="1395413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4969</Words>
  <Application>Microsoft Office PowerPoint</Application>
  <PresentationFormat>Экран (4:3)</PresentationFormat>
  <Paragraphs>371</Paragraphs>
  <Slides>19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Times New Roman</vt:lpstr>
      <vt:lpstr>Wingdings</vt:lpstr>
      <vt:lpstr>Тема Office</vt:lpstr>
      <vt:lpstr>1_Тема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Сокольникова Светлана Алексеевна</dc:creator>
  <cp:lastModifiedBy>Иванова Ольга Владимировна</cp:lastModifiedBy>
  <cp:revision>924</cp:revision>
  <cp:lastPrinted>2020-09-29T07:14:49Z</cp:lastPrinted>
  <dcterms:created xsi:type="dcterms:W3CDTF">2020-09-18T13:09:52Z</dcterms:created>
  <dcterms:modified xsi:type="dcterms:W3CDTF">2021-08-30T04:46:40Z</dcterms:modified>
</cp:coreProperties>
</file>