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311" r:id="rId3"/>
    <p:sldId id="310" r:id="rId4"/>
    <p:sldId id="308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75CAFF"/>
    <a:srgbClr val="D00000"/>
    <a:srgbClr val="63A7F9"/>
    <a:srgbClr val="5DC1FF"/>
    <a:srgbClr val="29C7FF"/>
    <a:srgbClr val="53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284F64-68DA-4B37-AB46-0D4B38C1EFBE}" v="3202" dt="2020-09-27T14:36:09.2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17" autoAdjust="0"/>
    <p:restoredTop sz="76395" autoAdjust="0"/>
  </p:normalViewPr>
  <p:slideViewPr>
    <p:cSldViewPr>
      <p:cViewPr varScale="1">
        <p:scale>
          <a:sx n="88" d="100"/>
          <a:sy n="88" d="100"/>
        </p:scale>
        <p:origin x="189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84" cy="497923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97" y="0"/>
            <a:ext cx="2946084" cy="497923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F257A4D8-5223-4721-88EC-BFAE8F5214A7}" type="datetimeFigureOut">
              <a:rPr lang="ru-RU"/>
              <a:t>30.08.2021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5" tIns="45853" rIns="91705" bIns="4585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0" y="4777196"/>
            <a:ext cx="5439415" cy="3908613"/>
          </a:xfrm>
          <a:prstGeom prst="rect">
            <a:avLst/>
          </a:prstGeom>
        </p:spPr>
        <p:txBody>
          <a:bodyPr vert="horz" lIns="91705" tIns="45853" rIns="91705" bIns="4585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716"/>
            <a:ext cx="2946084" cy="49792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97" y="9428716"/>
            <a:ext cx="2946084" cy="497922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FEC67105-0C62-4630-843E-89344909023C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48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C67105-0C62-4630-843E-8934490902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996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/>
              <a:t>Продолжая выступление Марии Геннадьевны, еще раз обращу ваше внимание на Национальную </a:t>
            </a:r>
            <a:r>
              <a:rPr lang="ru-RU" dirty="0" smtClean="0"/>
              <a:t>цель, определенную</a:t>
            </a:r>
            <a:r>
              <a:rPr lang="ru-RU" baseline="0" dirty="0" smtClean="0"/>
              <a:t> в Указе Президента РФ N 474 "О национальных целях развития Российской Федерации на период до 2030 года </a:t>
            </a:r>
            <a:r>
              <a:rPr lang="ru-RU" dirty="0" smtClean="0"/>
              <a:t> - а именно  </a:t>
            </a:r>
            <a:r>
              <a:rPr lang="ru-RU" dirty="0"/>
              <a:t>"Возможности для самореализации и развития талантов":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Включающую </a:t>
            </a:r>
            <a:r>
              <a:rPr lang="ru-RU" dirty="0"/>
              <a:t>следующие </a:t>
            </a:r>
            <a:r>
              <a:rPr lang="ru-RU" b="1" dirty="0"/>
              <a:t>целевые показатели, </a:t>
            </a:r>
            <a:r>
              <a:rPr lang="ru-RU" dirty="0"/>
              <a:t>характеризующие ее достижение: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вхождение Российской Федерации в число десяти ведущих стран мира по качеству общего образования;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формирование эффективной системы выявления, поддержки и развития способностей и талантов у детей и молодежи, </a:t>
            </a:r>
            <a:endParaRPr lang="ru-RU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обеспечение присутствия Российской Федерации в числе десяти ведущих стран мира по объему научных исследований и разработок</a:t>
            </a:r>
            <a:r>
              <a:rPr lang="ru-RU" dirty="0"/>
              <a:t>,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создание условий для воспитания гармонично развитой и социально ответственной личности на основе духовно-нравственных ценностей народов Российской Федерации</a:t>
            </a:r>
            <a:r>
              <a:rPr lang="ru-RU" dirty="0"/>
              <a:t>,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увеличение доли граждан, занимающихся волонтерской (добровольческой) деятельностью</a:t>
            </a:r>
            <a:r>
              <a:rPr lang="ru-RU" dirty="0"/>
              <a:t> </a:t>
            </a: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 smtClean="0"/>
              <a:t>увеличение </a:t>
            </a:r>
            <a:r>
              <a:rPr lang="ru-RU" b="1" dirty="0"/>
              <a:t>числа посещений культурных </a:t>
            </a:r>
            <a:r>
              <a:rPr lang="ru-RU" b="1" dirty="0" smtClean="0"/>
              <a:t>мероприятий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Безусловно, достижение целевых показателей, национальной цели возможно только в условиях </a:t>
            </a:r>
            <a:r>
              <a:rPr lang="ru-RU" b="1" dirty="0" smtClean="0"/>
              <a:t>!управления </a:t>
            </a:r>
            <a:r>
              <a:rPr lang="ru-RU" b="1" dirty="0"/>
              <a:t>качеством образования. 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/>
              <a:t>И Принципиальной задачей государственной политики в области образования является повышение </a:t>
            </a:r>
            <a:r>
              <a:rPr lang="ru-RU" b="1" dirty="0" smtClean="0"/>
              <a:t>!управляемости </a:t>
            </a:r>
            <a:r>
              <a:rPr lang="ru-RU" b="1" dirty="0"/>
              <a:t>системы общего </a:t>
            </a:r>
            <a:r>
              <a:rPr lang="ru-RU" b="1" dirty="0" smtClean="0"/>
              <a:t>образования!.</a:t>
            </a:r>
            <a:endParaRPr lang="ru-RU" b="1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В </a:t>
            </a:r>
            <a:r>
              <a:rPr lang="ru-RU" dirty="0"/>
              <a:t>данном аспекте в настоящее время </a:t>
            </a:r>
            <a:r>
              <a:rPr lang="ru-RU" b="1" dirty="0"/>
              <a:t>идет активное обновление инфраструктуры системы образования в рамках национальных проектов «Образование и Демография»: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/>
              <a:t>Создаются новые места в школах и детских садах, происходит оснащение учреждений современным оборудованием для обучения и воспитания.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/>
              <a:t>Однако, перед системой стоит задача активного участия </a:t>
            </a:r>
            <a:r>
              <a:rPr lang="ru-RU" b="1" dirty="0"/>
              <a:t>в создании условий для развития качественного образования</a:t>
            </a:r>
            <a:r>
              <a:rPr lang="ru-RU" dirty="0"/>
              <a:t>, которая не ограничивается ТОЛЬКО мерами воздействия на инфраструктуру образовательных </a:t>
            </a:r>
            <a:r>
              <a:rPr lang="ru-RU" dirty="0" smtClean="0"/>
              <a:t>организаций, т.е. на развитие</a:t>
            </a:r>
            <a:r>
              <a:rPr lang="ru-RU" baseline="0" dirty="0" smtClean="0"/>
              <a:t> материально-технического </a:t>
            </a:r>
            <a:r>
              <a:rPr lang="ru-RU" baseline="0" dirty="0" err="1" smtClean="0"/>
              <a:t>обеспЕчения</a:t>
            </a:r>
            <a:r>
              <a:rPr lang="ru-RU" dirty="0" smtClean="0"/>
              <a:t>.</a:t>
            </a:r>
            <a:endParaRPr lang="ru-RU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Повышение </a:t>
            </a:r>
            <a:r>
              <a:rPr lang="ru-RU" dirty="0"/>
              <a:t>отдачи от управленческих усилий ожидается за счет внедрения механизмов </a:t>
            </a:r>
            <a:r>
              <a:rPr lang="ru-RU" b="1" dirty="0"/>
              <a:t>инструментального сбора объективных данных о качестве образования</a:t>
            </a:r>
            <a:r>
              <a:rPr lang="ru-RU" dirty="0" smtClean="0"/>
              <a:t>,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 </a:t>
            </a:r>
            <a:r>
              <a:rPr lang="ru-RU" dirty="0"/>
              <a:t>в том числе с опорой на контекстные данные отдельных образовательных организаций. </a:t>
            </a:r>
            <a:r>
              <a:rPr lang="ru-RU" dirty="0" smtClean="0"/>
              <a:t>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="1" dirty="0" smtClean="0"/>
              <a:t>То есть оценку</a:t>
            </a:r>
            <a:r>
              <a:rPr lang="ru-RU" b="1" baseline="0" dirty="0" smtClean="0"/>
              <a:t> вклада в качество образования! каждой отдельной образовательной организации</a:t>
            </a:r>
            <a:endParaRPr lang="ru-RU" b="1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Что</a:t>
            </a:r>
            <a:r>
              <a:rPr lang="ru-RU" dirty="0"/>
              <a:t>, безусловно,  позволит </a:t>
            </a:r>
            <a:r>
              <a:rPr lang="ru-RU" b="1" dirty="0"/>
              <a:t>обеспечить наиболее эффективное расходование бюджетных средств </a:t>
            </a:r>
            <a:r>
              <a:rPr lang="ru-RU" dirty="0"/>
              <a:t>на материально-техническое, информационно-методическое и кадровое </a:t>
            </a:r>
            <a:r>
              <a:rPr lang="ru-RU" dirty="0" err="1" smtClean="0"/>
              <a:t>обеспЕчение</a:t>
            </a:r>
            <a:r>
              <a:rPr lang="ru-RU" dirty="0" smtClean="0"/>
              <a:t> </a:t>
            </a:r>
            <a:r>
              <a:rPr lang="ru-RU" dirty="0"/>
              <a:t>общеобразовательных организаций с учетом их конкретных потребностей и дефицитов. </a:t>
            </a: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en-US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Целевые показатели национальной</a:t>
            </a:r>
            <a:r>
              <a:rPr lang="ru-RU" baseline="0" dirty="0" smtClean="0"/>
              <a:t> цели, безусловно, зашиты в понятии КАЧЕСТВО ОБРАЗОВАНИЯ и характеристиках, его составляющих!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baseline="0" dirty="0" smtClean="0"/>
              <a:t> </a:t>
            </a:r>
          </a:p>
          <a:p>
            <a:pPr marL="0" marR="0" lvl="0" indent="0" algn="just" defTabSz="917052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Сегодня, уважаемые коллеги,  предлагается ряд определений категории - Качество образования</a:t>
            </a: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На слайде</a:t>
            </a:r>
            <a:r>
              <a:rPr lang="ru-RU" baseline="0" dirty="0" smtClean="0"/>
              <a:t> представлено определение</a:t>
            </a:r>
            <a:r>
              <a:rPr lang="ru-RU" dirty="0" smtClean="0"/>
              <a:t>, установленное  законом об образовании в РФ, где закрепляется</a:t>
            </a:r>
            <a:r>
              <a:rPr lang="ru-RU" baseline="0" dirty="0" smtClean="0"/>
              <a:t> </a:t>
            </a:r>
            <a:r>
              <a:rPr lang="ru-RU" dirty="0" smtClean="0"/>
              <a:t>что КАЧЕСТВО ОБРАЗОВАНИЯ это !!!комплексная характеристика образовательной деятельности и подготовки обучающегося, </a:t>
            </a:r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endParaRPr lang="ru-RU" dirty="0" smtClean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В педагогике Качество образования – это  социальная категория, определяющая !состояние и !результативность процесса образования в обществе, его соответствие потребностям и ожиданиям общества  в развитии и формировании гражданских, бытовых и профессиональных компетенций личности.</a:t>
            </a:r>
          </a:p>
          <a:p>
            <a:pPr eaLnBrk="1" hangingPunct="1">
              <a:spcBef>
                <a:spcPct val="0"/>
              </a:spcBef>
            </a:pPr>
            <a:endParaRPr lang="ru-RU" dirty="0" smtClean="0"/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Все источники схожи в том, что</a:t>
            </a:r>
            <a:r>
              <a:rPr lang="ru-RU" baseline="0" dirty="0" smtClean="0"/>
              <a:t> к</a:t>
            </a:r>
            <a:r>
              <a:rPr lang="ru-RU" dirty="0" smtClean="0"/>
              <a:t>ачество образования определяется   !! совокупностью показателей, характеризующих различные аспекты учебной деятельности образовательного учреждения: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· содержание образования;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· формы и методы обучения,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· материально-техническую базу,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· кадровый состав,                               которые обеспечивают развитие компетенций обучающихся.</a:t>
            </a:r>
          </a:p>
          <a:p>
            <a:pPr eaLnBrk="1" hangingPunct="1">
              <a:spcBef>
                <a:spcPct val="0"/>
              </a:spcBef>
            </a:pPr>
            <a:endParaRPr lang="ru-RU" dirty="0" smtClean="0"/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И, безусловно, следует понимать, что оценка качества не сводится только к тестированию знаний учащихся (хотя это и остается одним из показателей качества образования);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оценка качества образования осуществляется !!комплексно, рассматривая образовательное учреждение во всех направлениях его деятельности.</a:t>
            </a:r>
          </a:p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093899-6964-43B5-90ED-AFAA4DF06EEB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881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pPr algn="just" defTabSz="917052" eaLnBrk="0" fontAlgn="base" hangingPunct="0">
              <a:spcBef>
                <a:spcPct val="30000"/>
              </a:spcBef>
              <a:defRPr/>
            </a:pPr>
            <a:r>
              <a:rPr lang="ru-RU" dirty="0" smtClean="0"/>
              <a:t>Как отмечалось</a:t>
            </a:r>
            <a:r>
              <a:rPr lang="ru-RU" baseline="0" dirty="0" smtClean="0"/>
              <a:t> выше, одной из приоритетных задач в сфере образования становится !!управление качеством образования, которое возможно только на основе его объективной оценки.  </a:t>
            </a:r>
          </a:p>
          <a:p>
            <a:endParaRPr lang="ru-RU" dirty="0" smtClean="0"/>
          </a:p>
          <a:p>
            <a:r>
              <a:rPr lang="ru-RU" dirty="0" smtClean="0"/>
              <a:t>Таким образом, переда субъектами</a:t>
            </a:r>
            <a:r>
              <a:rPr lang="ru-RU" baseline="0" dirty="0" smtClean="0"/>
              <a:t> и муниципалитетами стоит задача разработки и реализации !мониторинга качества образования, соответственно, и пред системой образования города в том числе.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настоявшее время, уважаемые коллеги,  осуществляется разработка муниципального мониторинга качества образования с учетом региональных целей и задач – наполнение мониторинга показателями и значениями, опыт которых, в том числе, и имеется в копилке города.  </a:t>
            </a:r>
          </a:p>
          <a:p>
            <a:endParaRPr lang="ru-RU" baseline="0" dirty="0" smtClean="0"/>
          </a:p>
          <a:p>
            <a:r>
              <a:rPr lang="ru-RU" baseline="0" dirty="0" smtClean="0"/>
              <a:t>В ближайшее время мы планируем привлечь к работе  руководителей  образовательных организаций для подбора и конкретизации наиболее эффективных показателей, позволяющих получить объективную информацию о состоянии сферы.</a:t>
            </a:r>
          </a:p>
          <a:p>
            <a:r>
              <a:rPr lang="ru-RU" baseline="0" dirty="0" smtClean="0"/>
              <a:t>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Планируется, что сбор </a:t>
            </a:r>
            <a:r>
              <a:rPr lang="ru-RU" dirty="0">
                <a:solidFill>
                  <a:schemeClr val="tx1"/>
                </a:solidFill>
              </a:rPr>
              <a:t>данных  - мониторинг – будет проводится в течение 2021-2022 учебного </a:t>
            </a:r>
            <a:r>
              <a:rPr lang="ru-RU" dirty="0" smtClean="0">
                <a:solidFill>
                  <a:schemeClr val="tx1"/>
                </a:solidFill>
              </a:rPr>
              <a:t>года ! </a:t>
            </a:r>
            <a:r>
              <a:rPr lang="ru-RU" dirty="0">
                <a:solidFill>
                  <a:schemeClr val="tx1"/>
                </a:solidFill>
              </a:rPr>
              <a:t>внутри </a:t>
            </a:r>
            <a:r>
              <a:rPr lang="ru-RU" dirty="0" smtClean="0">
                <a:solidFill>
                  <a:schemeClr val="tx1"/>
                </a:solidFill>
              </a:rPr>
              <a:t>муниципалитета, </a:t>
            </a:r>
            <a:r>
              <a:rPr lang="ru-RU" dirty="0">
                <a:solidFill>
                  <a:schemeClr val="tx1"/>
                </a:solidFill>
              </a:rPr>
              <a:t>в отношении системы образования в </a:t>
            </a:r>
            <a:r>
              <a:rPr lang="ru-RU" dirty="0" smtClean="0">
                <a:solidFill>
                  <a:schemeClr val="tx1"/>
                </a:solidFill>
              </a:rPr>
              <a:t>!!целом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</a:rPr>
              <a:t> в том числе в отношении управления образования мэрии города, в отношении городской  методической службы и в отношении </a:t>
            </a:r>
            <a:r>
              <a:rPr lang="ru-RU" dirty="0" smtClean="0">
                <a:solidFill>
                  <a:schemeClr val="tx1"/>
                </a:solidFill>
              </a:rPr>
              <a:t>отдельных образовательных </a:t>
            </a:r>
            <a:r>
              <a:rPr lang="ru-RU" dirty="0">
                <a:solidFill>
                  <a:schemeClr val="tx1"/>
                </a:solidFill>
              </a:rPr>
              <a:t>организаций. </a:t>
            </a:r>
          </a:p>
          <a:p>
            <a:endParaRPr lang="ru-RU" dirty="0"/>
          </a:p>
          <a:p>
            <a:r>
              <a:rPr lang="ru-RU" dirty="0"/>
              <a:t>Мониторинг будет осуществляться по двум механизмам, представленным в виде восьми </a:t>
            </a:r>
            <a:r>
              <a:rPr lang="ru-RU" dirty="0" smtClean="0"/>
              <a:t>направлений.</a:t>
            </a:r>
            <a:endParaRPr lang="ru-RU" dirty="0"/>
          </a:p>
          <a:p>
            <a:pPr defTabSz="917052">
              <a:defRPr/>
            </a:pPr>
            <a:r>
              <a:rPr lang="ru-RU" b="1" i="1" dirty="0"/>
              <a:t>«Механизмы управления качеством </a:t>
            </a:r>
            <a:r>
              <a:rPr lang="ru-RU" b="1" i="1" dirty="0" smtClean="0"/>
              <a:t>!!образовательных </a:t>
            </a:r>
            <a:r>
              <a:rPr lang="ru-RU" b="1" i="1" dirty="0"/>
              <a:t>результатов» и </a:t>
            </a:r>
            <a:r>
              <a:rPr lang="ru-RU" b="1" baseline="0" dirty="0" smtClean="0">
                <a:cs typeface="Calibri"/>
              </a:rPr>
              <a:t>«Механизмы управления качеством !!образовательной деятельности»:</a:t>
            </a:r>
            <a:endParaRPr lang="ru-RU" b="1" i="1" dirty="0"/>
          </a:p>
          <a:p>
            <a:endParaRPr lang="ru-RU" baseline="0" dirty="0" smtClean="0">
              <a:cs typeface="Calibri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67105-0C62-4630-843E-89344909023C}" type="slidenum">
              <a:rPr lang="ru-RU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12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cs typeface="Calibri" panose="020F0502020204030204"/>
              </a:rPr>
              <a:t>Направлениями</a:t>
            </a:r>
            <a:r>
              <a:rPr lang="ru-RU" baseline="0" dirty="0" smtClean="0">
                <a:cs typeface="Calibri" panose="020F0502020204030204"/>
              </a:rPr>
              <a:t> </a:t>
            </a:r>
            <a:r>
              <a:rPr lang="ru-RU" dirty="0" smtClean="0">
                <a:cs typeface="Calibri" panose="020F0502020204030204"/>
              </a:rPr>
              <a:t>оценки выступят следящие</a:t>
            </a:r>
            <a:r>
              <a:rPr lang="ru-RU" baseline="0" dirty="0" smtClean="0">
                <a:cs typeface="Calibri" panose="020F0502020204030204"/>
              </a:rPr>
              <a:t> </a:t>
            </a:r>
            <a:r>
              <a:rPr lang="ru-RU" dirty="0" smtClean="0">
                <a:cs typeface="Calibri" panose="020F0502020204030204"/>
              </a:rPr>
              <a:t>системы:</a:t>
            </a:r>
          </a:p>
          <a:p>
            <a:r>
              <a:rPr lang="ru-RU" dirty="0" smtClean="0">
                <a:cs typeface="Calibri" panose="020F0502020204030204"/>
              </a:rPr>
              <a:t>–  мониторинг качества дошкольного образования;</a:t>
            </a:r>
          </a:p>
          <a:p>
            <a:pPr marL="171450" indent="-171450">
              <a:buFontTx/>
              <a:buChar char="-"/>
            </a:pPr>
            <a:r>
              <a:rPr lang="ru-RU" dirty="0" smtClean="0">
                <a:cs typeface="Calibri" panose="020F0502020204030204"/>
              </a:rPr>
              <a:t>качество подготовки обучающихся;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dirty="0" smtClean="0">
                <a:cs typeface="Calibri" panose="020F0502020204030204"/>
              </a:rPr>
              <a:t>система</a:t>
            </a:r>
            <a:r>
              <a:rPr lang="ru-RU" baseline="0" dirty="0" smtClean="0">
                <a:cs typeface="Calibri" panose="020F0502020204030204"/>
              </a:rPr>
              <a:t> </a:t>
            </a:r>
            <a:r>
              <a:rPr lang="ru-RU" dirty="0" smtClean="0">
                <a:cs typeface="Calibri" panose="020F0502020204030204"/>
              </a:rPr>
              <a:t>выявления, поддержки и развития способностей и талантов у детей и молодежи;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dirty="0" smtClean="0">
                <a:cs typeface="Calibri" panose="020F0502020204030204"/>
              </a:rPr>
              <a:t>организация воспитания обучающихся;</a:t>
            </a:r>
          </a:p>
          <a:p>
            <a:r>
              <a:rPr lang="ru-RU" dirty="0" smtClean="0">
                <a:cs typeface="Calibri" panose="020F0502020204030204"/>
              </a:rPr>
              <a:t>–  работа по самоопределению и профессиональной ориентации обучающихся;</a:t>
            </a:r>
          </a:p>
          <a:p>
            <a:r>
              <a:rPr lang="ru-RU" dirty="0" smtClean="0">
                <a:cs typeface="Calibri" panose="020F0502020204030204"/>
              </a:rPr>
              <a:t>-</a:t>
            </a:r>
            <a:r>
              <a:rPr lang="ru-RU" baseline="0" dirty="0" smtClean="0">
                <a:cs typeface="Calibri" panose="020F0502020204030204"/>
              </a:rPr>
              <a:t> </a:t>
            </a:r>
            <a:r>
              <a:rPr lang="ru-RU" dirty="0" smtClean="0">
                <a:cs typeface="Calibri" panose="020F0502020204030204"/>
              </a:rPr>
              <a:t>работа со школами с низкими результатами обучения и/или школами, функционирующими в неблагоприятных социальных условиях»;</a:t>
            </a:r>
          </a:p>
          <a:p>
            <a:r>
              <a:rPr lang="ru-RU" dirty="0" smtClean="0">
                <a:cs typeface="Calibri" panose="020F0502020204030204"/>
              </a:rPr>
              <a:t>––  мониторинг эффективности руководителей образовательных организаций;</a:t>
            </a:r>
          </a:p>
          <a:p>
            <a:r>
              <a:rPr lang="ru-RU" dirty="0" smtClean="0">
                <a:cs typeface="Calibri" panose="020F0502020204030204"/>
              </a:rPr>
              <a:t>–  обеспечение профессионального развития педагогических работников.</a:t>
            </a:r>
            <a:r>
              <a:rPr lang="ru-RU" baseline="0" dirty="0" smtClean="0">
                <a:cs typeface="Calibri" panose="020F0502020204030204"/>
              </a:rPr>
              <a:t> </a:t>
            </a:r>
          </a:p>
          <a:p>
            <a:endParaRPr lang="ru-RU" baseline="0" dirty="0" smtClean="0">
              <a:cs typeface="Calibri" panose="020F0502020204030204"/>
            </a:endParaRPr>
          </a:p>
          <a:p>
            <a:r>
              <a:rPr lang="ru-RU" baseline="0" dirty="0" smtClean="0">
                <a:cs typeface="Calibri" panose="020F0502020204030204"/>
              </a:rPr>
              <a:t>Уважаемые коллеги, обращаем внимание на то, что качество образования оценивается на всех уровнях - на входе в систему -  на уровне дошкольного образования, безусловно, на уровнях начального и основного  общего образования, и, конечно, на выходе из системы общего образования – на уровне среднего общего образования!</a:t>
            </a:r>
          </a:p>
          <a:p>
            <a:endParaRPr lang="ru-RU" dirty="0" smtClean="0">
              <a:cs typeface="Calibri" panose="020F0502020204030204"/>
            </a:endParaRPr>
          </a:p>
          <a:p>
            <a:r>
              <a:rPr lang="ru-RU" dirty="0" smtClean="0">
                <a:cs typeface="Calibri" panose="020F0502020204030204"/>
              </a:rPr>
              <a:t>Осуществление мониторинга  позволит провести оценку текущего состояния сферы, и далее, с вашим участием, уважаемые коллеги, будет проведен комплексный анализ: выявлены проблемные зоны, определены факторы, обуславливающие </a:t>
            </a:r>
            <a:r>
              <a:rPr lang="ru-RU" dirty="0" err="1" smtClean="0">
                <a:cs typeface="Calibri" panose="020F0502020204030204"/>
              </a:rPr>
              <a:t>проблемность</a:t>
            </a:r>
            <a:r>
              <a:rPr lang="ru-RU" dirty="0" smtClean="0">
                <a:cs typeface="Calibri" panose="020F0502020204030204"/>
              </a:rPr>
              <a:t> или влияющие на  эффективность  управления качеством в том или ином направлении деятельности.,</a:t>
            </a:r>
            <a:r>
              <a:rPr lang="ru-RU" baseline="0" dirty="0" smtClean="0">
                <a:cs typeface="Calibri" panose="020F0502020204030204"/>
              </a:rPr>
              <a:t> как в целом по муниципалитету, так и в разрезе образовательных организаций. </a:t>
            </a:r>
          </a:p>
          <a:p>
            <a:endParaRPr lang="ru-RU" baseline="0" dirty="0" smtClean="0">
              <a:cs typeface="Calibri" panose="020F0502020204030204"/>
            </a:endParaRPr>
          </a:p>
          <a:p>
            <a:r>
              <a:rPr lang="ru-RU" dirty="0" smtClean="0">
                <a:cs typeface="Calibri" panose="020F0502020204030204"/>
              </a:rPr>
              <a:t>Данная работа позволит нам перейти к  разработке комплекса мер по повышению качества системы образования города.</a:t>
            </a:r>
            <a:r>
              <a:rPr lang="ru-RU" baseline="0" dirty="0" smtClean="0">
                <a:cs typeface="Calibri" panose="020F0502020204030204"/>
              </a:rPr>
              <a:t> </a:t>
            </a:r>
            <a:endParaRPr lang="ru-RU" dirty="0" smtClean="0">
              <a:cs typeface="Calibri" panose="020F0502020204030204"/>
            </a:endParaRPr>
          </a:p>
          <a:p>
            <a:endParaRPr lang="ru-RU" dirty="0" smtClean="0">
              <a:cs typeface="Calibri" panose="020F0502020204030204"/>
            </a:endParaRPr>
          </a:p>
          <a:p>
            <a:r>
              <a:rPr lang="ru-RU" dirty="0" smtClean="0">
                <a:cs typeface="Calibri" panose="020F0502020204030204"/>
              </a:rPr>
              <a:t>Безусловно, каждый</a:t>
            </a:r>
            <a:r>
              <a:rPr lang="ru-RU" baseline="0" dirty="0" smtClean="0">
                <a:cs typeface="Calibri" panose="020F0502020204030204"/>
              </a:rPr>
              <a:t> из нас, </a:t>
            </a:r>
            <a:r>
              <a:rPr lang="ru-RU" dirty="0" smtClean="0">
                <a:cs typeface="Calibri" panose="020F0502020204030204"/>
              </a:rPr>
              <a:t>уважаемые коллеги, </a:t>
            </a:r>
            <a:r>
              <a:rPr lang="ru-RU" baseline="0" dirty="0" smtClean="0">
                <a:cs typeface="Calibri" panose="020F0502020204030204"/>
              </a:rPr>
              <a:t>как руководитель</a:t>
            </a:r>
            <a:r>
              <a:rPr lang="ru-RU" dirty="0" smtClean="0">
                <a:cs typeface="Calibri" panose="020F0502020204030204"/>
              </a:rPr>
              <a:t>, уже сегодня понимает основные проблемные зоны, требующие доработки или концептуально иного подхода к организации работы в том или ином направлении, в том числе это вопросы:</a:t>
            </a:r>
          </a:p>
          <a:p>
            <a:r>
              <a:rPr lang="ru-RU" dirty="0" smtClean="0">
                <a:cs typeface="Calibri" panose="020F0502020204030204"/>
              </a:rPr>
              <a:t> - подготовки кадров для сферы </a:t>
            </a:r>
          </a:p>
          <a:p>
            <a:r>
              <a:rPr lang="ru-RU" dirty="0" smtClean="0">
                <a:cs typeface="Calibri" panose="020F0502020204030204"/>
              </a:rPr>
              <a:t>- создания резерва руководящих работников сферы</a:t>
            </a:r>
          </a:p>
          <a:p>
            <a:r>
              <a:rPr lang="ru-RU" dirty="0" smtClean="0">
                <a:cs typeface="Calibri" panose="020F0502020204030204"/>
              </a:rPr>
              <a:t> - системы выявления, поддержки и развития одаренных и талантливых детей, в части мотивации как учащихся так и педагогических работников, </a:t>
            </a:r>
          </a:p>
          <a:p>
            <a:r>
              <a:rPr lang="ru-RU" dirty="0" smtClean="0">
                <a:cs typeface="Calibri" panose="020F0502020204030204"/>
              </a:rPr>
              <a:t>Наверное, это необходимость создания городской «КОМАНДЫ» одаренных и талантливых детей/возможно, создания места притяжения для такой КОМАНДЫ, привлечение их к решению актуальных городских вопросов – вовлечение их в жизнь города/ </a:t>
            </a:r>
          </a:p>
          <a:p>
            <a:r>
              <a:rPr lang="ru-RU" dirty="0" smtClean="0">
                <a:cs typeface="Calibri" panose="020F0502020204030204"/>
              </a:rPr>
              <a:t>здесь же вопрос необходимости серьезной содержательной методической поддержки школ в данном направлении</a:t>
            </a:r>
          </a:p>
          <a:p>
            <a:endParaRPr lang="ru-RU" dirty="0" smtClean="0">
              <a:cs typeface="Calibri" panose="020F0502020204030204"/>
            </a:endParaRPr>
          </a:p>
          <a:p>
            <a:r>
              <a:rPr lang="ru-RU" dirty="0" smtClean="0">
                <a:cs typeface="Calibri" panose="020F0502020204030204"/>
              </a:rPr>
              <a:t>К решению этих и многих других вопросов нам с вами предстоит подойти в текущем году</a:t>
            </a:r>
            <a:r>
              <a:rPr lang="ru-RU" baseline="0" dirty="0" smtClean="0">
                <a:cs typeface="Calibri" panose="020F0502020204030204"/>
              </a:rPr>
              <a:t> на основе объективной оценки и анализа текущего состояния сферы образования города. </a:t>
            </a:r>
          </a:p>
          <a:p>
            <a:endParaRPr lang="ru-RU" baseline="0" dirty="0" smtClean="0">
              <a:cs typeface="Calibri" panose="020F0502020204030204"/>
            </a:endParaRPr>
          </a:p>
          <a:p>
            <a:r>
              <a:rPr lang="ru-RU" baseline="0" dirty="0" smtClean="0">
                <a:cs typeface="Calibri" panose="020F0502020204030204"/>
              </a:rPr>
              <a:t>Спасибо за внимание, передаю слово коллегам, которые остановятся на содержании и задачах основных направлений мониторинга, инструментах повышения качества образования. </a:t>
            </a:r>
          </a:p>
          <a:p>
            <a:endParaRPr lang="ru-RU" baseline="0" dirty="0" smtClean="0">
              <a:cs typeface="Calibri" panose="020F0502020204030204"/>
            </a:endParaRPr>
          </a:p>
          <a:p>
            <a:endParaRPr lang="ru-RU" baseline="0" dirty="0" smtClean="0">
              <a:cs typeface="Calibri" panose="020F0502020204030204"/>
            </a:endParaRPr>
          </a:p>
          <a:p>
            <a:endParaRPr lang="ru-RU" baseline="0" dirty="0" smtClean="0">
              <a:cs typeface="Calibri" panose="020F0502020204030204"/>
            </a:endParaRPr>
          </a:p>
          <a:p>
            <a:endParaRPr lang="ru-RU" dirty="0" smtClean="0">
              <a:cs typeface="Calibri" panose="020F0502020204030204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67105-0C62-4630-843E-89344909023C}" type="slidenum">
              <a:rPr lang="ru-RU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51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56322-FC6A-4448-B543-2B25EB65D4A7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34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F139C-FFCD-4A64-88F6-CDF6A9EEED7E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07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D9E5-7941-423E-BD44-71800405D76D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48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7C279-2C16-4196-B7FD-58BAF8BFE49E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184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70D7B-2D66-46F4-B8E1-3C68C3FA75F5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05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F721E-EB04-4379-867A-99FF0D722CEB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82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DBA75-6F92-439F-B1E7-03C4AC772BD1}" type="datetime1">
              <a:rPr lang="ru-RU" smtClean="0"/>
              <a:t>30.08.2021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52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C87F3-6FD8-4F39-BFFD-EF13F259EAEA}" type="datetime1">
              <a:rPr lang="ru-RU" smtClean="0"/>
              <a:t>30.08.2021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44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7A0C-6B0D-4B50-8D9A-5AE29898C074}" type="datetime1">
              <a:rPr lang="ru-RU" smtClean="0"/>
              <a:t>30.08.2021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997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E7A9-ADEF-4B53-AB2B-52499B697789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C4164-039B-432C-9324-CD544510626C}" type="datetime1">
              <a:rPr lang="ru-RU" smtClean="0"/>
              <a:t>30.08.2021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36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D79D7-CA0E-426D-99B2-9E7537449891}" type="datetime1">
              <a:rPr lang="ru-RU" smtClean="0"/>
              <a:t>30.08.2021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631A3-99B1-4AC6-BF60-7B7F461A3F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610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195954" y="4653136"/>
            <a:ext cx="8745852" cy="11426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rgbClr val="0070C0"/>
                </a:solidFill>
              </a:rPr>
              <a:t>Механизмы управления качеством образования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1368480" y="6403776"/>
            <a:ext cx="6400800" cy="337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rgbClr val="0070C0"/>
                </a:solidFill>
              </a:rPr>
              <a:t>2021 год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2272" y="5877272"/>
            <a:ext cx="8648200" cy="3375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600" dirty="0" smtClean="0">
                <a:solidFill>
                  <a:srgbClr val="0070C0"/>
                </a:solidFill>
              </a:rPr>
              <a:t>Докладчик: Иванова Ольга Владимировна, заместитель начальника управления образования мэрии города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71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07963" y="908050"/>
            <a:ext cx="8685212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475663" y="6581775"/>
            <a:ext cx="668337" cy="292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773E19D-D777-4F3B-BDBA-085C9326E73A}" type="slidenum">
              <a:rPr lang="ru-RU" sz="13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511107" y="167730"/>
            <a:ext cx="822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2800" b="1" dirty="0" smtClean="0">
                <a:solidFill>
                  <a:srgbClr val="0070C0"/>
                </a:solidFill>
                <a:latin typeface="Calibri" pitchFamily="34" charset="0"/>
              </a:rPr>
              <a:t>Качество образования</a:t>
            </a:r>
            <a:endParaRPr lang="ru-RU" sz="28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7" name="TextBox 14"/>
          <p:cNvSpPr txBox="1">
            <a:spLocks noChangeArrowheads="1"/>
          </p:cNvSpPr>
          <p:nvPr/>
        </p:nvSpPr>
        <p:spPr bwMode="auto">
          <a:xfrm>
            <a:off x="190843" y="1031482"/>
            <a:ext cx="8208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+mn-lt"/>
              </a:rPr>
              <a:t>Национальная цель – </a:t>
            </a:r>
          </a:p>
          <a:p>
            <a:r>
              <a:rPr lang="ru-RU" sz="2400" b="1" dirty="0">
                <a:solidFill>
                  <a:srgbClr val="0070C0"/>
                </a:solidFill>
                <a:latin typeface="+mn-lt"/>
              </a:rPr>
              <a:t>в</a:t>
            </a:r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озможности </a:t>
            </a:r>
            <a:r>
              <a:rPr lang="ru-RU" sz="2400" b="1" dirty="0">
                <a:solidFill>
                  <a:srgbClr val="0070C0"/>
                </a:solidFill>
                <a:latin typeface="+mn-lt"/>
              </a:rPr>
              <a:t>для самореализации и развития </a:t>
            </a:r>
            <a:r>
              <a:rPr lang="ru-RU" sz="2400" b="1" dirty="0" smtClean="0">
                <a:solidFill>
                  <a:srgbClr val="0070C0"/>
                </a:solidFill>
                <a:latin typeface="+mn-lt"/>
              </a:rPr>
              <a:t>талантов</a:t>
            </a:r>
            <a:endParaRPr lang="ru-RU" sz="2400" b="1" dirty="0">
              <a:solidFill>
                <a:srgbClr val="0070C0"/>
              </a:solidFill>
              <a:latin typeface="+mn-lt"/>
            </a:endParaRPr>
          </a:p>
          <a:p>
            <a:endParaRPr lang="ru-RU" altLang="ru-RU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177596" y="2140539"/>
            <a:ext cx="82089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+mn-lt"/>
              </a:rPr>
              <a:t>Механизмы – 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Национальные проекты </a:t>
            </a:r>
            <a:r>
              <a:rPr lang="ru-RU" sz="2400" b="1" dirty="0" smtClean="0">
                <a:solidFill>
                  <a:srgbClr val="FF0000"/>
                </a:solidFill>
              </a:rPr>
              <a:t>«Образование»</a:t>
            </a:r>
            <a:r>
              <a:rPr lang="ru-RU" sz="2400" b="1" dirty="0" smtClean="0">
                <a:solidFill>
                  <a:srgbClr val="0070C0"/>
                </a:solidFill>
              </a:rPr>
              <a:t> и </a:t>
            </a:r>
            <a:r>
              <a:rPr lang="ru-RU" sz="2400" b="1" dirty="0" smtClean="0">
                <a:solidFill>
                  <a:srgbClr val="FF0000"/>
                </a:solidFill>
              </a:rPr>
              <a:t>«Демография»</a:t>
            </a:r>
            <a:endParaRPr lang="ru-RU" sz="2400" b="1" dirty="0">
              <a:solidFill>
                <a:srgbClr val="FF0000"/>
              </a:solidFill>
            </a:endParaRPr>
          </a:p>
          <a:p>
            <a:endParaRPr lang="ru-RU" altLang="ru-RU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2" name="TextBox 14"/>
          <p:cNvSpPr txBox="1">
            <a:spLocks noChangeArrowheads="1"/>
          </p:cNvSpPr>
          <p:nvPr/>
        </p:nvSpPr>
        <p:spPr bwMode="auto">
          <a:xfrm>
            <a:off x="210770" y="3501008"/>
            <a:ext cx="8208912" cy="309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+mn-lt"/>
              </a:rPr>
              <a:t>Качество образования  - </a:t>
            </a:r>
          </a:p>
          <a:p>
            <a:pPr lvl="0" algn="just" eaLnBrk="0" fontAlgn="base" hangingPunct="0">
              <a:spcBef>
                <a:spcPct val="30000"/>
              </a:spcBef>
              <a:defRPr/>
            </a:pPr>
            <a:r>
              <a:rPr lang="ru-RU" sz="1400" b="1" dirty="0">
                <a:solidFill>
                  <a:srgbClr val="0070C0"/>
                </a:solidFill>
              </a:rPr>
              <a:t>это комплексная характеристика образовательной деятельности и подготовки обучающегося, выражающая степень их соответствия федеральным государственным образовательным стандартам, образовательным стандартам, федеральным государственным требованиям и (или) потребностям физического или юридического лица, в интересах которого осуществляется образовательная деятельность, в том числе степень достижения планируемых результатов образовательной </a:t>
            </a:r>
            <a:r>
              <a:rPr lang="ru-RU" sz="1400" b="1" dirty="0" smtClean="0">
                <a:solidFill>
                  <a:srgbClr val="0070C0"/>
                </a:solidFill>
              </a:rPr>
              <a:t>программы</a:t>
            </a:r>
          </a:p>
          <a:p>
            <a:pPr lvl="0" algn="just" eaLnBrk="0" fontAlgn="base" hangingPunct="0">
              <a:spcBef>
                <a:spcPct val="30000"/>
              </a:spcBef>
              <a:defRPr/>
            </a:pPr>
            <a:endParaRPr lang="ru-RU" altLang="ru-RU" sz="2400" b="1" dirty="0" smtClean="0">
              <a:solidFill>
                <a:srgbClr val="FF0000"/>
              </a:solidFill>
              <a:latin typeface="+mn-lt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это образование, которое гарантирует успешность</a:t>
            </a:r>
          </a:p>
          <a:p>
            <a:endParaRPr lang="ru-RU" altLang="ru-RU" sz="24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811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208592" y="908720"/>
            <a:ext cx="8685275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21857" y="231374"/>
            <a:ext cx="64678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ea typeface="+mj-ea"/>
                <a:cs typeface="+mj-cs"/>
              </a:rPr>
              <a:t>Мониторинг качества образования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75062" y="6581001"/>
            <a:ext cx="66893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57E823D-7032-44EE-AFDA-AA9E745EF9DD}" type="slidenum">
              <a:rPr lang="ru-RU" sz="13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3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1966" y="1196752"/>
            <a:ext cx="84266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2400" b="1" dirty="0">
                <a:solidFill>
                  <a:srgbClr val="FF0000"/>
                </a:solidFill>
              </a:rPr>
              <a:t>Мониторинг </a:t>
            </a:r>
            <a:r>
              <a:rPr lang="ru-RU" altLang="ru-RU" sz="2400" b="1" dirty="0">
                <a:solidFill>
                  <a:srgbClr val="0070C0"/>
                </a:solidFill>
              </a:rPr>
              <a:t>(получение данных о состоянии сферы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)</a:t>
            </a:r>
          </a:p>
          <a:p>
            <a:pPr lvl="0"/>
            <a:r>
              <a:rPr lang="ru-RU" altLang="ru-RU" sz="2400" b="1" dirty="0" smtClean="0">
                <a:solidFill>
                  <a:srgbClr val="FF0000"/>
                </a:solidFill>
              </a:rPr>
              <a:t>Цель - </a:t>
            </a:r>
            <a:endParaRPr lang="ru-RU" altLang="ru-RU" sz="2400" b="1" dirty="0">
              <a:solidFill>
                <a:srgbClr val="FF0000"/>
              </a:solidFill>
            </a:endParaRPr>
          </a:p>
          <a:p>
            <a:pPr marL="342900" lvl="0" indent="-342900" algn="just"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</a:rPr>
              <a:t>выявление </a:t>
            </a:r>
            <a:r>
              <a:rPr lang="ru-RU" altLang="ru-RU" sz="2400" b="1" dirty="0">
                <a:solidFill>
                  <a:srgbClr val="FF0000"/>
                </a:solidFill>
              </a:rPr>
              <a:t>проблемных зон </a:t>
            </a:r>
            <a:r>
              <a:rPr lang="ru-RU" altLang="ru-RU" sz="2400" b="1" dirty="0">
                <a:solidFill>
                  <a:srgbClr val="0070C0"/>
                </a:solidFill>
              </a:rPr>
              <a:t>в управлении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качеством</a:t>
            </a:r>
            <a:endParaRPr lang="ru-RU" altLang="ru-RU" sz="2400" b="1" dirty="0">
              <a:solidFill>
                <a:srgbClr val="0070C0"/>
              </a:solidFill>
            </a:endParaRPr>
          </a:p>
          <a:p>
            <a:pPr marL="342900" lvl="0" indent="-342900" algn="just"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</a:rPr>
              <a:t>выявление </a:t>
            </a:r>
            <a:r>
              <a:rPr lang="ru-RU" altLang="ru-RU" sz="2400" b="1" dirty="0">
                <a:solidFill>
                  <a:srgbClr val="FF0000"/>
                </a:solidFill>
              </a:rPr>
              <a:t>основных факторов</a:t>
            </a:r>
            <a:r>
              <a:rPr lang="ru-RU" altLang="ru-RU" sz="2400" b="1" dirty="0">
                <a:solidFill>
                  <a:srgbClr val="0070C0"/>
                </a:solidFill>
              </a:rPr>
              <a:t>, влияющих на эффективность управления 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качеством</a:t>
            </a:r>
            <a:endParaRPr lang="ru-RU" altLang="ru-RU" sz="2400" b="1" dirty="0">
              <a:solidFill>
                <a:srgbClr val="0070C0"/>
              </a:solidFill>
            </a:endParaRPr>
          </a:p>
          <a:p>
            <a:pPr lvl="0" algn="just"/>
            <a:r>
              <a:rPr lang="ru-RU" altLang="ru-RU" sz="2400" b="1" smtClean="0">
                <a:solidFill>
                  <a:srgbClr val="FF0000"/>
                </a:solidFill>
              </a:rPr>
              <a:t>Объекты 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–</a:t>
            </a:r>
          </a:p>
          <a:p>
            <a:pPr marL="342900" lvl="0" indent="-342900" algn="just"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</a:rPr>
              <a:t>у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правление образования мэрии города</a:t>
            </a:r>
          </a:p>
          <a:p>
            <a:pPr marL="342900" lvl="0" indent="-342900" algn="just"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</a:rPr>
              <a:t>г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ородская методическая служба </a:t>
            </a:r>
          </a:p>
          <a:p>
            <a:pPr marL="342900" lvl="0" indent="-342900" algn="just">
              <a:buFontTx/>
              <a:buChar char="-"/>
            </a:pPr>
            <a:r>
              <a:rPr lang="ru-RU" altLang="ru-RU" sz="2400" b="1" dirty="0">
                <a:solidFill>
                  <a:srgbClr val="0070C0"/>
                </a:solidFill>
              </a:rPr>
              <a:t>о</a:t>
            </a:r>
            <a:r>
              <a:rPr lang="ru-RU" altLang="ru-RU" sz="2400" b="1" dirty="0" smtClean="0">
                <a:solidFill>
                  <a:srgbClr val="0070C0"/>
                </a:solidFill>
              </a:rPr>
              <a:t>бразовательные организации города</a:t>
            </a:r>
            <a:endParaRPr lang="ru-RU" altLang="ru-RU" sz="2400" b="1" dirty="0">
              <a:solidFill>
                <a:srgbClr val="0070C0"/>
              </a:solidFill>
            </a:endParaRPr>
          </a:p>
          <a:p>
            <a:pPr marL="342900" lvl="0" indent="-342900">
              <a:buFontTx/>
              <a:buChar char="-"/>
            </a:pPr>
            <a:endParaRPr lang="ru-RU" altLang="ru-RU" sz="2400" b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37925" y="4531771"/>
            <a:ext cx="842660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altLang="ru-RU" sz="2400" b="1" dirty="0" smtClean="0">
                <a:solidFill>
                  <a:srgbClr val="FF0000"/>
                </a:solidFill>
              </a:rPr>
              <a:t>Механизмы – </a:t>
            </a:r>
            <a:endParaRPr lang="ru-RU" altLang="ru-RU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400" b="1" dirty="0" smtClean="0"/>
              <a:t>- </a:t>
            </a:r>
            <a:r>
              <a:rPr lang="ru-RU" sz="2400" b="1" dirty="0" smtClean="0">
                <a:solidFill>
                  <a:srgbClr val="0070C0"/>
                </a:solidFill>
              </a:rPr>
              <a:t>механизмы </a:t>
            </a:r>
            <a:r>
              <a:rPr lang="ru-RU" sz="2400" b="1" dirty="0">
                <a:solidFill>
                  <a:srgbClr val="0070C0"/>
                </a:solidFill>
              </a:rPr>
              <a:t>управления качеством образовательных </a:t>
            </a:r>
            <a:r>
              <a:rPr lang="ru-RU" sz="2400" b="1" dirty="0" smtClean="0">
                <a:solidFill>
                  <a:srgbClr val="0070C0"/>
                </a:solidFill>
              </a:rPr>
              <a:t>результатов</a:t>
            </a:r>
            <a:endParaRPr lang="ru-RU" sz="2400" b="1" dirty="0">
              <a:solidFill>
                <a:srgbClr val="0070C0"/>
              </a:solidFill>
            </a:endParaRPr>
          </a:p>
          <a:p>
            <a:pPr marL="342900" indent="-342900" algn="just">
              <a:buFontTx/>
              <a:buChar char="-"/>
            </a:pPr>
            <a:r>
              <a:rPr lang="ru-RU" sz="2400" b="1" dirty="0" smtClean="0">
                <a:solidFill>
                  <a:srgbClr val="0070C0"/>
                </a:solidFill>
                <a:cs typeface="Calibri"/>
              </a:rPr>
              <a:t>механизмы </a:t>
            </a:r>
            <a:r>
              <a:rPr lang="ru-RU" sz="2400" b="1" dirty="0">
                <a:solidFill>
                  <a:srgbClr val="0070C0"/>
                </a:solidFill>
                <a:cs typeface="Calibri"/>
              </a:rPr>
              <a:t>управления качеством </a:t>
            </a:r>
            <a:r>
              <a:rPr lang="ru-RU" sz="2400" b="1" dirty="0" smtClean="0">
                <a:solidFill>
                  <a:srgbClr val="0070C0"/>
                </a:solidFill>
                <a:cs typeface="Calibri"/>
              </a:rPr>
              <a:t>образовательной</a:t>
            </a:r>
          </a:p>
          <a:p>
            <a:pPr algn="just"/>
            <a:r>
              <a:rPr lang="ru-RU" sz="2400" b="1" dirty="0" smtClean="0">
                <a:solidFill>
                  <a:srgbClr val="0070C0"/>
                </a:solidFill>
                <a:cs typeface="Calibri"/>
              </a:rPr>
              <a:t>деятельности</a:t>
            </a:r>
            <a:endParaRPr lang="ru-RU" sz="2400" b="1" dirty="0" smtClean="0">
              <a:solidFill>
                <a:srgbClr val="0070C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</a:rPr>
              <a:t>Восемь направлений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88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08291"/>
            <a:ext cx="1482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ea typeface="+mj-ea"/>
                <a:cs typeface="+mj-cs"/>
              </a:rPr>
              <a:t>ДОРОГИ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07975" y="980728"/>
            <a:ext cx="8306546" cy="606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i="1" dirty="0" smtClean="0">
                <a:cs typeface="Calibri"/>
              </a:rPr>
              <a:t/>
            </a:r>
            <a:br>
              <a:rPr lang="ru-RU" sz="2800" b="1" i="1" dirty="0" smtClean="0">
                <a:cs typeface="Calibri"/>
              </a:rPr>
            </a:br>
            <a:endParaRPr lang="ru-RU" sz="2800" b="1" i="1" dirty="0">
              <a:cs typeface="Calibri"/>
            </a:endParaRPr>
          </a:p>
        </p:txBody>
      </p:sp>
      <p:sp>
        <p:nvSpPr>
          <p:cNvPr id="7" name="AutoShape 2" descr="Национальный проект «Безопасные и качественные автомобильные дороги» 2019 –  202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08592" y="908720"/>
            <a:ext cx="8685275" cy="0"/>
          </a:xfrm>
          <a:prstGeom prst="line">
            <a:avLst/>
          </a:prstGeom>
          <a:ln w="15875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475062" y="6581001"/>
            <a:ext cx="66893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57E823D-7032-44EE-AFDA-AA9E745EF9DD}" type="slidenum">
              <a:rPr lang="ru-RU" sz="13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4</a:t>
            </a:fld>
            <a:endParaRPr lang="ru-RU" sz="13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1857" y="231374"/>
            <a:ext cx="2570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Направления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4920" y="1095411"/>
            <a:ext cx="85653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</a:rPr>
              <a:t>–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  <a:cs typeface="Calibri"/>
              </a:rPr>
              <a:t>система мониторинга качества дошкольного </a:t>
            </a:r>
            <a:r>
              <a:rPr lang="ru-RU" b="1" dirty="0" smtClean="0">
                <a:solidFill>
                  <a:srgbClr val="FF0000"/>
                </a:solidFill>
                <a:cs typeface="Calibri"/>
              </a:rPr>
              <a:t>образования</a:t>
            </a:r>
          </a:p>
          <a:p>
            <a:pPr marL="285750" indent="-285750" algn="just"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система </a:t>
            </a:r>
            <a:r>
              <a:rPr lang="ru-RU" b="1" dirty="0">
                <a:solidFill>
                  <a:srgbClr val="0070C0"/>
                </a:solidFill>
              </a:rPr>
              <a:t>оценки качества подготовки </a:t>
            </a:r>
            <a:r>
              <a:rPr lang="ru-RU" b="1" dirty="0" smtClean="0">
                <a:solidFill>
                  <a:srgbClr val="0070C0"/>
                </a:solidFill>
              </a:rPr>
              <a:t>обучающихся</a:t>
            </a:r>
          </a:p>
          <a:p>
            <a:pPr marL="285750" indent="-285750" algn="just">
              <a:buFontTx/>
              <a:buChar char="-"/>
            </a:pPr>
            <a:r>
              <a:rPr lang="ru-RU" b="1" dirty="0">
                <a:solidFill>
                  <a:srgbClr val="FF0000"/>
                </a:solidFill>
              </a:rPr>
              <a:t>система выявления, поддержки и развития способностей и талантов у детей </a:t>
            </a:r>
            <a:r>
              <a:rPr lang="ru-RU" b="1" dirty="0" smtClean="0">
                <a:solidFill>
                  <a:srgbClr val="FF0000"/>
                </a:solidFill>
              </a:rPr>
              <a:t>и молодежи</a:t>
            </a:r>
            <a:endParaRPr lang="ru-RU" b="1" dirty="0">
              <a:solidFill>
                <a:srgbClr val="FF000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b="1" dirty="0">
                <a:solidFill>
                  <a:srgbClr val="0070C0"/>
                </a:solidFill>
                <a:cs typeface="Calibri"/>
              </a:rPr>
              <a:t>система организации воспитания обучающихся</a:t>
            </a:r>
          </a:p>
          <a:p>
            <a:pPr marL="285750" indent="-285750" algn="just">
              <a:buFontTx/>
              <a:buChar char="-"/>
            </a:pPr>
            <a:r>
              <a:rPr lang="ru-RU" b="1" dirty="0">
                <a:solidFill>
                  <a:srgbClr val="FF0000"/>
                </a:solidFill>
              </a:rPr>
              <a:t>система работы по самоопределению и профессиональной ориентации </a:t>
            </a:r>
            <a:r>
              <a:rPr lang="ru-RU" b="1" dirty="0" smtClean="0">
                <a:solidFill>
                  <a:srgbClr val="FF0000"/>
                </a:solidFill>
              </a:rPr>
              <a:t>обучающихся</a:t>
            </a:r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</a:rPr>
              <a:t>-</a:t>
            </a:r>
            <a:r>
              <a:rPr lang="ru-RU" b="1" dirty="0" smtClean="0">
                <a:solidFill>
                  <a:srgbClr val="0070C0"/>
                </a:solidFill>
              </a:rPr>
              <a:t> система </a:t>
            </a:r>
            <a:r>
              <a:rPr lang="ru-RU" b="1" dirty="0">
                <a:solidFill>
                  <a:srgbClr val="0070C0"/>
                </a:solidFill>
              </a:rPr>
              <a:t>работы со школами с низкими результатами обучения и/или школами, функционирующими в неблагоприятных социальных </a:t>
            </a:r>
            <a:r>
              <a:rPr lang="ru-RU" b="1" dirty="0" smtClean="0">
                <a:solidFill>
                  <a:srgbClr val="0070C0"/>
                </a:solidFill>
              </a:rPr>
              <a:t>условиях</a:t>
            </a:r>
            <a:endParaRPr lang="ru-RU" b="1" dirty="0">
              <a:solidFill>
                <a:srgbClr val="0070C0"/>
              </a:solidFill>
            </a:endParaRPr>
          </a:p>
          <a:p>
            <a:pPr algn="just"/>
            <a:r>
              <a:rPr lang="ru-RU" b="1" dirty="0">
                <a:solidFill>
                  <a:srgbClr val="FF0000"/>
                </a:solidFill>
              </a:rPr>
              <a:t>-</a:t>
            </a:r>
            <a:r>
              <a:rPr lang="ru-RU" b="1" dirty="0" smtClean="0">
                <a:solidFill>
                  <a:srgbClr val="0070C0"/>
                </a:solidFill>
                <a:cs typeface="Calibri"/>
              </a:rPr>
              <a:t> </a:t>
            </a:r>
            <a:r>
              <a:rPr lang="ru-RU" b="1" dirty="0">
                <a:solidFill>
                  <a:srgbClr val="FF0000"/>
                </a:solidFill>
                <a:cs typeface="Calibri"/>
              </a:rPr>
              <a:t>с</a:t>
            </a:r>
            <a:r>
              <a:rPr lang="ru-RU" b="1" dirty="0" smtClean="0">
                <a:solidFill>
                  <a:srgbClr val="FF0000"/>
                </a:solidFill>
                <a:cs typeface="Calibri"/>
              </a:rPr>
              <a:t>истема </a:t>
            </a:r>
            <a:r>
              <a:rPr lang="ru-RU" b="1" dirty="0">
                <a:solidFill>
                  <a:srgbClr val="FF0000"/>
                </a:solidFill>
                <a:cs typeface="Calibri"/>
              </a:rPr>
              <a:t>мониторинга эффективности руководителей образовательных </a:t>
            </a:r>
            <a:r>
              <a:rPr lang="ru-RU" b="1" dirty="0" smtClean="0">
                <a:solidFill>
                  <a:srgbClr val="FF0000"/>
                </a:solidFill>
                <a:cs typeface="Calibri"/>
              </a:rPr>
              <a:t>организаций</a:t>
            </a:r>
            <a:endParaRPr lang="ru-RU" b="1" dirty="0">
              <a:solidFill>
                <a:srgbClr val="FF0000"/>
              </a:solidFill>
              <a:cs typeface="Calibri"/>
            </a:endParaRPr>
          </a:p>
          <a:p>
            <a:pPr algn="just"/>
            <a:r>
              <a:rPr lang="ru-RU" b="1" dirty="0">
                <a:solidFill>
                  <a:srgbClr val="0070C0"/>
                </a:solidFill>
                <a:cs typeface="Calibri"/>
              </a:rPr>
              <a:t>– с</a:t>
            </a:r>
            <a:r>
              <a:rPr lang="ru-RU" b="1" dirty="0" smtClean="0">
                <a:solidFill>
                  <a:srgbClr val="0070C0"/>
                </a:solidFill>
                <a:cs typeface="Calibri"/>
              </a:rPr>
              <a:t>истема </a:t>
            </a:r>
            <a:r>
              <a:rPr lang="ru-RU" b="1" dirty="0">
                <a:solidFill>
                  <a:srgbClr val="0070C0"/>
                </a:solidFill>
                <a:cs typeface="Calibri"/>
              </a:rPr>
              <a:t>обеспечения профессионального развития педагогических </a:t>
            </a:r>
            <a:r>
              <a:rPr lang="ru-RU" b="1" dirty="0" smtClean="0">
                <a:solidFill>
                  <a:srgbClr val="0070C0"/>
                </a:solidFill>
                <a:cs typeface="Calibri"/>
              </a:rPr>
              <a:t>работников</a:t>
            </a:r>
            <a:endParaRPr lang="ru-RU" b="1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6928" y="4672825"/>
            <a:ext cx="8463727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Комплекс </a:t>
            </a:r>
            <a:r>
              <a:rPr lang="ru-RU" sz="2800" b="1" dirty="0" smtClean="0">
                <a:solidFill>
                  <a:srgbClr val="FF0000"/>
                </a:solidFill>
              </a:rPr>
              <a:t>мер по повышению качества образования</a:t>
            </a:r>
          </a:p>
          <a:p>
            <a:r>
              <a:rPr lang="ru-RU" b="1" dirty="0" smtClean="0">
                <a:solidFill>
                  <a:srgbClr val="0070C0"/>
                </a:solidFill>
              </a:rPr>
              <a:t>-    кадры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руководящий резерв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«команда» одаренных и талантливых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solidFill>
                  <a:srgbClr val="0070C0"/>
                </a:solidFill>
              </a:rPr>
              <a:t>…</a:t>
            </a:r>
            <a:endParaRPr lang="ru-RU" b="1" dirty="0">
              <a:solidFill>
                <a:srgbClr val="0070C0"/>
              </a:solidFill>
            </a:endParaRPr>
          </a:p>
          <a:p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62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1319</Words>
  <Application>Microsoft Office PowerPoint</Application>
  <PresentationFormat>Экран (4:3)</PresentationFormat>
  <Paragraphs>131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Сокольникова Светлана Алексеевна</dc:creator>
  <cp:lastModifiedBy>Иванова Ольга Владимировна</cp:lastModifiedBy>
  <cp:revision>883</cp:revision>
  <cp:lastPrinted>2021-08-29T12:58:31Z</cp:lastPrinted>
  <dcterms:created xsi:type="dcterms:W3CDTF">2020-09-18T13:09:52Z</dcterms:created>
  <dcterms:modified xsi:type="dcterms:W3CDTF">2021-08-30T03:13:38Z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-1532325463</vt:i4>
  </property>
  <property fmtid="{D5CDD505-2E9C-101B-9397-08002B2CF9AE}" pid="3" name="_NewReviewCycle">
    <vt:lpwstr/>
  </property>
  <property fmtid="{D5CDD505-2E9C-101B-9397-08002B2CF9AE}" pid="4" name="_EmailSubject">
    <vt:lpwstr>утвержденная форма презентации</vt:lpwstr>
  </property>
  <property fmtid="{D5CDD505-2E9C-101B-9397-08002B2CF9AE}" pid="5" name="_AuthorEmail">
    <vt:lpwstr>lobanova.ip@cherepovetscity.ru</vt:lpwstr>
  </property>
  <property fmtid="{D5CDD505-2E9C-101B-9397-08002B2CF9AE}" pid="6" name="_AuthorEmailDisplayName">
    <vt:lpwstr>Лобанова Ирина Павловна</vt:lpwstr>
  </property>
  <property fmtid="{D5CDD505-2E9C-101B-9397-08002B2CF9AE}" pid="7" name="_PreviousAdHocReviewCycleID">
    <vt:i4>-262954603</vt:i4>
  </property>
</Properties>
</file>