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311" r:id="rId3"/>
    <p:sldId id="322" r:id="rId4"/>
    <p:sldId id="338" r:id="rId5"/>
    <p:sldId id="333" r:id="rId6"/>
    <p:sldId id="334" r:id="rId7"/>
    <p:sldId id="337" r:id="rId8"/>
    <p:sldId id="331" r:id="rId9"/>
    <p:sldId id="269" r:id="rId10"/>
  </p:sldIdLst>
  <p:sldSz cx="9144000" cy="6858000" type="screen4x3"/>
  <p:notesSz cx="6769100" cy="9906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Раздел по умолчанию" id="{0D2C4B53-1CB7-4773-A876-BDC3A35D6CEB}">
          <p14:sldIdLst>
            <p14:sldId id="256"/>
            <p14:sldId id="311"/>
            <p14:sldId id="322"/>
            <p14:sldId id="338"/>
            <p14:sldId id="333"/>
            <p14:sldId id="334"/>
            <p14:sldId id="337"/>
          </p14:sldIdLst>
        </p14:section>
        <p14:section name="Раздел без заголовка" id="{997B37D7-3209-457B-B635-290249CAFE5C}">
          <p14:sldIdLst>
            <p14:sldId id="331"/>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97B9"/>
    <a:srgbClr val="45BBC7"/>
    <a:srgbClr val="45C789"/>
    <a:srgbClr val="9DD5AA"/>
    <a:srgbClr val="7BF0F9"/>
    <a:srgbClr val="75CAFF"/>
    <a:srgbClr val="4F81BD"/>
    <a:srgbClr val="D00000"/>
    <a:srgbClr val="63A7F9"/>
    <a:srgbClr val="5DC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17" autoAdjust="0"/>
    <p:restoredTop sz="47698" autoAdjust="0"/>
  </p:normalViewPr>
  <p:slideViewPr>
    <p:cSldViewPr>
      <p:cViewPr varScale="1">
        <p:scale>
          <a:sx n="54" d="100"/>
          <a:sy n="54" d="100"/>
        </p:scale>
        <p:origin x="286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4ACAB6-C22C-4D8B-A79A-05DDE993D10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ru-RU"/>
        </a:p>
      </dgm:t>
    </dgm:pt>
    <dgm:pt modelId="{B320085E-3F77-470B-9203-1AE409C47B3F}">
      <dgm:prSet phldrT="[Текст]" custT="1"/>
      <dgm:spPr>
        <a:solidFill>
          <a:srgbClr val="9DD5AA"/>
        </a:solidFill>
      </dgm:spPr>
      <dgm:t>
        <a:bodyPr/>
        <a:lstStyle/>
        <a:p>
          <a:r>
            <a:rPr lang="ru-RU" sz="2400" dirty="0">
              <a:solidFill>
                <a:schemeClr val="tx1"/>
              </a:solidFill>
            </a:rPr>
            <a:t>Задачи</a:t>
          </a:r>
        </a:p>
      </dgm:t>
    </dgm:pt>
    <dgm:pt modelId="{C6F6AF3E-DCEB-407E-85C7-F85BC6C26A65}" type="parTrans" cxnId="{0A8C6632-E0A9-4B11-B05C-B1E4CD72CDE2}">
      <dgm:prSet/>
      <dgm:spPr/>
      <dgm:t>
        <a:bodyPr/>
        <a:lstStyle/>
        <a:p>
          <a:endParaRPr lang="ru-RU"/>
        </a:p>
      </dgm:t>
    </dgm:pt>
    <dgm:pt modelId="{139F9851-670F-492A-9955-DD230A1CB2FA}" type="sibTrans" cxnId="{0A8C6632-E0A9-4B11-B05C-B1E4CD72CDE2}">
      <dgm:prSet/>
      <dgm:spPr/>
      <dgm:t>
        <a:bodyPr/>
        <a:lstStyle/>
        <a:p>
          <a:endParaRPr lang="ru-RU"/>
        </a:p>
      </dgm:t>
    </dgm:pt>
    <dgm:pt modelId="{E30D5794-35FC-44EA-925F-CEE2FF672EA9}">
      <dgm:prSet phldrT="[Текст]" custT="1"/>
      <dgm:spPr>
        <a:solidFill>
          <a:srgbClr val="45C789"/>
        </a:solidFill>
      </dgm:spPr>
      <dgm:t>
        <a:bodyPr/>
        <a:lstStyle/>
        <a:p>
          <a:r>
            <a:rPr lang="ru-RU" sz="2200" dirty="0">
              <a:solidFill>
                <a:schemeClr val="tx1"/>
              </a:solidFill>
            </a:rPr>
            <a:t>Принципы</a:t>
          </a:r>
        </a:p>
      </dgm:t>
    </dgm:pt>
    <dgm:pt modelId="{FC9C8F21-B8B7-4F65-BC94-9D236FA390B1}" type="parTrans" cxnId="{3EA0AF09-E219-4291-9A99-0A8A5BCD0301}">
      <dgm:prSet/>
      <dgm:spPr/>
      <dgm:t>
        <a:bodyPr/>
        <a:lstStyle/>
        <a:p>
          <a:endParaRPr lang="ru-RU"/>
        </a:p>
      </dgm:t>
    </dgm:pt>
    <dgm:pt modelId="{0B4ACF0B-66E2-4759-B25A-E9BFBF863377}" type="sibTrans" cxnId="{3EA0AF09-E219-4291-9A99-0A8A5BCD0301}">
      <dgm:prSet/>
      <dgm:spPr/>
      <dgm:t>
        <a:bodyPr/>
        <a:lstStyle/>
        <a:p>
          <a:endParaRPr lang="ru-RU"/>
        </a:p>
      </dgm:t>
    </dgm:pt>
    <dgm:pt modelId="{49C25A63-24AE-466E-84CE-9BD28AE0D9B0}">
      <dgm:prSet phldrT="[Текст]" custT="1"/>
      <dgm:spPr>
        <a:solidFill>
          <a:srgbClr val="45BBC7"/>
        </a:solidFill>
      </dgm:spPr>
      <dgm:t>
        <a:bodyPr/>
        <a:lstStyle/>
        <a:p>
          <a:r>
            <a:rPr lang="ru-RU" sz="2400" dirty="0">
              <a:solidFill>
                <a:schemeClr val="tx1"/>
              </a:solidFill>
            </a:rPr>
            <a:t>Объекты</a:t>
          </a:r>
        </a:p>
      </dgm:t>
    </dgm:pt>
    <dgm:pt modelId="{584C40AF-24D3-44BB-BAEA-06389B07CFB9}" type="parTrans" cxnId="{C19545D5-C1F4-4082-97C0-EFB502B0DA7D}">
      <dgm:prSet/>
      <dgm:spPr/>
      <dgm:t>
        <a:bodyPr/>
        <a:lstStyle/>
        <a:p>
          <a:endParaRPr lang="ru-RU"/>
        </a:p>
      </dgm:t>
    </dgm:pt>
    <dgm:pt modelId="{5092AAEC-66FA-4344-B256-0FED820BAB92}" type="sibTrans" cxnId="{C19545D5-C1F4-4082-97C0-EFB502B0DA7D}">
      <dgm:prSet/>
      <dgm:spPr/>
      <dgm:t>
        <a:bodyPr/>
        <a:lstStyle/>
        <a:p>
          <a:endParaRPr lang="ru-RU"/>
        </a:p>
      </dgm:t>
    </dgm:pt>
    <dgm:pt modelId="{62DB9019-F2EE-4F8A-B0DB-D0C6C163E70A}">
      <dgm:prSet phldrT="[Текст]"/>
      <dgm:spPr>
        <a:solidFill>
          <a:srgbClr val="5397B9"/>
        </a:solidFill>
      </dgm:spPr>
      <dgm:t>
        <a:bodyPr/>
        <a:lstStyle/>
        <a:p>
          <a:r>
            <a:rPr lang="ru-RU" dirty="0">
              <a:solidFill>
                <a:schemeClr val="tx1"/>
              </a:solidFill>
            </a:rPr>
            <a:t>Подходы</a:t>
          </a:r>
        </a:p>
      </dgm:t>
    </dgm:pt>
    <dgm:pt modelId="{D283B37F-FF5D-493E-AB27-B86C488722E8}" type="parTrans" cxnId="{2F465D64-F3A6-4E0E-8029-1F0C5C65883D}">
      <dgm:prSet/>
      <dgm:spPr/>
      <dgm:t>
        <a:bodyPr/>
        <a:lstStyle/>
        <a:p>
          <a:endParaRPr lang="ru-RU"/>
        </a:p>
      </dgm:t>
    </dgm:pt>
    <dgm:pt modelId="{58C65114-5807-4755-8617-A5EC4B7A648C}" type="sibTrans" cxnId="{2F465D64-F3A6-4E0E-8029-1F0C5C65883D}">
      <dgm:prSet/>
      <dgm:spPr/>
      <dgm:t>
        <a:bodyPr/>
        <a:lstStyle/>
        <a:p>
          <a:endParaRPr lang="ru-RU"/>
        </a:p>
      </dgm:t>
    </dgm:pt>
    <dgm:pt modelId="{CE2A1FBC-23DB-4E25-8F8B-73EF21F105B2}">
      <dgm:prSet phldrT="[Текст]" custT="1"/>
      <dgm:spPr>
        <a:solidFill>
          <a:schemeClr val="accent3">
            <a:lumMod val="75000"/>
          </a:schemeClr>
        </a:solidFill>
      </dgm:spPr>
      <dgm:t>
        <a:bodyPr/>
        <a:lstStyle/>
        <a:p>
          <a:r>
            <a:rPr lang="ru-RU" sz="2400" dirty="0">
              <a:solidFill>
                <a:schemeClr val="tx1"/>
              </a:solidFill>
            </a:rPr>
            <a:t>Цели</a:t>
          </a:r>
        </a:p>
      </dgm:t>
    </dgm:pt>
    <dgm:pt modelId="{35199DB4-F36D-4BB2-A357-B165E0E02DD3}" type="parTrans" cxnId="{7D66524C-662A-4CD2-960F-11CE211454CE}">
      <dgm:prSet/>
      <dgm:spPr/>
      <dgm:t>
        <a:bodyPr/>
        <a:lstStyle/>
        <a:p>
          <a:endParaRPr lang="ru-RU"/>
        </a:p>
      </dgm:t>
    </dgm:pt>
    <dgm:pt modelId="{A1C298A4-C42D-4017-A1EE-7FE1CFA1AE1A}" type="sibTrans" cxnId="{7D66524C-662A-4CD2-960F-11CE211454CE}">
      <dgm:prSet/>
      <dgm:spPr/>
      <dgm:t>
        <a:bodyPr/>
        <a:lstStyle/>
        <a:p>
          <a:endParaRPr lang="ru-RU"/>
        </a:p>
      </dgm:t>
    </dgm:pt>
    <dgm:pt modelId="{75E51255-0BEA-40B4-BE7C-AD673B8DFEE6}" type="pres">
      <dgm:prSet presAssocID="{7B4ACAB6-C22C-4D8B-A79A-05DDE993D10E}" presName="cycle" presStyleCnt="0">
        <dgm:presLayoutVars>
          <dgm:dir/>
          <dgm:resizeHandles val="exact"/>
        </dgm:presLayoutVars>
      </dgm:prSet>
      <dgm:spPr/>
    </dgm:pt>
    <dgm:pt modelId="{43CF3710-A8A7-4109-88AF-0CB09A175A50}" type="pres">
      <dgm:prSet presAssocID="{B320085E-3F77-470B-9203-1AE409C47B3F}" presName="node" presStyleLbl="node1" presStyleIdx="0" presStyleCnt="5" custScaleX="118998" custScaleY="116702" custRadScaleRad="106990" custRadScaleInc="-4556">
        <dgm:presLayoutVars>
          <dgm:bulletEnabled val="1"/>
        </dgm:presLayoutVars>
      </dgm:prSet>
      <dgm:spPr/>
    </dgm:pt>
    <dgm:pt modelId="{01EE8133-520B-452D-A135-459A654DA115}" type="pres">
      <dgm:prSet presAssocID="{139F9851-670F-492A-9955-DD230A1CB2FA}" presName="sibTrans" presStyleLbl="sibTrans2D1" presStyleIdx="0" presStyleCnt="5"/>
      <dgm:spPr/>
    </dgm:pt>
    <dgm:pt modelId="{391C00AB-C043-46C1-BD6E-349DD969F0FE}" type="pres">
      <dgm:prSet presAssocID="{139F9851-670F-492A-9955-DD230A1CB2FA}" presName="connectorText" presStyleLbl="sibTrans2D1" presStyleIdx="0" presStyleCnt="5"/>
      <dgm:spPr/>
    </dgm:pt>
    <dgm:pt modelId="{6D7DD25A-B737-4FD6-91DA-F1B467B2C440}" type="pres">
      <dgm:prSet presAssocID="{E30D5794-35FC-44EA-925F-CEE2FF672EA9}" presName="node" presStyleLbl="node1" presStyleIdx="1" presStyleCnt="5" custScaleX="122292" custScaleY="121015" custRadScaleRad="88784" custRadScaleInc="3485">
        <dgm:presLayoutVars>
          <dgm:bulletEnabled val="1"/>
        </dgm:presLayoutVars>
      </dgm:prSet>
      <dgm:spPr/>
    </dgm:pt>
    <dgm:pt modelId="{03EC65B2-A8A1-4C48-B3A5-47419B203683}" type="pres">
      <dgm:prSet presAssocID="{0B4ACF0B-66E2-4759-B25A-E9BFBF863377}" presName="sibTrans" presStyleLbl="sibTrans2D1" presStyleIdx="1" presStyleCnt="5"/>
      <dgm:spPr/>
    </dgm:pt>
    <dgm:pt modelId="{65192A77-E21C-4143-96BD-B408A648B302}" type="pres">
      <dgm:prSet presAssocID="{0B4ACF0B-66E2-4759-B25A-E9BFBF863377}" presName="connectorText" presStyleLbl="sibTrans2D1" presStyleIdx="1" presStyleCnt="5"/>
      <dgm:spPr/>
    </dgm:pt>
    <dgm:pt modelId="{A68DBE4F-1B40-48B2-BE1D-678FE7A6F514}" type="pres">
      <dgm:prSet presAssocID="{49C25A63-24AE-466E-84CE-9BD28AE0D9B0}" presName="node" presStyleLbl="node1" presStyleIdx="2" presStyleCnt="5" custScaleX="111602">
        <dgm:presLayoutVars>
          <dgm:bulletEnabled val="1"/>
        </dgm:presLayoutVars>
      </dgm:prSet>
      <dgm:spPr/>
    </dgm:pt>
    <dgm:pt modelId="{3C2FE141-FA44-474C-B2E4-ED5BA607216D}" type="pres">
      <dgm:prSet presAssocID="{5092AAEC-66FA-4344-B256-0FED820BAB92}" presName="sibTrans" presStyleLbl="sibTrans2D1" presStyleIdx="2" presStyleCnt="5"/>
      <dgm:spPr/>
    </dgm:pt>
    <dgm:pt modelId="{8EE07E7B-80BD-4FA7-8A0C-DE85889E5ABD}" type="pres">
      <dgm:prSet presAssocID="{5092AAEC-66FA-4344-B256-0FED820BAB92}" presName="connectorText" presStyleLbl="sibTrans2D1" presStyleIdx="2" presStyleCnt="5"/>
      <dgm:spPr/>
    </dgm:pt>
    <dgm:pt modelId="{F9A2355C-B867-4B4F-91F6-F580EA84FFAE}" type="pres">
      <dgm:prSet presAssocID="{62DB9019-F2EE-4F8A-B0DB-D0C6C163E70A}" presName="node" presStyleLbl="node1" presStyleIdx="3" presStyleCnt="5" custScaleX="115880" custScaleY="109731">
        <dgm:presLayoutVars>
          <dgm:bulletEnabled val="1"/>
        </dgm:presLayoutVars>
      </dgm:prSet>
      <dgm:spPr/>
    </dgm:pt>
    <dgm:pt modelId="{B47F3294-5E4C-48AC-9E4D-401014272361}" type="pres">
      <dgm:prSet presAssocID="{58C65114-5807-4755-8617-A5EC4B7A648C}" presName="sibTrans" presStyleLbl="sibTrans2D1" presStyleIdx="3" presStyleCnt="5"/>
      <dgm:spPr/>
    </dgm:pt>
    <dgm:pt modelId="{924F633F-D528-41F7-AC27-9DDBCAC2C8BA}" type="pres">
      <dgm:prSet presAssocID="{58C65114-5807-4755-8617-A5EC4B7A648C}" presName="connectorText" presStyleLbl="sibTrans2D1" presStyleIdx="3" presStyleCnt="5"/>
      <dgm:spPr/>
    </dgm:pt>
    <dgm:pt modelId="{25E829D6-EC3B-47C9-A00E-372D8BE82EB4}" type="pres">
      <dgm:prSet presAssocID="{CE2A1FBC-23DB-4E25-8F8B-73EF21F105B2}" presName="node" presStyleLbl="node1" presStyleIdx="4" presStyleCnt="5" custScaleX="118340" custScaleY="112369">
        <dgm:presLayoutVars>
          <dgm:bulletEnabled val="1"/>
        </dgm:presLayoutVars>
      </dgm:prSet>
      <dgm:spPr/>
    </dgm:pt>
    <dgm:pt modelId="{3951DF9C-1D6B-4EBD-A97B-7C13B071BC08}" type="pres">
      <dgm:prSet presAssocID="{A1C298A4-C42D-4017-A1EE-7FE1CFA1AE1A}" presName="sibTrans" presStyleLbl="sibTrans2D1" presStyleIdx="4" presStyleCnt="5"/>
      <dgm:spPr/>
    </dgm:pt>
    <dgm:pt modelId="{A9E62E07-B866-4BB5-8C3B-6F9140B59427}" type="pres">
      <dgm:prSet presAssocID="{A1C298A4-C42D-4017-A1EE-7FE1CFA1AE1A}" presName="connectorText" presStyleLbl="sibTrans2D1" presStyleIdx="4" presStyleCnt="5"/>
      <dgm:spPr/>
    </dgm:pt>
  </dgm:ptLst>
  <dgm:cxnLst>
    <dgm:cxn modelId="{D25D9E00-23A5-4EBD-8CD0-4F27DD5EE74B}" type="presOf" srcId="{0B4ACF0B-66E2-4759-B25A-E9BFBF863377}" destId="{03EC65B2-A8A1-4C48-B3A5-47419B203683}" srcOrd="0" destOrd="0" presId="urn:microsoft.com/office/officeart/2005/8/layout/cycle2"/>
    <dgm:cxn modelId="{3EA0AF09-E219-4291-9A99-0A8A5BCD0301}" srcId="{7B4ACAB6-C22C-4D8B-A79A-05DDE993D10E}" destId="{E30D5794-35FC-44EA-925F-CEE2FF672EA9}" srcOrd="1" destOrd="0" parTransId="{FC9C8F21-B8B7-4F65-BC94-9D236FA390B1}" sibTransId="{0B4ACF0B-66E2-4759-B25A-E9BFBF863377}"/>
    <dgm:cxn modelId="{4320F315-EA90-40CD-A9F7-AC5511B58616}" type="presOf" srcId="{0B4ACF0B-66E2-4759-B25A-E9BFBF863377}" destId="{65192A77-E21C-4143-96BD-B408A648B302}" srcOrd="1" destOrd="0" presId="urn:microsoft.com/office/officeart/2005/8/layout/cycle2"/>
    <dgm:cxn modelId="{F2677C2D-C32D-4695-B3F0-B3D8B4FF8484}" type="presOf" srcId="{A1C298A4-C42D-4017-A1EE-7FE1CFA1AE1A}" destId="{A9E62E07-B866-4BB5-8C3B-6F9140B59427}" srcOrd="1" destOrd="0" presId="urn:microsoft.com/office/officeart/2005/8/layout/cycle2"/>
    <dgm:cxn modelId="{9AE63432-C05E-42BE-89AB-BF292B1283AB}" type="presOf" srcId="{B320085E-3F77-470B-9203-1AE409C47B3F}" destId="{43CF3710-A8A7-4109-88AF-0CB09A175A50}" srcOrd="0" destOrd="0" presId="urn:microsoft.com/office/officeart/2005/8/layout/cycle2"/>
    <dgm:cxn modelId="{0A8C6632-E0A9-4B11-B05C-B1E4CD72CDE2}" srcId="{7B4ACAB6-C22C-4D8B-A79A-05DDE993D10E}" destId="{B320085E-3F77-470B-9203-1AE409C47B3F}" srcOrd="0" destOrd="0" parTransId="{C6F6AF3E-DCEB-407E-85C7-F85BC6C26A65}" sibTransId="{139F9851-670F-492A-9955-DD230A1CB2FA}"/>
    <dgm:cxn modelId="{FE10125C-0833-4ED4-8A34-BA52EAA53CDB}" type="presOf" srcId="{58C65114-5807-4755-8617-A5EC4B7A648C}" destId="{B47F3294-5E4C-48AC-9E4D-401014272361}" srcOrd="0" destOrd="0" presId="urn:microsoft.com/office/officeart/2005/8/layout/cycle2"/>
    <dgm:cxn modelId="{2F465D64-F3A6-4E0E-8029-1F0C5C65883D}" srcId="{7B4ACAB6-C22C-4D8B-A79A-05DDE993D10E}" destId="{62DB9019-F2EE-4F8A-B0DB-D0C6C163E70A}" srcOrd="3" destOrd="0" parTransId="{D283B37F-FF5D-493E-AB27-B86C488722E8}" sibTransId="{58C65114-5807-4755-8617-A5EC4B7A648C}"/>
    <dgm:cxn modelId="{6F100769-C062-474C-985B-DDE6A06FD93B}" type="presOf" srcId="{139F9851-670F-492A-9955-DD230A1CB2FA}" destId="{01EE8133-520B-452D-A135-459A654DA115}" srcOrd="0" destOrd="0" presId="urn:microsoft.com/office/officeart/2005/8/layout/cycle2"/>
    <dgm:cxn modelId="{7D66524C-662A-4CD2-960F-11CE211454CE}" srcId="{7B4ACAB6-C22C-4D8B-A79A-05DDE993D10E}" destId="{CE2A1FBC-23DB-4E25-8F8B-73EF21F105B2}" srcOrd="4" destOrd="0" parTransId="{35199DB4-F36D-4BB2-A357-B165E0E02DD3}" sibTransId="{A1C298A4-C42D-4017-A1EE-7FE1CFA1AE1A}"/>
    <dgm:cxn modelId="{A1812578-C1D1-408B-A27D-06ADD6E98F13}" type="presOf" srcId="{E30D5794-35FC-44EA-925F-CEE2FF672EA9}" destId="{6D7DD25A-B737-4FD6-91DA-F1B467B2C440}" srcOrd="0" destOrd="0" presId="urn:microsoft.com/office/officeart/2005/8/layout/cycle2"/>
    <dgm:cxn modelId="{218F928A-2F6E-48CD-BD26-070C99AF32FD}" type="presOf" srcId="{139F9851-670F-492A-9955-DD230A1CB2FA}" destId="{391C00AB-C043-46C1-BD6E-349DD969F0FE}" srcOrd="1" destOrd="0" presId="urn:microsoft.com/office/officeart/2005/8/layout/cycle2"/>
    <dgm:cxn modelId="{5EF3F88B-08AE-4E3B-8726-584DF122AB35}" type="presOf" srcId="{A1C298A4-C42D-4017-A1EE-7FE1CFA1AE1A}" destId="{3951DF9C-1D6B-4EBD-A97B-7C13B071BC08}" srcOrd="0" destOrd="0" presId="urn:microsoft.com/office/officeart/2005/8/layout/cycle2"/>
    <dgm:cxn modelId="{9597D896-2C09-44EA-B1C8-008BBBD0FA67}" type="presOf" srcId="{5092AAEC-66FA-4344-B256-0FED820BAB92}" destId="{3C2FE141-FA44-474C-B2E4-ED5BA607216D}" srcOrd="0" destOrd="0" presId="urn:microsoft.com/office/officeart/2005/8/layout/cycle2"/>
    <dgm:cxn modelId="{E0F562BB-B827-44D3-BE51-200727B3F67B}" type="presOf" srcId="{5092AAEC-66FA-4344-B256-0FED820BAB92}" destId="{8EE07E7B-80BD-4FA7-8A0C-DE85889E5ABD}" srcOrd="1" destOrd="0" presId="urn:microsoft.com/office/officeart/2005/8/layout/cycle2"/>
    <dgm:cxn modelId="{C19545D5-C1F4-4082-97C0-EFB502B0DA7D}" srcId="{7B4ACAB6-C22C-4D8B-A79A-05DDE993D10E}" destId="{49C25A63-24AE-466E-84CE-9BD28AE0D9B0}" srcOrd="2" destOrd="0" parTransId="{584C40AF-24D3-44BB-BAEA-06389B07CFB9}" sibTransId="{5092AAEC-66FA-4344-B256-0FED820BAB92}"/>
    <dgm:cxn modelId="{B5DF86DC-9832-4EC0-B813-BEAB8B9D3970}" type="presOf" srcId="{49C25A63-24AE-466E-84CE-9BD28AE0D9B0}" destId="{A68DBE4F-1B40-48B2-BE1D-678FE7A6F514}" srcOrd="0" destOrd="0" presId="urn:microsoft.com/office/officeart/2005/8/layout/cycle2"/>
    <dgm:cxn modelId="{1DB431E8-86FA-4E90-9544-7A3EA471016F}" type="presOf" srcId="{7B4ACAB6-C22C-4D8B-A79A-05DDE993D10E}" destId="{75E51255-0BEA-40B4-BE7C-AD673B8DFEE6}" srcOrd="0" destOrd="0" presId="urn:microsoft.com/office/officeart/2005/8/layout/cycle2"/>
    <dgm:cxn modelId="{5A5EAFEE-16CF-4B3D-AF33-7A75BBA7E2D0}" type="presOf" srcId="{58C65114-5807-4755-8617-A5EC4B7A648C}" destId="{924F633F-D528-41F7-AC27-9DDBCAC2C8BA}" srcOrd="1" destOrd="0" presId="urn:microsoft.com/office/officeart/2005/8/layout/cycle2"/>
    <dgm:cxn modelId="{30C72AF3-BAF7-4714-BE9F-15CDDBD35B17}" type="presOf" srcId="{62DB9019-F2EE-4F8A-B0DB-D0C6C163E70A}" destId="{F9A2355C-B867-4B4F-91F6-F580EA84FFAE}" srcOrd="0" destOrd="0" presId="urn:microsoft.com/office/officeart/2005/8/layout/cycle2"/>
    <dgm:cxn modelId="{956D4DFE-A8BF-4806-A105-5AE86C32FEDE}" type="presOf" srcId="{CE2A1FBC-23DB-4E25-8F8B-73EF21F105B2}" destId="{25E829D6-EC3B-47C9-A00E-372D8BE82EB4}" srcOrd="0" destOrd="0" presId="urn:microsoft.com/office/officeart/2005/8/layout/cycle2"/>
    <dgm:cxn modelId="{AA9D96E9-9A1E-44DA-A4F4-DF9D918F036E}" type="presParOf" srcId="{75E51255-0BEA-40B4-BE7C-AD673B8DFEE6}" destId="{43CF3710-A8A7-4109-88AF-0CB09A175A50}" srcOrd="0" destOrd="0" presId="urn:microsoft.com/office/officeart/2005/8/layout/cycle2"/>
    <dgm:cxn modelId="{1BDE7E8C-09B0-4D33-9E1B-DC9C47F05215}" type="presParOf" srcId="{75E51255-0BEA-40B4-BE7C-AD673B8DFEE6}" destId="{01EE8133-520B-452D-A135-459A654DA115}" srcOrd="1" destOrd="0" presId="urn:microsoft.com/office/officeart/2005/8/layout/cycle2"/>
    <dgm:cxn modelId="{7376FEB1-94C4-4CFD-84D4-21B33F11F8DF}" type="presParOf" srcId="{01EE8133-520B-452D-A135-459A654DA115}" destId="{391C00AB-C043-46C1-BD6E-349DD969F0FE}" srcOrd="0" destOrd="0" presId="urn:microsoft.com/office/officeart/2005/8/layout/cycle2"/>
    <dgm:cxn modelId="{CB77C100-A95D-4745-97B8-607E0F1FEECF}" type="presParOf" srcId="{75E51255-0BEA-40B4-BE7C-AD673B8DFEE6}" destId="{6D7DD25A-B737-4FD6-91DA-F1B467B2C440}" srcOrd="2" destOrd="0" presId="urn:microsoft.com/office/officeart/2005/8/layout/cycle2"/>
    <dgm:cxn modelId="{069AB086-D1C0-4955-A5C1-CC5FC9B2D4C9}" type="presParOf" srcId="{75E51255-0BEA-40B4-BE7C-AD673B8DFEE6}" destId="{03EC65B2-A8A1-4C48-B3A5-47419B203683}" srcOrd="3" destOrd="0" presId="urn:microsoft.com/office/officeart/2005/8/layout/cycle2"/>
    <dgm:cxn modelId="{1B337E98-C6DD-425D-B309-86F773E5E34C}" type="presParOf" srcId="{03EC65B2-A8A1-4C48-B3A5-47419B203683}" destId="{65192A77-E21C-4143-96BD-B408A648B302}" srcOrd="0" destOrd="0" presId="urn:microsoft.com/office/officeart/2005/8/layout/cycle2"/>
    <dgm:cxn modelId="{D1871D57-2F3C-4C68-A334-052965D6BEF9}" type="presParOf" srcId="{75E51255-0BEA-40B4-BE7C-AD673B8DFEE6}" destId="{A68DBE4F-1B40-48B2-BE1D-678FE7A6F514}" srcOrd="4" destOrd="0" presId="urn:microsoft.com/office/officeart/2005/8/layout/cycle2"/>
    <dgm:cxn modelId="{BB7C0266-4D42-4AA0-8A04-6F5609D61D11}" type="presParOf" srcId="{75E51255-0BEA-40B4-BE7C-AD673B8DFEE6}" destId="{3C2FE141-FA44-474C-B2E4-ED5BA607216D}" srcOrd="5" destOrd="0" presId="urn:microsoft.com/office/officeart/2005/8/layout/cycle2"/>
    <dgm:cxn modelId="{35E957E0-93E9-41DD-BB9A-23D81C8F6CBF}" type="presParOf" srcId="{3C2FE141-FA44-474C-B2E4-ED5BA607216D}" destId="{8EE07E7B-80BD-4FA7-8A0C-DE85889E5ABD}" srcOrd="0" destOrd="0" presId="urn:microsoft.com/office/officeart/2005/8/layout/cycle2"/>
    <dgm:cxn modelId="{C63AB328-87C5-4954-A7BD-8BEDA2C960D8}" type="presParOf" srcId="{75E51255-0BEA-40B4-BE7C-AD673B8DFEE6}" destId="{F9A2355C-B867-4B4F-91F6-F580EA84FFAE}" srcOrd="6" destOrd="0" presId="urn:microsoft.com/office/officeart/2005/8/layout/cycle2"/>
    <dgm:cxn modelId="{D74D4D3B-57FB-4383-BBDC-9D141A70EE48}" type="presParOf" srcId="{75E51255-0BEA-40B4-BE7C-AD673B8DFEE6}" destId="{B47F3294-5E4C-48AC-9E4D-401014272361}" srcOrd="7" destOrd="0" presId="urn:microsoft.com/office/officeart/2005/8/layout/cycle2"/>
    <dgm:cxn modelId="{C20E7409-58EF-4847-87E4-BE3BE664850B}" type="presParOf" srcId="{B47F3294-5E4C-48AC-9E4D-401014272361}" destId="{924F633F-D528-41F7-AC27-9DDBCAC2C8BA}" srcOrd="0" destOrd="0" presId="urn:microsoft.com/office/officeart/2005/8/layout/cycle2"/>
    <dgm:cxn modelId="{13BD2838-9F46-484D-BAFE-F3735B9B21DA}" type="presParOf" srcId="{75E51255-0BEA-40B4-BE7C-AD673B8DFEE6}" destId="{25E829D6-EC3B-47C9-A00E-372D8BE82EB4}" srcOrd="8" destOrd="0" presId="urn:microsoft.com/office/officeart/2005/8/layout/cycle2"/>
    <dgm:cxn modelId="{5F97CB3B-2698-4DDF-9775-F982C279CE56}" type="presParOf" srcId="{75E51255-0BEA-40B4-BE7C-AD673B8DFEE6}" destId="{3951DF9C-1D6B-4EBD-A97B-7C13B071BC08}" srcOrd="9" destOrd="0" presId="urn:microsoft.com/office/officeart/2005/8/layout/cycle2"/>
    <dgm:cxn modelId="{A1E7D2A6-93A2-4FE6-A3D8-7A8D0B8B9172}" type="presParOf" srcId="{3951DF9C-1D6B-4EBD-A97B-7C13B071BC08}" destId="{A9E62E07-B866-4BB5-8C3B-6F9140B59427}"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F3710-A8A7-4109-88AF-0CB09A175A50}">
      <dsp:nvSpPr>
        <dsp:cNvPr id="0" name=""/>
        <dsp:cNvSpPr/>
      </dsp:nvSpPr>
      <dsp:spPr>
        <a:xfrm>
          <a:off x="1637457" y="0"/>
          <a:ext cx="1818930" cy="1783835"/>
        </a:xfrm>
        <a:prstGeom prst="ellipse">
          <a:avLst/>
        </a:prstGeom>
        <a:solidFill>
          <a:srgbClr val="9DD5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kern="1200" dirty="0">
              <a:solidFill>
                <a:schemeClr val="tx1"/>
              </a:solidFill>
            </a:rPr>
            <a:t>Задачи</a:t>
          </a:r>
        </a:p>
      </dsp:txBody>
      <dsp:txXfrm>
        <a:off x="1903833" y="261237"/>
        <a:ext cx="1286178" cy="1261361"/>
      </dsp:txXfrm>
    </dsp:sp>
    <dsp:sp modelId="{01EE8133-520B-452D-A135-459A654DA115}">
      <dsp:nvSpPr>
        <dsp:cNvPr id="0" name=""/>
        <dsp:cNvSpPr/>
      </dsp:nvSpPr>
      <dsp:spPr>
        <a:xfrm rot="2468870">
          <a:off x="3271213" y="1371478"/>
          <a:ext cx="239401" cy="515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ru-RU" sz="1900" kern="1200"/>
        </a:p>
      </dsp:txBody>
      <dsp:txXfrm>
        <a:off x="3280082" y="1451025"/>
        <a:ext cx="167581" cy="309529"/>
      </dsp:txXfrm>
    </dsp:sp>
    <dsp:sp modelId="{6D7DD25A-B737-4FD6-91DA-F1B467B2C440}">
      <dsp:nvSpPr>
        <dsp:cNvPr id="0" name=""/>
        <dsp:cNvSpPr/>
      </dsp:nvSpPr>
      <dsp:spPr>
        <a:xfrm>
          <a:off x="3332030" y="1469799"/>
          <a:ext cx="1869280" cy="1849761"/>
        </a:xfrm>
        <a:prstGeom prst="ellipse">
          <a:avLst/>
        </a:prstGeom>
        <a:solidFill>
          <a:srgbClr val="45C7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ru-RU" sz="2200" kern="1200" dirty="0">
              <a:solidFill>
                <a:schemeClr val="tx1"/>
              </a:solidFill>
            </a:rPr>
            <a:t>Принципы</a:t>
          </a:r>
        </a:p>
      </dsp:txBody>
      <dsp:txXfrm>
        <a:off x="3605780" y="1740690"/>
        <a:ext cx="1321780" cy="1307979"/>
      </dsp:txXfrm>
    </dsp:sp>
    <dsp:sp modelId="{03EC65B2-A8A1-4C48-B3A5-47419B203683}">
      <dsp:nvSpPr>
        <dsp:cNvPr id="0" name=""/>
        <dsp:cNvSpPr/>
      </dsp:nvSpPr>
      <dsp:spPr>
        <a:xfrm rot="6230619">
          <a:off x="3874850" y="3245861"/>
          <a:ext cx="236995" cy="515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ru-RU" sz="1900" kern="1200"/>
        </a:p>
      </dsp:txBody>
      <dsp:txXfrm rot="10800000">
        <a:off x="3918905" y="3314521"/>
        <a:ext cx="165897" cy="309529"/>
      </dsp:txXfrm>
    </dsp:sp>
    <dsp:sp modelId="{A68DBE4F-1B40-48B2-BE1D-678FE7A6F514}">
      <dsp:nvSpPr>
        <dsp:cNvPr id="0" name=""/>
        <dsp:cNvSpPr/>
      </dsp:nvSpPr>
      <dsp:spPr>
        <a:xfrm>
          <a:off x="2901396" y="3709423"/>
          <a:ext cx="1705879" cy="1528538"/>
        </a:xfrm>
        <a:prstGeom prst="ellipse">
          <a:avLst/>
        </a:prstGeom>
        <a:solidFill>
          <a:srgbClr val="45BB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kern="1200" dirty="0">
              <a:solidFill>
                <a:schemeClr val="tx1"/>
              </a:solidFill>
            </a:rPr>
            <a:t>Объекты</a:t>
          </a:r>
        </a:p>
      </dsp:txBody>
      <dsp:txXfrm>
        <a:off x="3151216" y="3933272"/>
        <a:ext cx="1206239" cy="1080840"/>
      </dsp:txXfrm>
    </dsp:sp>
    <dsp:sp modelId="{3C2FE141-FA44-474C-B2E4-ED5BA607216D}">
      <dsp:nvSpPr>
        <dsp:cNvPr id="0" name=""/>
        <dsp:cNvSpPr/>
      </dsp:nvSpPr>
      <dsp:spPr>
        <a:xfrm rot="10800000">
          <a:off x="2483892" y="4215752"/>
          <a:ext cx="295036" cy="515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ru-RU" sz="1900" kern="1200"/>
        </a:p>
      </dsp:txBody>
      <dsp:txXfrm rot="10800000">
        <a:off x="2572403" y="4318928"/>
        <a:ext cx="206525" cy="309529"/>
      </dsp:txXfrm>
    </dsp:sp>
    <dsp:sp modelId="{F9A2355C-B867-4B4F-91F6-F580EA84FFAE}">
      <dsp:nvSpPr>
        <dsp:cNvPr id="0" name=""/>
        <dsp:cNvSpPr/>
      </dsp:nvSpPr>
      <dsp:spPr>
        <a:xfrm>
          <a:off x="573454" y="3635052"/>
          <a:ext cx="1771270" cy="1677280"/>
        </a:xfrm>
        <a:prstGeom prst="ellipse">
          <a:avLst/>
        </a:prstGeom>
        <a:solidFill>
          <a:srgbClr val="5397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kern="1200" dirty="0">
              <a:solidFill>
                <a:schemeClr val="tx1"/>
              </a:solidFill>
            </a:rPr>
            <a:t>Подходы</a:t>
          </a:r>
        </a:p>
      </dsp:txBody>
      <dsp:txXfrm>
        <a:off x="832850" y="3880684"/>
        <a:ext cx="1252478" cy="1186016"/>
      </dsp:txXfrm>
    </dsp:sp>
    <dsp:sp modelId="{B47F3294-5E4C-48AC-9E4D-401014272361}">
      <dsp:nvSpPr>
        <dsp:cNvPr id="0" name=""/>
        <dsp:cNvSpPr/>
      </dsp:nvSpPr>
      <dsp:spPr>
        <a:xfrm rot="15120000">
          <a:off x="954048" y="3142245"/>
          <a:ext cx="312474" cy="515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ru-RU" sz="1900" kern="1200"/>
        </a:p>
      </dsp:txBody>
      <dsp:txXfrm rot="10800000">
        <a:off x="1015403" y="3289998"/>
        <a:ext cx="218732" cy="309529"/>
      </dsp:txXfrm>
    </dsp:sp>
    <dsp:sp modelId="{25E829D6-EC3B-47C9-A00E-372D8BE82EB4}">
      <dsp:nvSpPr>
        <dsp:cNvPr id="0" name=""/>
        <dsp:cNvSpPr/>
      </dsp:nvSpPr>
      <dsp:spPr>
        <a:xfrm>
          <a:off x="-154617" y="1431981"/>
          <a:ext cx="1808872" cy="1717603"/>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kern="1200" dirty="0">
              <a:solidFill>
                <a:schemeClr val="tx1"/>
              </a:solidFill>
            </a:rPr>
            <a:t>Цели</a:t>
          </a:r>
        </a:p>
      </dsp:txBody>
      <dsp:txXfrm>
        <a:off x="110286" y="1683518"/>
        <a:ext cx="1279066" cy="1214529"/>
      </dsp:txXfrm>
    </dsp:sp>
    <dsp:sp modelId="{3951DF9C-1D6B-4EBD-A97B-7C13B071BC08}">
      <dsp:nvSpPr>
        <dsp:cNvPr id="0" name=""/>
        <dsp:cNvSpPr/>
      </dsp:nvSpPr>
      <dsp:spPr>
        <a:xfrm rot="19326168">
          <a:off x="1506751" y="1342928"/>
          <a:ext cx="258781" cy="515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ru-RU" sz="1900" kern="1200"/>
        </a:p>
      </dsp:txBody>
      <dsp:txXfrm>
        <a:off x="1514937" y="1469947"/>
        <a:ext cx="181147" cy="30952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37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33813" y="0"/>
            <a:ext cx="29337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9A7B408-CEA2-4170-87EC-4D9DF8B2501C}" type="datetimeFigureOut">
              <a:rPr lang="ru-RU"/>
              <a:pPr>
                <a:defRPr/>
              </a:pPr>
              <a:t>30.08.2021</a:t>
            </a:fld>
            <a:endParaRPr lang="ru-RU"/>
          </a:p>
        </p:txBody>
      </p:sp>
      <p:sp>
        <p:nvSpPr>
          <p:cNvPr id="4" name="Образ слайда 3"/>
          <p:cNvSpPr>
            <a:spLocks noGrp="1" noRot="1" noChangeAspect="1"/>
          </p:cNvSpPr>
          <p:nvPr>
            <p:ph type="sldImg" idx="2"/>
          </p:nvPr>
        </p:nvSpPr>
        <p:spPr>
          <a:xfrm>
            <a:off x="1155700" y="1238250"/>
            <a:ext cx="4457700" cy="3343275"/>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6275" y="4767263"/>
            <a:ext cx="5416550" cy="3900487"/>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09113"/>
            <a:ext cx="29337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33813" y="9409113"/>
            <a:ext cx="29337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1C38D4D-B25C-482D-BE5C-842DFE4262C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a:p>
          <a:p>
            <a:pPr>
              <a:spcBef>
                <a:spcPct val="0"/>
              </a:spcBef>
            </a:pPr>
            <a:endParaRPr lang="ru-RU" dirty="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4ABCAF-B290-4BFA-8BED-9D5D896B399B}" type="slidenum">
              <a:rPr lang="ru-RU" smtClean="0">
                <a:cs typeface="Arial" charset="0"/>
              </a:rPr>
              <a:pPr fontAlgn="base">
                <a:spcBef>
                  <a:spcPct val="0"/>
                </a:spcBef>
                <a:spcAft>
                  <a:spcPct val="0"/>
                </a:spcAft>
              </a:pPr>
              <a:t>1</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lgn="l"/>
            <a:r>
              <a:rPr lang="ru-RU" sz="1800" b="0" i="0" u="none" strike="noStrike" baseline="0" dirty="0">
                <a:latin typeface="PTSerif-Regular"/>
              </a:rPr>
              <a:t>        Перед системой образования Российской Федерации стоит задача </a:t>
            </a:r>
            <a:r>
              <a:rPr lang="ru-RU" sz="1800" b="0" i="0" u="none" strike="noStrike" baseline="0" dirty="0" err="1">
                <a:latin typeface="PTSerif-Regular"/>
              </a:rPr>
              <a:t>обспЕчения</a:t>
            </a:r>
            <a:r>
              <a:rPr lang="ru-RU" sz="1800" b="0" i="0" u="none" strike="noStrike" baseline="0" dirty="0">
                <a:latin typeface="PTSerif-Regular"/>
              </a:rPr>
              <a:t> глобальной конкурентоспособности российского образования и закреплению его высокого статуса в международном образовательном пространстве, достижению российскими школьниками результатов лидеров мирового уровня по завершении школьного обучения.</a:t>
            </a:r>
          </a:p>
          <a:p>
            <a:pPr marL="0" marR="0" lvl="0" indent="0" algn="l" defTabSz="914400" rtl="0" eaLnBrk="1" fontAlgn="base" latinLnBrk="0" hangingPunct="1">
              <a:lnSpc>
                <a:spcPct val="100000"/>
              </a:lnSpc>
              <a:spcBef>
                <a:spcPct val="30000"/>
              </a:spcBef>
              <a:spcAft>
                <a:spcPct val="0"/>
              </a:spcAft>
              <a:buClrTx/>
              <a:buSzTx/>
              <a:buFontTx/>
              <a:buNone/>
              <a:tabLst/>
              <a:defRPr/>
            </a:pPr>
            <a:r>
              <a:rPr lang="ru-RU" sz="1800" b="1" i="0" u="none" strike="noStrike" baseline="0" dirty="0">
                <a:latin typeface="PTSerif-Regular"/>
              </a:rPr>
              <a:t>Основа высоких результатов школьного образования ребенка закладывается в дошкольном детстве. В дошкольном детстве формируются ценностные установки ребенка, основы его идентичности, отношение к миру, обществу, семье и самому себе, стереотипы учебной деятельности.</a:t>
            </a:r>
            <a:r>
              <a:rPr lang="ru-RU" sz="1800" b="1" dirty="0"/>
              <a:t> Именно своевременное формирование базовых качеств личности позволяют ребёнку успешно обучаться не только в начальной школе, но и на последующих ступенях. </a:t>
            </a:r>
            <a:endParaRPr lang="ru-RU" sz="1800" b="1" i="0" u="none" strike="noStrike" baseline="0" dirty="0">
              <a:latin typeface="PTSerif-Regular"/>
            </a:endParaRPr>
          </a:p>
          <a:p>
            <a:pPr algn="l"/>
            <a:endParaRPr lang="ru-RU" sz="1800" b="0" i="0" u="none" strike="noStrike" baseline="0" dirty="0">
              <a:latin typeface="PTSerif-Regular"/>
            </a:endParaRPr>
          </a:p>
          <a:p>
            <a:pPr algn="l"/>
            <a:r>
              <a:rPr lang="ru-RU" sz="1800" b="0" i="0" u="none" strike="noStrike" baseline="0" dirty="0">
                <a:latin typeface="PTSerif-Regular"/>
              </a:rPr>
              <a:t>ФГОС ДО обозначил требования к качеству дошкольного образования, созданию образовательной среды позволяющей каждому воспитаннику достичь лучших образовательных результатов. </a:t>
            </a:r>
          </a:p>
          <a:p>
            <a:pPr algn="l"/>
            <a:r>
              <a:rPr lang="ru-RU" sz="1800" b="0" i="0" u="none" strike="noStrike" baseline="0" dirty="0">
                <a:latin typeface="PTSerif-Regular"/>
              </a:rPr>
              <a:t>На сегодняшний момент в связи с разнообразием и подходов и моделей оценки качества выявлены проблемы содержания реализуемых образовательных программ.</a:t>
            </a:r>
          </a:p>
          <a:p>
            <a:pPr algn="l"/>
            <a:r>
              <a:rPr lang="ru-RU" sz="1800" b="0" i="0" u="none" strike="noStrike" baseline="0" dirty="0">
                <a:latin typeface="PTSerif-Regular"/>
              </a:rPr>
              <a:t>В связи с введением новых СанПин требуют особого внимания вопросы </a:t>
            </a:r>
            <a:r>
              <a:rPr lang="ru-RU" sz="1800" b="0" i="0" u="none" strike="noStrike" baseline="0" dirty="0" err="1">
                <a:latin typeface="PTSerif-Regular"/>
              </a:rPr>
              <a:t>обеспЕчения</a:t>
            </a:r>
            <a:r>
              <a:rPr lang="ru-RU" sz="1800" b="0" i="0" u="none" strike="noStrike" baseline="0" dirty="0">
                <a:latin typeface="PTSerif-Regular"/>
              </a:rPr>
              <a:t> и безопасности воспитанников, организации питания в ДОО.</a:t>
            </a:r>
          </a:p>
          <a:p>
            <a:pPr algn="l"/>
            <a:r>
              <a:rPr lang="ru-RU" sz="1800" b="0" i="0" u="none" strike="noStrike" baseline="0" dirty="0">
                <a:latin typeface="PTSerif-Regular"/>
              </a:rPr>
              <a:t>На одно из первых мест выходят вопросы организации работы с родителями, вовлечение их в образовательную деятельность, оказание методической и консультационной поддержки. </a:t>
            </a:r>
          </a:p>
          <a:p>
            <a:pPr algn="l"/>
            <a:endParaRPr lang="ru-RU" sz="1800" b="0" i="0" u="none" strike="noStrike" baseline="0" dirty="0">
              <a:latin typeface="PTSerif-Regular"/>
            </a:endParaRPr>
          </a:p>
          <a:p>
            <a:pPr algn="l"/>
            <a:r>
              <a:rPr lang="ru-RU" sz="1800" b="0" i="0" u="none" strike="noStrike" baseline="0" dirty="0">
                <a:latin typeface="PTSerif-Regular"/>
              </a:rPr>
              <a:t>Именно поэтому возникла необходимость в разработке Концепции мониторинга качества дошкольного образования, которая  формирует единую методологическую основу федеральных, региональных и муниципальных, внутриорганизационных систем мониторинга и оценки качества дошкольного образования.</a:t>
            </a:r>
          </a:p>
          <a:p>
            <a:pPr algn="l"/>
            <a:endParaRPr lang="ru-RU" sz="1800" b="0" i="0" u="none" strike="noStrike" baseline="0" dirty="0">
              <a:latin typeface="PTSerif-Regular"/>
            </a:endParaRPr>
          </a:p>
          <a:p>
            <a:pPr algn="l"/>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3D76D9-47FC-4DB9-A8D0-32535FDA1404}" type="slidenum">
              <a:rPr lang="ru-RU" smtClean="0">
                <a:cs typeface="Arial" charset="0"/>
              </a:rPr>
              <a:pPr fontAlgn="base">
                <a:spcBef>
                  <a:spcPct val="0"/>
                </a:spcBef>
                <a:spcAft>
                  <a:spcPct val="0"/>
                </a:spcAft>
              </a:pPr>
              <a:t>2</a:t>
            </a:fld>
            <a:endParaRPr lang="ru-RU">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indent="449580" algn="just">
              <a:lnSpc>
                <a:spcPct val="115000"/>
              </a:lnSpc>
              <a:spcAft>
                <a:spcPts val="125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Разработка системы измерения качества дошкольного образования – сложнейшая задача, требующая серьезных научных исследований. И такие исследования были проведены по инициативе Рособрнадзора в 2016–2019 годах, что позволило сформировать современную основу оценки качества образования.</a:t>
            </a:r>
          </a:p>
          <a:p>
            <a:pPr indent="449580" algn="just">
              <a:lnSpc>
                <a:spcPct val="115000"/>
              </a:lnSpc>
              <a:spcAft>
                <a:spcPts val="125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результате для мониторинга был создан надежный инструментарий. Он позволяет оценить и качество реализуемых образовательных программ, и профессионализм педагогов, их возможности и желание повышать квалификацию, и качество организации пространства ДОО и его оснащения, и многие другие характеристики образовательной среды, из которых складывается общая картина качества дошкольного образования в </a:t>
            </a: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каждом</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учреждении! </a:t>
            </a:r>
            <a:endParaRPr lang="ru-RU" sz="1800" b="0" i="0" u="none" strike="noStrike"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25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0075E8-146E-4178-94F4-C0C57C7C6329}" type="slidenum">
              <a:rPr lang="ru-RU" smtClean="0">
                <a:solidFill>
                  <a:srgbClr val="000000"/>
                </a:solidFill>
                <a:cs typeface="Arial" charset="0"/>
              </a:rPr>
              <a:pPr fontAlgn="base">
                <a:spcBef>
                  <a:spcPct val="0"/>
                </a:spcBef>
                <a:spcAft>
                  <a:spcPct val="0"/>
                </a:spcAft>
              </a:pPr>
              <a:t>3</a:t>
            </a:fld>
            <a:endParaRPr lang="ru-RU">
              <a:solidFill>
                <a:srgbClr val="000000"/>
              </a:solidFill>
              <a:cs typeface="Arial" charset="0"/>
            </a:endParaRPr>
          </a:p>
        </p:txBody>
      </p:sp>
    </p:spTree>
    <p:extLst>
      <p:ext uri="{BB962C8B-B14F-4D97-AF65-F5344CB8AC3E}">
        <p14:creationId xmlns:p14="http://schemas.microsoft.com/office/powerpoint/2010/main" val="397976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Какие вопросы призван решить </a:t>
            </a:r>
            <a:r>
              <a:rPr lang="ru-RU"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мониторинг качества дошкольного образования</a:t>
            </a: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Почему это так важно? </a:t>
            </a:r>
          </a:p>
          <a:p>
            <a:pPr algn="l"/>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Во-первых,</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мониторинг, который будет осуществляться во всех регионах в соответствии с единой Концепций, поможет создать условия для формирования единого образовательного пространства.</a:t>
            </a:r>
          </a:p>
          <a:p>
            <a:pPr algn="l"/>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настоящий момент в разных регионах используются разные системы оценки и мониторинга качества образования. </a:t>
            </a:r>
          </a:p>
          <a:p>
            <a:pPr algn="just">
              <a:lnSpc>
                <a:spcPct val="115000"/>
              </a:lnSpc>
              <a:spcAft>
                <a:spcPts val="1250"/>
              </a:spcAft>
            </a:pPr>
            <a:endPar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50"/>
              </a:spcAft>
            </a:pP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Во-вторых,</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данные мониторинга станут основой для построения программ профессионального развития педагогов. Мы все понимаем, что даже самая прекрасная образовательная программа не гарантирует высокого качества образования, если педагог не справляется со своими задачами. Именно качество работы педагога определяет эффективность работы всей организации. </a:t>
            </a:r>
          </a:p>
          <a:p>
            <a:pPr algn="just">
              <a:lnSpc>
                <a:spcPct val="115000"/>
              </a:lnSpc>
              <a:spcAft>
                <a:spcPts val="1250"/>
              </a:spcAft>
            </a:pPr>
            <a:endPar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50"/>
              </a:spcAft>
            </a:pP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В-третьих,</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мониторинг создаст информационные условия для качественного осуществления государственного контроля и надзора, но самое главное ‒ основу для эффективного управления качеством образования в дошкольных организациях, на уровне муниципалитетов и регионов.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1800" dirty="0">
              <a:effectLst/>
              <a:latin typeface="Times New Roman" panose="02020603050405020304" pitchFamily="18" charset="0"/>
              <a:ea typeface="Times New Roman" panose="02020603050405020304" pitchFamily="18" charset="0"/>
            </a:endParaRPr>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0075E8-146E-4178-94F4-C0C57C7C6329}" type="slidenum">
              <a:rPr lang="ru-RU" smtClean="0">
                <a:solidFill>
                  <a:srgbClr val="000000"/>
                </a:solidFill>
                <a:cs typeface="Arial" charset="0"/>
              </a:rPr>
              <a:pPr fontAlgn="base">
                <a:spcBef>
                  <a:spcPct val="0"/>
                </a:spcBef>
                <a:spcAft>
                  <a:spcPct val="0"/>
                </a:spcAft>
              </a:pPr>
              <a:t>4</a:t>
            </a:fld>
            <a:endParaRPr lang="ru-RU">
              <a:solidFill>
                <a:srgbClr val="000000"/>
              </a:solidFill>
              <a:cs typeface="Arial" charset="0"/>
            </a:endParaRPr>
          </a:p>
        </p:txBody>
      </p:sp>
    </p:spTree>
    <p:extLst>
      <p:ext uri="{BB962C8B-B14F-4D97-AF65-F5344CB8AC3E}">
        <p14:creationId xmlns:p14="http://schemas.microsoft.com/office/powerpoint/2010/main" val="63251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p:cNvSpPr>
          <p:nvPr>
            <p:ph type="sldImg"/>
          </p:nvPr>
        </p:nvSpPr>
        <p:spPr bwMode="auto">
          <a:noFill/>
          <a:ln>
            <a:solidFill>
              <a:srgbClr val="000000"/>
            </a:solidFill>
            <a:miter lim="800000"/>
            <a:headEnd/>
            <a:tailEnd/>
          </a:ln>
        </p:spPr>
      </p:sp>
      <p:sp>
        <p:nvSpPr>
          <p:cNvPr id="24578" name="Заметки 2"/>
          <p:cNvSpPr>
            <a:spLocks noGrp="1"/>
          </p:cNvSpPr>
          <p:nvPr>
            <p:ph type="body" idx="1"/>
          </p:nvPr>
        </p:nvSpPr>
        <p:spPr bwMode="auto">
          <a:noFill/>
        </p:spPr>
        <p:txBody>
          <a:bodyPr wrap="square" numCol="1" anchor="t" anchorCtr="0" compatLnSpc="1">
            <a:prstTxWarp prst="textNoShape">
              <a:avLst/>
            </a:prstTxWarp>
          </a:bodyPr>
          <a:lstStyle/>
          <a:p>
            <a:pPr algn="l"/>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Система мониторинга предложила многоуровневый, комплексный и разносторонний мониторинг качества дошкольного образования на основе системы показателей качества, сгруппированных в девять областей: образовательные ориентиры; </a:t>
            </a:r>
          </a:p>
          <a:p>
            <a:pPr algn="l"/>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образовательная программа и квалификация педагогов; </a:t>
            </a:r>
          </a:p>
          <a:p>
            <a:pPr algn="l"/>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содержание образовательной деятельности; </a:t>
            </a:r>
          </a:p>
          <a:p>
            <a:pPr algn="l"/>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организация образовательного процесса; </a:t>
            </a:r>
          </a:p>
          <a:p>
            <a:pPr algn="l"/>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образовательные условия; </a:t>
            </a:r>
          </a:p>
          <a:p>
            <a:pPr algn="l"/>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создание условий получения дошкольного образования детьми с ограниченными возможностями здоровья и инвалидами; </a:t>
            </a:r>
          </a:p>
          <a:p>
            <a:pPr algn="l"/>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взаимодействие с родителями; </a:t>
            </a:r>
          </a:p>
          <a:p>
            <a:pPr algn="l"/>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организация питания обучающихся и охрана и укрепление здоровья детей и сотрудников ДОО; </a:t>
            </a:r>
          </a:p>
          <a:p>
            <a:pPr algn="l"/>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также управление и развитие организации.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ru-RU" sz="1800" b="0" i="0" u="none" strike="noStrike" baseline="0" dirty="0">
              <a:solidFill>
                <a:srgbClr val="0070C0"/>
              </a:solidFill>
              <a:latin typeface="PTSerif-Regular"/>
            </a:endParaRPr>
          </a:p>
          <a:p>
            <a:pPr algn="l"/>
            <a:endParaRPr lang="ru-RU" sz="1200" b="0" i="0" u="none" strike="noStrike" baseline="0" dirty="0">
              <a:solidFill>
                <a:srgbClr val="0070C0"/>
              </a:solidFill>
              <a:effectLst/>
              <a:latin typeface="+mn-lt"/>
            </a:endParaRPr>
          </a:p>
          <a:p>
            <a:pPr algn="l"/>
            <a:endParaRPr lang="ru-RU" sz="1200" dirty="0">
              <a:solidFill>
                <a:srgbClr val="0070C0"/>
              </a:solidFill>
              <a:effectLst/>
              <a:latin typeface="+mn-lt"/>
              <a:ea typeface="Times New Roman" panose="02020603050405020304" pitchFamily="18" charset="0"/>
              <a:cs typeface="Times New Roman" panose="02020603050405020304" pitchFamily="18" charset="0"/>
            </a:endParaRPr>
          </a:p>
        </p:txBody>
      </p:sp>
      <p:sp>
        <p:nvSpPr>
          <p:cNvPr id="2457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79BBCC-804B-4983-BE22-E447FA158413}" type="slidenum">
              <a:rPr lang="ru-RU" smtClean="0">
                <a:cs typeface="Arial" charset="0"/>
              </a:rPr>
              <a:pPr fontAlgn="base">
                <a:spcBef>
                  <a:spcPct val="0"/>
                </a:spcBef>
                <a:spcAft>
                  <a:spcPct val="0"/>
                </a:spcAft>
              </a:pPr>
              <a:t>5</a:t>
            </a:fld>
            <a:endParaRPr lang="ru-RU">
              <a:cs typeface="Arial" charset="0"/>
            </a:endParaRPr>
          </a:p>
        </p:txBody>
      </p:sp>
    </p:spTree>
    <p:extLst>
      <p:ext uri="{BB962C8B-B14F-4D97-AF65-F5344CB8AC3E}">
        <p14:creationId xmlns:p14="http://schemas.microsoft.com/office/powerpoint/2010/main" val="158148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algn="l"/>
            <a:r>
              <a:rPr lang="ru-RU" sz="1800" b="0" i="0" u="none" strike="noStrike" baseline="0" dirty="0">
                <a:latin typeface="PTSerif-Regular"/>
              </a:rPr>
              <a:t>Для оценивания качества образования в процессе мониторинга используется сочетание внутренней и внешней моделей оценивания.</a:t>
            </a:r>
          </a:p>
          <a:p>
            <a:pPr algn="l"/>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Благодаря мониторингу мы сможем оценить качество образования в ДОО с разных точек зрения – педагога группы, его коллег, руководителя, родителей и внешних экспертов. </a:t>
            </a:r>
          </a:p>
          <a:p>
            <a:pPr algn="l"/>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Кроме того, мы сможем увидеть вклад в развитие качества образования педагога в собственном учреждении и каждого учреждения в систему образования города, органов местного самоуправления.</a:t>
            </a:r>
            <a:r>
              <a:rPr lang="ru-RU" sz="1800" b="0" i="0" u="none" strike="noStrike" baseline="0" dirty="0">
                <a:latin typeface="PTSerif-Regular"/>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0075E8-146E-4178-94F4-C0C57C7C6329}" type="slidenum">
              <a:rPr lang="ru-RU" smtClean="0">
                <a:solidFill>
                  <a:srgbClr val="000000"/>
                </a:solidFill>
                <a:cs typeface="Arial" charset="0"/>
              </a:rPr>
              <a:pPr fontAlgn="base">
                <a:spcBef>
                  <a:spcPct val="0"/>
                </a:spcBef>
                <a:spcAft>
                  <a:spcPct val="0"/>
                </a:spcAft>
              </a:pPr>
              <a:t>6</a:t>
            </a:fld>
            <a:endParaRPr lang="ru-RU">
              <a:solidFill>
                <a:srgbClr val="000000"/>
              </a:solidFill>
              <a:cs typeface="Arial" charset="0"/>
            </a:endParaRPr>
          </a:p>
        </p:txBody>
      </p:sp>
    </p:spTree>
    <p:extLst>
      <p:ext uri="{BB962C8B-B14F-4D97-AF65-F5344CB8AC3E}">
        <p14:creationId xmlns:p14="http://schemas.microsoft.com/office/powerpoint/2010/main" val="4092422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marL="0" lvl="0" indent="0" algn="just">
              <a:lnSpc>
                <a:spcPct val="107000"/>
              </a:lnSpc>
              <a:spcAft>
                <a:spcPts val="800"/>
              </a:spcAft>
              <a:buClr>
                <a:srgbClr val="000000"/>
              </a:buClr>
              <a:buFont typeface="+mj-lt"/>
              <a:buNone/>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 2019 г механизмы мониторинга апробируются в рамках Российской Федерации. </a:t>
            </a:r>
          </a:p>
          <a:p>
            <a:pPr marL="0" lvl="0" indent="0" algn="just">
              <a:lnSpc>
                <a:spcPct val="107000"/>
              </a:lnSpc>
              <a:spcAft>
                <a:spcPts val="800"/>
              </a:spcAft>
              <a:buClr>
                <a:srgbClr val="000000"/>
              </a:buClr>
              <a:buFont typeface="+mj-lt"/>
              <a:buNone/>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 2021 году в мониторинге качества дошкольного образования будут участвовать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учреждений г. Череповца, которые вошли в пилотный проект по апробации инструментария мониторинга. </a:t>
            </a:r>
          </a:p>
          <a:p>
            <a:pPr marL="0" lvl="0" indent="0" algn="just">
              <a:lnSpc>
                <a:spcPct val="107000"/>
              </a:lnSpc>
              <a:spcAft>
                <a:spcPts val="800"/>
              </a:spcAft>
              <a:buClr>
                <a:srgbClr val="000000"/>
              </a:buClr>
              <a:buFont typeface="+mj-lt"/>
              <a:buNone/>
            </a:pPr>
            <a:endPar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7000"/>
              </a:lnSpc>
              <a:spcAft>
                <a:spcPts val="800"/>
              </a:spcAft>
              <a:buClr>
                <a:srgbClr val="000000"/>
              </a:buClr>
              <a:buFont typeface="+mj-lt"/>
              <a:buNone/>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 конца года 2021 года планируется завершить период апробации инструментария мониторинга, проанализировать всю поступившую информацию, в том числе от наших ОУ.  </a:t>
            </a:r>
          </a:p>
          <a:p>
            <a:pPr marL="0" lvl="0" indent="0" algn="just">
              <a:lnSpc>
                <a:spcPct val="107000"/>
              </a:lnSpc>
              <a:spcAft>
                <a:spcPts val="800"/>
              </a:spcAft>
              <a:buClr>
                <a:srgbClr val="000000"/>
              </a:buClr>
              <a:buFont typeface="+mj-lt"/>
              <a:buNone/>
            </a:pPr>
            <a:endPar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7000"/>
              </a:lnSpc>
              <a:spcAft>
                <a:spcPts val="800"/>
              </a:spcAft>
              <a:buClr>
                <a:srgbClr val="000000"/>
              </a:buClr>
              <a:buFont typeface="+mj-lt"/>
              <a:buNone/>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 начала 2022 планируется проведение мониторинга во всех образовательных учреждениях в штатном режиме. </a:t>
            </a:r>
          </a:p>
          <a:p>
            <a:pPr marL="0" lvl="0" indent="0" algn="just">
              <a:lnSpc>
                <a:spcPct val="107000"/>
              </a:lnSpc>
              <a:spcAft>
                <a:spcPts val="800"/>
              </a:spcAft>
              <a:buClr>
                <a:srgbClr val="000000"/>
              </a:buClr>
              <a:buFont typeface="+mj-lt"/>
              <a:buNone/>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endParaRPr>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0075E8-146E-4178-94F4-C0C57C7C6329}" type="slidenum">
              <a:rPr lang="ru-RU" smtClean="0">
                <a:solidFill>
                  <a:srgbClr val="000000"/>
                </a:solidFill>
                <a:cs typeface="Arial" charset="0"/>
              </a:rPr>
              <a:pPr fontAlgn="base">
                <a:spcBef>
                  <a:spcPct val="0"/>
                </a:spcBef>
                <a:spcAft>
                  <a:spcPct val="0"/>
                </a:spcAft>
              </a:pPr>
              <a:t>7</a:t>
            </a:fld>
            <a:endParaRPr lang="ru-RU">
              <a:solidFill>
                <a:srgbClr val="000000"/>
              </a:solidFill>
              <a:cs typeface="Arial" charset="0"/>
            </a:endParaRPr>
          </a:p>
        </p:txBody>
      </p:sp>
    </p:spTree>
    <p:extLst>
      <p:ext uri="{BB962C8B-B14F-4D97-AF65-F5344CB8AC3E}">
        <p14:creationId xmlns:p14="http://schemas.microsoft.com/office/powerpoint/2010/main" val="347626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800" baseline="0" dirty="0"/>
              <a:t>В настоящее время, осуществляется разработка муниципального мониторинга качества образования с учетом региональных целей и задач,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механизмов внутренней и внешней оценки качества </a:t>
            </a:r>
            <a:r>
              <a:rPr lang="ru-RU" sz="1800" baseline="0" dirty="0"/>
              <a:t> – наполнение мониторинга показателями и значениями, опыт которых, в том числе, имеется в копилке города.  </a:t>
            </a:r>
          </a:p>
          <a:p>
            <a:endParaRPr lang="en-US" sz="1800" baseline="0" dirty="0"/>
          </a:p>
          <a:p>
            <a:r>
              <a:rPr lang="ru-RU" sz="1800" baseline="0" dirty="0"/>
              <a:t>Как отмечала в своем выступлении Ольга Владимировна к работе будут привлечены  руководители и коллективы образовательных организаций для подбора и конкретизации наиболее эффективных показателей, позволяющих получить объективную информацию о состоянии сферы, вкладе каждого учреждения в муниципальную систему образования.</a:t>
            </a:r>
          </a:p>
          <a:p>
            <a:endParaRPr lang="ru-RU" sz="1800" baseline="0" dirty="0"/>
          </a:p>
          <a:p>
            <a:endParaRPr lang="ru-RU" sz="1800" baseline="0" dirty="0"/>
          </a:p>
          <a:p>
            <a:pPr marL="0" lvl="0" indent="0" algn="just">
              <a:lnSpc>
                <a:spcPct val="107000"/>
              </a:lnSpc>
              <a:spcAft>
                <a:spcPts val="800"/>
              </a:spcAft>
              <a:buClr>
                <a:srgbClr val="000000"/>
              </a:buClr>
              <a:buFont typeface="+mj-lt"/>
              <a:buNone/>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Завтра во всех дошкольных учреждениях состоятся педагогические советы, я думаю, что вопрос о системе МКДО должен быть одним из приоритетных в повестках дня педсоветов, т.к. это значимо для каждого педагога, руководителя и всех педагогических коллективов! </a:t>
            </a:r>
          </a:p>
          <a:p>
            <a:pPr algn="just"/>
            <a:endParaRPr lang="ru-RU" sz="1800" dirty="0">
              <a:effectLst/>
              <a:latin typeface="Times New Roman" panose="02020603050405020304" pitchFamily="18" charset="0"/>
              <a:ea typeface="Times New Roman" panose="02020603050405020304" pitchFamily="18" charset="0"/>
            </a:endParaRPr>
          </a:p>
          <a:p>
            <a:r>
              <a:rPr lang="ru-RU" sz="1800" baseline="0" dirty="0"/>
              <a:t> </a:t>
            </a:r>
          </a:p>
          <a:p>
            <a:endParaRPr lang="ru-RU" sz="1800" baseline="0" dirty="0"/>
          </a:p>
          <a:p>
            <a:endParaRPr lang="ru-RU" sz="1800" baseline="0" dirty="0"/>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0075E8-146E-4178-94F4-C0C57C7C6329}" type="slidenum">
              <a:rPr lang="ru-RU" smtClean="0">
                <a:solidFill>
                  <a:srgbClr val="000000"/>
                </a:solidFill>
                <a:cs typeface="Arial" charset="0"/>
              </a:rPr>
              <a:pPr fontAlgn="base">
                <a:spcBef>
                  <a:spcPct val="0"/>
                </a:spcBef>
                <a:spcAft>
                  <a:spcPct val="0"/>
                </a:spcAft>
              </a:pPr>
              <a:t>8</a:t>
            </a:fld>
            <a:endParaRPr lang="ru-RU">
              <a:solidFill>
                <a:srgbClr val="000000"/>
              </a:solidFill>
              <a:cs typeface="Arial" charset="0"/>
            </a:endParaRPr>
          </a:p>
        </p:txBody>
      </p:sp>
    </p:spTree>
    <p:extLst>
      <p:ext uri="{BB962C8B-B14F-4D97-AF65-F5344CB8AC3E}">
        <p14:creationId xmlns:p14="http://schemas.microsoft.com/office/powerpoint/2010/main" val="1686521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marL="0" lvl="0" indent="0" algn="just">
              <a:lnSpc>
                <a:spcPct val="107000"/>
              </a:lnSpc>
              <a:spcAft>
                <a:spcPts val="800"/>
              </a:spcAft>
              <a:buClr>
                <a:srgbClr val="000000"/>
              </a:buClr>
              <a:buFont typeface="+mj-lt"/>
              <a:buNone/>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заключение своего выступления я </a:t>
            </a:r>
          </a:p>
          <a:p>
            <a:pPr algn="just"/>
            <a:endParaRPr lang="ru-RU" sz="1200" dirty="0">
              <a:effectLst/>
              <a:latin typeface="Times New Roman" panose="02020603050405020304" pitchFamily="18" charset="0"/>
              <a:ea typeface="Times New Roman" panose="02020603050405020304" pitchFamily="18" charset="0"/>
            </a:endParaRPr>
          </a:p>
          <a:p>
            <a:pPr algn="just"/>
            <a:r>
              <a:rPr lang="ru-RU" sz="1200" dirty="0">
                <a:effectLst/>
                <a:latin typeface="Times New Roman" panose="02020603050405020304" pitchFamily="18" charset="0"/>
                <a:ea typeface="Times New Roman" panose="02020603050405020304" pitchFamily="18" charset="0"/>
              </a:rPr>
              <a:t>Поздравляю всех  днем знаний! С началом учебного года!!!</a:t>
            </a:r>
          </a:p>
          <a:p>
            <a:pPr algn="just"/>
            <a:r>
              <a:rPr lang="ru-RU" sz="1200" dirty="0">
                <a:effectLst/>
                <a:latin typeface="Georgia" panose="02040502050405020303" pitchFamily="18" charset="0"/>
              </a:rPr>
              <a:t>Желаю всем  терпения и энергии, мудрости и рассудительности, веры в себя!  Желаю крепкого иммунитета к неприятностям и инфекциям</a:t>
            </a:r>
            <a:r>
              <a:rPr lang="ru-RU" sz="1200">
                <a:effectLst/>
                <a:latin typeface="Georgia" panose="02040502050405020303" pitchFamily="18" charset="0"/>
              </a:rPr>
              <a:t>, оптимизма</a:t>
            </a:r>
            <a:r>
              <a:rPr lang="ru-RU" sz="1200" dirty="0">
                <a:effectLst/>
                <a:latin typeface="Georgia" panose="02040502050405020303" pitchFamily="18" charset="0"/>
              </a:rPr>
              <a:t>, уверенности в своих  силах, хорошего настроения и успехов!!</a:t>
            </a:r>
          </a:p>
          <a:p>
            <a:pPr algn="just"/>
            <a:r>
              <a:rPr lang="ru-RU" sz="1200" dirty="0">
                <a:effectLst/>
                <a:latin typeface="Times New Roman" panose="02020603050405020304" pitchFamily="18" charset="0"/>
                <a:ea typeface="Times New Roman" panose="02020603050405020304" pitchFamily="18" charset="0"/>
              </a:rPr>
              <a:t>С праздником, уважаемые коллеги! </a:t>
            </a:r>
          </a:p>
          <a:p>
            <a:endParaRPr lang="ru-RU" sz="1200" baseline="0" dirty="0"/>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668BDF-EDB2-460F-92A2-FBBC2E3A6D5A}" type="slidenum">
              <a:rPr lang="ru-RU" smtClean="0">
                <a:cs typeface="Arial" charset="0"/>
              </a:rPr>
              <a:pPr fontAlgn="base">
                <a:spcBef>
                  <a:spcPct val="0"/>
                </a:spcBef>
                <a:spcAft>
                  <a:spcPct val="0"/>
                </a:spcAft>
              </a:pPr>
              <a:t>9</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0DDC8E74-A906-42FC-96C2-FFD12942E130}" type="datetime1">
              <a:rPr lang="ru-RU"/>
              <a:pPr>
                <a:defRPr/>
              </a:pPr>
              <a:t>30.08.2021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6B4E614-01C3-4B44-8CAC-FDC0A3DB993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A984F1D-544E-47CE-BBE8-C8962A01F637}" type="datetime1">
              <a:rPr lang="ru-RU"/>
              <a:pPr>
                <a:defRPr/>
              </a:pPr>
              <a:t>30.08.2021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CE62ED-C496-4261-8302-441F324C03A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37549A0-8934-4784-A33E-E01D883F35DF}" type="datetime1">
              <a:rPr lang="ru-RU"/>
              <a:pPr>
                <a:defRPr/>
              </a:pPr>
              <a:t>30.08.2021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143F8D8-FBF8-4C57-942D-B229CED9843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B2D5E14-1488-4780-A24F-CAE403044884}" type="datetime1">
              <a:rPr lang="ru-RU"/>
              <a:pPr>
                <a:defRPr/>
              </a:pPr>
              <a:t>30.08.2021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7F08436-76D8-44D7-8AD9-59702DF647F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EA6F14D3-8713-4355-B6CE-E556B765B223}" type="datetime1">
              <a:rPr lang="ru-RU"/>
              <a:pPr>
                <a:defRPr/>
              </a:pPr>
              <a:t>30.08.2021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4C206D-0F94-4466-9579-DFB76770557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78577A93-4446-40C3-827F-464A69D626A7}" type="datetime1">
              <a:rPr lang="ru-RU"/>
              <a:pPr>
                <a:defRPr/>
              </a:pPr>
              <a:t>30.08.2021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14C1405-9C51-4CC9-9772-0F729E5390D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AD426A10-2879-45F6-9D61-D887D156595B}" type="datetime1">
              <a:rPr lang="ru-RU"/>
              <a:pPr>
                <a:defRPr/>
              </a:pPr>
              <a:t>30.08.2021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709999E-AAF6-42FC-8398-973B0B03769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87993E51-5070-48E5-9311-3891B6BBDD34}" type="datetime1">
              <a:rPr lang="ru-RU"/>
              <a:pPr>
                <a:defRPr/>
              </a:pPr>
              <a:t>30.08.2021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D544B3B-DF34-4723-9103-14667E77E5A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79AC58F-F08E-442F-A4C2-1897565C8956}" type="datetime1">
              <a:rPr lang="ru-RU"/>
              <a:pPr>
                <a:defRPr/>
              </a:pPr>
              <a:t>30.08.2021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94295BF-157E-46E7-B592-B6066A339FE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90307CD2-835C-43F7-AA39-ADAF8E256A8C}" type="datetime1">
              <a:rPr lang="ru-RU"/>
              <a:pPr>
                <a:defRPr/>
              </a:pPr>
              <a:t>30.08.2021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BB72BF5-0D19-4B9C-A2D5-388268280D2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030B479-AFA2-4AD8-993F-BDA62FBAF095}" type="datetime1">
              <a:rPr lang="ru-RU"/>
              <a:pPr>
                <a:defRPr/>
              </a:pPr>
              <a:t>30.08.2021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166F6EF-E003-4883-876A-8785372180A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355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2355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0439929-0DAB-480D-B793-8697D7251C17}" type="datetime1">
              <a:rPr lang="ru-RU"/>
              <a:pPr>
                <a:defRPr/>
              </a:pPr>
              <a:t>30.08.2021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95E7006-8B95-447E-A676-1AF47396A1A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8" name="Заголовок 1"/>
          <p:cNvSpPr txBox="1">
            <a:spLocks/>
          </p:cNvSpPr>
          <p:nvPr/>
        </p:nvSpPr>
        <p:spPr bwMode="auto">
          <a:xfrm>
            <a:off x="-108520" y="4595019"/>
            <a:ext cx="8747125" cy="1143000"/>
          </a:xfrm>
          <a:prstGeom prst="rect">
            <a:avLst/>
          </a:prstGeom>
          <a:noFill/>
          <a:ln w="9525">
            <a:noFill/>
            <a:miter lim="800000"/>
            <a:headEnd/>
            <a:tailEnd/>
          </a:ln>
        </p:spPr>
        <p:txBody>
          <a:bodyPr anchor="ctr"/>
          <a:lstStyle/>
          <a:p>
            <a:pPr algn="ctr"/>
            <a:r>
              <a:rPr lang="ru-RU" sz="3200" b="1" dirty="0">
                <a:solidFill>
                  <a:srgbClr val="0070C0"/>
                </a:solidFill>
                <a:latin typeface="Calibri" pitchFamily="34" charset="0"/>
              </a:rPr>
              <a:t> </a:t>
            </a:r>
            <a:r>
              <a:rPr lang="ru-RU"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Система мониторинга качества дошкольного образования</a:t>
            </a:r>
            <a:endParaRPr lang="ru-RU" sz="2400" b="1" dirty="0">
              <a:solidFill>
                <a:srgbClr val="0070C0"/>
              </a:solidFill>
              <a:latin typeface="Calibri" panose="020F0502020204030204" pitchFamily="34" charset="0"/>
              <a:cs typeface="Calibri" panose="020F0502020204030204" pitchFamily="34" charset="0"/>
            </a:endParaRPr>
          </a:p>
        </p:txBody>
      </p:sp>
      <p:sp>
        <p:nvSpPr>
          <p:cNvPr id="14339" name="Подзаголовок 2"/>
          <p:cNvSpPr txBox="1">
            <a:spLocks/>
          </p:cNvSpPr>
          <p:nvPr/>
        </p:nvSpPr>
        <p:spPr bwMode="auto">
          <a:xfrm>
            <a:off x="1368425" y="6403975"/>
            <a:ext cx="6400800" cy="338138"/>
          </a:xfrm>
          <a:prstGeom prst="rect">
            <a:avLst/>
          </a:prstGeom>
          <a:noFill/>
          <a:ln w="9525">
            <a:noFill/>
            <a:miter lim="800000"/>
            <a:headEnd/>
            <a:tailEnd/>
          </a:ln>
        </p:spPr>
        <p:txBody>
          <a:bodyPr/>
          <a:lstStyle/>
          <a:p>
            <a:pPr algn="ctr">
              <a:spcBef>
                <a:spcPct val="20000"/>
              </a:spcBef>
              <a:buFont typeface="Arial" charset="0"/>
              <a:buNone/>
            </a:pPr>
            <a:r>
              <a:rPr lang="ru-RU" sz="1600">
                <a:solidFill>
                  <a:srgbClr val="0070C0"/>
                </a:solidFill>
                <a:latin typeface="Calibri" pitchFamily="34" charset="0"/>
              </a:rPr>
              <a:t>30 августа 2021 </a:t>
            </a:r>
            <a:r>
              <a:rPr lang="ru-RU" sz="1600" dirty="0">
                <a:solidFill>
                  <a:srgbClr val="0070C0"/>
                </a:solidFill>
                <a:latin typeface="Calibri" pitchFamily="34" charset="0"/>
              </a:rPr>
              <a:t>год</a:t>
            </a:r>
          </a:p>
        </p:txBody>
      </p:sp>
      <p:sp>
        <p:nvSpPr>
          <p:cNvPr id="14340" name="Подзаголовок 2"/>
          <p:cNvSpPr txBox="1">
            <a:spLocks/>
          </p:cNvSpPr>
          <p:nvPr/>
        </p:nvSpPr>
        <p:spPr bwMode="auto">
          <a:xfrm>
            <a:off x="173038" y="5517232"/>
            <a:ext cx="6400800" cy="697831"/>
          </a:xfrm>
          <a:prstGeom prst="rect">
            <a:avLst/>
          </a:prstGeom>
          <a:noFill/>
          <a:ln w="9525">
            <a:noFill/>
            <a:miter lim="800000"/>
            <a:headEnd/>
            <a:tailEnd/>
          </a:ln>
        </p:spPr>
        <p:txBody>
          <a:bodyPr/>
          <a:lstStyle/>
          <a:p>
            <a:pPr>
              <a:spcBef>
                <a:spcPct val="20000"/>
              </a:spcBef>
              <a:buFont typeface="Arial" charset="0"/>
              <a:buNone/>
            </a:pPr>
            <a:r>
              <a:rPr lang="ru-RU" sz="1600" dirty="0">
                <a:solidFill>
                  <a:srgbClr val="0070C0"/>
                </a:solidFill>
                <a:latin typeface="Calibri" pitchFamily="34" charset="0"/>
              </a:rPr>
              <a:t>Докладчик: Никанорова Анжелика Владимировна</a:t>
            </a:r>
          </a:p>
          <a:p>
            <a:pPr>
              <a:spcBef>
                <a:spcPct val="20000"/>
              </a:spcBef>
              <a:buFont typeface="Arial" charset="0"/>
              <a:buNone/>
            </a:pPr>
            <a:r>
              <a:rPr lang="ru-RU" sz="1600" dirty="0">
                <a:solidFill>
                  <a:srgbClr val="0070C0"/>
                </a:solidFill>
                <a:latin typeface="Calibri" pitchFamily="34" charset="0"/>
              </a:rPr>
              <a:t>Главный специалист отдела дошкольного образования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450" y="207963"/>
            <a:ext cx="1482725" cy="523875"/>
          </a:xfrm>
          <a:prstGeom prst="rect">
            <a:avLst/>
          </a:prstGeom>
        </p:spPr>
        <p:txBody>
          <a:bodyPr wrap="none">
            <a:spAutoFit/>
          </a:bodyPr>
          <a:lstStyle/>
          <a:p>
            <a:pPr fontAlgn="auto">
              <a:spcBef>
                <a:spcPts val="0"/>
              </a:spcBef>
              <a:spcAft>
                <a:spcPts val="0"/>
              </a:spcAft>
              <a:defRPr/>
            </a:pPr>
            <a:r>
              <a:rPr lang="ru-RU" sz="2800" b="1" dirty="0">
                <a:solidFill>
                  <a:schemeClr val="bg1"/>
                </a:solidFill>
                <a:latin typeface="+mn-lt"/>
                <a:ea typeface="+mj-ea"/>
                <a:cs typeface="+mj-cs"/>
              </a:rPr>
              <a:t>ДОРОГИ</a:t>
            </a:r>
            <a:endParaRPr lang="ru-RU" dirty="0">
              <a:solidFill>
                <a:schemeClr val="bg1"/>
              </a:solidFill>
              <a:latin typeface="+mn-lt"/>
              <a:cs typeface="+mn-cs"/>
            </a:endParaRPr>
          </a:p>
        </p:txBody>
      </p:sp>
      <p:sp>
        <p:nvSpPr>
          <p:cNvPr id="5" name="Заголовок 1"/>
          <p:cNvSpPr txBox="1">
            <a:spLocks/>
          </p:cNvSpPr>
          <p:nvPr/>
        </p:nvSpPr>
        <p:spPr>
          <a:xfrm>
            <a:off x="307975" y="981075"/>
            <a:ext cx="8305800" cy="606425"/>
          </a:xfrm>
          <a:prstGeom prst="rect">
            <a:avLst/>
          </a:prstGeom>
        </p:spPr>
        <p:txBody>
          <a:bodyPr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br>
              <a:rPr lang="ru-RU" sz="2800" b="1" i="1" dirty="0">
                <a:cs typeface="Calibri"/>
              </a:rPr>
            </a:br>
            <a:endParaRPr lang="ru-RU" sz="2800" b="1" i="1" dirty="0">
              <a:cs typeface="Calibri"/>
            </a:endParaRPr>
          </a:p>
        </p:txBody>
      </p:sp>
      <p:sp>
        <p:nvSpPr>
          <p:cNvPr id="20483" name="AutoShape 2" descr="Национальный проект «Безопасные и качественные автомобильные дороги» 2019 –  2024"/>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cxnSp>
        <p:nvCxnSpPr>
          <p:cNvPr id="11" name="Прямая соединительная линия 10"/>
          <p:cNvCxnSpPr/>
          <p:nvPr/>
        </p:nvCxnSpPr>
        <p:spPr>
          <a:xfrm>
            <a:off x="207963" y="908050"/>
            <a:ext cx="8685212"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475663" y="6581775"/>
            <a:ext cx="668337" cy="292100"/>
          </a:xfrm>
          <a:prstGeom prst="rect">
            <a:avLst/>
          </a:prstGeom>
          <a:noFill/>
        </p:spPr>
        <p:txBody>
          <a:bodyPr>
            <a:spAutoFit/>
          </a:bodyPr>
          <a:lstStyle/>
          <a:p>
            <a:pPr algn="r" fontAlgn="auto">
              <a:spcBef>
                <a:spcPts val="0"/>
              </a:spcBef>
              <a:spcAft>
                <a:spcPts val="0"/>
              </a:spcAft>
              <a:defRPr/>
            </a:pPr>
            <a:fld id="{F507414A-4B49-447F-80C6-6E772B2FC508}" type="slidenum">
              <a:rPr lang="ru-RU" sz="1300">
                <a:solidFill>
                  <a:schemeClr val="tx1">
                    <a:lumMod val="50000"/>
                    <a:lumOff val="50000"/>
                  </a:schemeClr>
                </a:solidFill>
                <a:latin typeface="+mn-lt"/>
                <a:cs typeface="+mn-cs"/>
              </a:rPr>
              <a:pPr algn="r" fontAlgn="auto">
                <a:spcBef>
                  <a:spcPts val="0"/>
                </a:spcBef>
                <a:spcAft>
                  <a:spcPts val="0"/>
                </a:spcAft>
                <a:defRPr/>
              </a:pPr>
              <a:t>2</a:t>
            </a:fld>
            <a:endParaRPr lang="ru-RU" sz="1300" dirty="0">
              <a:solidFill>
                <a:schemeClr val="tx1">
                  <a:lumMod val="50000"/>
                  <a:lumOff val="50000"/>
                </a:schemeClr>
              </a:solidFill>
              <a:latin typeface="+mn-lt"/>
              <a:cs typeface="+mn-cs"/>
            </a:endParaRPr>
          </a:p>
        </p:txBody>
      </p:sp>
      <p:sp>
        <p:nvSpPr>
          <p:cNvPr id="26" name="Прямоугольник 25"/>
          <p:cNvSpPr/>
          <p:nvPr/>
        </p:nvSpPr>
        <p:spPr>
          <a:xfrm>
            <a:off x="487362" y="1284287"/>
            <a:ext cx="8348663" cy="1938992"/>
          </a:xfrm>
          <a:prstGeom prst="rect">
            <a:avLst/>
          </a:prstGeom>
        </p:spPr>
        <p:txBody>
          <a:bodyPr>
            <a:spAutoFit/>
          </a:bodyPr>
          <a:lstStyle/>
          <a:p>
            <a:pPr algn="just" fontAlgn="auto">
              <a:spcBef>
                <a:spcPts val="0"/>
              </a:spcBef>
              <a:spcAft>
                <a:spcPts val="0"/>
              </a:spcAft>
              <a:defRPr/>
            </a:pPr>
            <a:r>
              <a:rPr lang="ru-RU"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Одним из приоритетных направлений развития российской образовательной системы отмечается необходимость «…сформировать общенациональную систему оценки качества образования, получаемого гражданином и реализуемых образовательных программ»</a:t>
            </a:r>
            <a:endParaRPr lang="ru-RU" sz="2400" b="1" dirty="0">
              <a:solidFill>
                <a:srgbClr val="0070C0"/>
              </a:solidFill>
              <a:latin typeface="Calibri" panose="020F0502020204030204" pitchFamily="34" charset="0"/>
              <a:cs typeface="Calibri" panose="020F0502020204030204" pitchFamily="34" charset="0"/>
            </a:endParaRPr>
          </a:p>
        </p:txBody>
      </p:sp>
      <p:sp>
        <p:nvSpPr>
          <p:cNvPr id="14" name="Прямоугольник 13">
            <a:extLst>
              <a:ext uri="{FF2B5EF4-FFF2-40B4-BE49-F238E27FC236}">
                <a16:creationId xmlns:a16="http://schemas.microsoft.com/office/drawing/2014/main" id="{3E6701F6-7BE5-4BF9-BBAC-6C68BC65E60E}"/>
              </a:ext>
            </a:extLst>
          </p:cNvPr>
          <p:cNvSpPr/>
          <p:nvPr/>
        </p:nvSpPr>
        <p:spPr>
          <a:xfrm>
            <a:off x="322263" y="231775"/>
            <a:ext cx="8043228" cy="461665"/>
          </a:xfrm>
          <a:prstGeom prst="rect">
            <a:avLst/>
          </a:prstGeom>
        </p:spPr>
        <p:txBody>
          <a:bodyPr wrap="none">
            <a:spAutoFit/>
          </a:bodyPr>
          <a:lstStyle/>
          <a:p>
            <a:pPr fontAlgn="auto">
              <a:spcBef>
                <a:spcPts val="0"/>
              </a:spcBef>
              <a:spcAft>
                <a:spcPts val="0"/>
              </a:spcAft>
              <a:defRPr/>
            </a:pPr>
            <a:r>
              <a:rPr lang="ru-RU"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Система мониторинга качества дошкольного образования</a:t>
            </a:r>
            <a:endParaRPr lang="ru-RU" sz="2400" b="1" dirty="0">
              <a:solidFill>
                <a:schemeClr val="accent1"/>
              </a:solidFill>
              <a:latin typeface="+mn-lt"/>
              <a:cs typeface="+mn-cs"/>
            </a:endParaRPr>
          </a:p>
        </p:txBody>
      </p:sp>
      <p:pic>
        <p:nvPicPr>
          <p:cNvPr id="15" name="Picture 17">
            <a:extLst>
              <a:ext uri="{FF2B5EF4-FFF2-40B4-BE49-F238E27FC236}">
                <a16:creationId xmlns:a16="http://schemas.microsoft.com/office/drawing/2014/main" id="{7C12E306-860D-4E95-BBB4-DB65917B0F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572000" y="3526491"/>
            <a:ext cx="4038941" cy="280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207962" y="1085472"/>
            <a:ext cx="8685212"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25605" name="TextBox 12"/>
          <p:cNvSpPr txBox="1">
            <a:spLocks noChangeArrowheads="1"/>
          </p:cNvSpPr>
          <p:nvPr/>
        </p:nvSpPr>
        <p:spPr bwMode="auto">
          <a:xfrm>
            <a:off x="8475663" y="6581775"/>
            <a:ext cx="668337" cy="292100"/>
          </a:xfrm>
          <a:prstGeom prst="rect">
            <a:avLst/>
          </a:prstGeom>
          <a:noFill/>
          <a:ln w="9525">
            <a:noFill/>
            <a:miter lim="800000"/>
            <a:headEnd/>
            <a:tailEnd/>
          </a:ln>
        </p:spPr>
        <p:txBody>
          <a:bodyPr>
            <a:spAutoFit/>
          </a:bodyPr>
          <a:lstStyle/>
          <a:p>
            <a:pPr algn="r"/>
            <a:fld id="{CDE21D84-CCAB-44E4-AF4B-9701818A75BC}" type="slidenum">
              <a:rPr lang="ru-RU" sz="1300">
                <a:solidFill>
                  <a:srgbClr val="7F7F7F"/>
                </a:solidFill>
                <a:latin typeface="Calibri" pitchFamily="34" charset="0"/>
              </a:rPr>
              <a:pPr algn="r"/>
              <a:t>3</a:t>
            </a:fld>
            <a:endParaRPr lang="ru-RU" sz="1300">
              <a:solidFill>
                <a:srgbClr val="7F7F7F"/>
              </a:solidFill>
              <a:latin typeface="Calibri" pitchFamily="34" charset="0"/>
            </a:endParaRPr>
          </a:p>
        </p:txBody>
      </p:sp>
      <p:sp>
        <p:nvSpPr>
          <p:cNvPr id="25607" name="Прямоугольник 16"/>
          <p:cNvSpPr>
            <a:spLocks noChangeArrowheads="1"/>
          </p:cNvSpPr>
          <p:nvPr/>
        </p:nvSpPr>
        <p:spPr bwMode="auto">
          <a:xfrm>
            <a:off x="5732463" y="3208338"/>
            <a:ext cx="2768600" cy="307975"/>
          </a:xfrm>
          <a:prstGeom prst="rect">
            <a:avLst/>
          </a:prstGeom>
          <a:noFill/>
          <a:ln w="9525">
            <a:noFill/>
            <a:miter lim="800000"/>
            <a:headEnd/>
            <a:tailEnd/>
          </a:ln>
        </p:spPr>
        <p:txBody>
          <a:bodyPr>
            <a:spAutoFit/>
          </a:bodyPr>
          <a:lstStyle/>
          <a:p>
            <a:pPr>
              <a:buClr>
                <a:srgbClr val="4F81BD"/>
              </a:buClr>
              <a:buSzPct val="100000"/>
            </a:pPr>
            <a:r>
              <a:rPr lang="ru-RU" sz="1400">
                <a:solidFill>
                  <a:srgbClr val="000000"/>
                </a:solidFill>
                <a:latin typeface="Calibri" pitchFamily="34" charset="0"/>
              </a:rPr>
              <a:t> </a:t>
            </a:r>
          </a:p>
        </p:txBody>
      </p:sp>
      <p:sp>
        <p:nvSpPr>
          <p:cNvPr id="9" name="Прямоугольник 8">
            <a:extLst>
              <a:ext uri="{FF2B5EF4-FFF2-40B4-BE49-F238E27FC236}">
                <a16:creationId xmlns:a16="http://schemas.microsoft.com/office/drawing/2014/main" id="{5E6EE4B6-5607-45F5-8E91-44151483BA02}"/>
              </a:ext>
            </a:extLst>
          </p:cNvPr>
          <p:cNvSpPr/>
          <p:nvPr/>
        </p:nvSpPr>
        <p:spPr>
          <a:xfrm>
            <a:off x="207962" y="227153"/>
            <a:ext cx="7964438" cy="830997"/>
          </a:xfrm>
          <a:prstGeom prst="rect">
            <a:avLst/>
          </a:prstGeom>
        </p:spPr>
        <p:txBody>
          <a:bodyPr wrap="square">
            <a:spAutoFit/>
          </a:bodyPr>
          <a:lstStyle/>
          <a:p>
            <a:pPr fontAlgn="auto">
              <a:spcBef>
                <a:spcPts val="0"/>
              </a:spcBef>
              <a:spcAft>
                <a:spcPts val="0"/>
              </a:spcAft>
              <a:defRPr/>
            </a:pPr>
            <a:r>
              <a:rPr lang="ru-RU" sz="2400" b="1" dirty="0">
                <a:solidFill>
                  <a:srgbClr val="0070C0"/>
                </a:solidFill>
                <a:latin typeface="+mn-lt"/>
              </a:rPr>
              <a:t>Концепция </a:t>
            </a:r>
            <a:r>
              <a:rPr lang="ru-RU"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мониторинга качества дошкольного образования</a:t>
            </a:r>
            <a:endParaRPr lang="ru-RU" sz="2400" b="1" dirty="0">
              <a:solidFill>
                <a:srgbClr val="0070C0"/>
              </a:solidFill>
              <a:latin typeface="+mn-lt"/>
            </a:endParaRPr>
          </a:p>
        </p:txBody>
      </p:sp>
      <p:pic>
        <p:nvPicPr>
          <p:cNvPr id="7" name="Рисунок 6">
            <a:extLst>
              <a:ext uri="{FF2B5EF4-FFF2-40B4-BE49-F238E27FC236}">
                <a16:creationId xmlns:a16="http://schemas.microsoft.com/office/drawing/2014/main" id="{B0654B59-9947-470A-8A18-62E2B3BBE0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860" y="2354695"/>
            <a:ext cx="3160711" cy="2323236"/>
          </a:xfrm>
          <a:prstGeom prst="rect">
            <a:avLst/>
          </a:prstGeom>
        </p:spPr>
      </p:pic>
      <p:graphicFrame>
        <p:nvGraphicFramePr>
          <p:cNvPr id="5" name="Схема 4">
            <a:extLst>
              <a:ext uri="{FF2B5EF4-FFF2-40B4-BE49-F238E27FC236}">
                <a16:creationId xmlns:a16="http://schemas.microsoft.com/office/drawing/2014/main" id="{3D02BB26-94DE-438A-A8C0-5C2359C4DE8D}"/>
              </a:ext>
            </a:extLst>
          </p:cNvPr>
          <p:cNvGraphicFramePr/>
          <p:nvPr>
            <p:extLst>
              <p:ext uri="{D42A27DB-BD31-4B8C-83A1-F6EECF244321}">
                <p14:modId xmlns:p14="http://schemas.microsoft.com/office/powerpoint/2010/main" val="4239057358"/>
              </p:ext>
            </p:extLst>
          </p:nvPr>
        </p:nvGraphicFramePr>
        <p:xfrm>
          <a:off x="3635896" y="1268759"/>
          <a:ext cx="5243630" cy="5362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690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229394" y="1056802"/>
            <a:ext cx="8685212"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25605" name="TextBox 12"/>
          <p:cNvSpPr txBox="1">
            <a:spLocks noChangeArrowheads="1"/>
          </p:cNvSpPr>
          <p:nvPr/>
        </p:nvSpPr>
        <p:spPr bwMode="auto">
          <a:xfrm>
            <a:off x="8475663" y="6581775"/>
            <a:ext cx="668337" cy="292100"/>
          </a:xfrm>
          <a:prstGeom prst="rect">
            <a:avLst/>
          </a:prstGeom>
          <a:noFill/>
          <a:ln w="9525">
            <a:noFill/>
            <a:miter lim="800000"/>
            <a:headEnd/>
            <a:tailEnd/>
          </a:ln>
        </p:spPr>
        <p:txBody>
          <a:bodyPr>
            <a:spAutoFit/>
          </a:bodyPr>
          <a:lstStyle/>
          <a:p>
            <a:pPr algn="r"/>
            <a:fld id="{CDE21D84-CCAB-44E4-AF4B-9701818A75BC}" type="slidenum">
              <a:rPr lang="ru-RU" sz="1300">
                <a:solidFill>
                  <a:srgbClr val="7F7F7F"/>
                </a:solidFill>
                <a:latin typeface="Calibri" pitchFamily="34" charset="0"/>
              </a:rPr>
              <a:pPr algn="r"/>
              <a:t>4</a:t>
            </a:fld>
            <a:endParaRPr lang="ru-RU" sz="1300">
              <a:solidFill>
                <a:srgbClr val="7F7F7F"/>
              </a:solidFill>
              <a:latin typeface="Calibri" pitchFamily="34" charset="0"/>
            </a:endParaRPr>
          </a:p>
        </p:txBody>
      </p:sp>
      <p:sp>
        <p:nvSpPr>
          <p:cNvPr id="25607" name="Прямоугольник 16"/>
          <p:cNvSpPr>
            <a:spLocks noChangeArrowheads="1"/>
          </p:cNvSpPr>
          <p:nvPr/>
        </p:nvSpPr>
        <p:spPr bwMode="auto">
          <a:xfrm>
            <a:off x="5732463" y="3208338"/>
            <a:ext cx="2768600" cy="307975"/>
          </a:xfrm>
          <a:prstGeom prst="rect">
            <a:avLst/>
          </a:prstGeom>
          <a:noFill/>
          <a:ln w="9525">
            <a:noFill/>
            <a:miter lim="800000"/>
            <a:headEnd/>
            <a:tailEnd/>
          </a:ln>
        </p:spPr>
        <p:txBody>
          <a:bodyPr>
            <a:spAutoFit/>
          </a:bodyPr>
          <a:lstStyle/>
          <a:p>
            <a:pPr>
              <a:buClr>
                <a:srgbClr val="4F81BD"/>
              </a:buClr>
              <a:buSzPct val="100000"/>
            </a:pPr>
            <a:r>
              <a:rPr lang="ru-RU" sz="1400">
                <a:solidFill>
                  <a:srgbClr val="000000"/>
                </a:solidFill>
                <a:latin typeface="Calibri" pitchFamily="34" charset="0"/>
              </a:rPr>
              <a:t> </a:t>
            </a:r>
          </a:p>
        </p:txBody>
      </p:sp>
      <p:sp>
        <p:nvSpPr>
          <p:cNvPr id="9" name="Прямоугольник 8">
            <a:extLst>
              <a:ext uri="{FF2B5EF4-FFF2-40B4-BE49-F238E27FC236}">
                <a16:creationId xmlns:a16="http://schemas.microsoft.com/office/drawing/2014/main" id="{5E6EE4B6-5607-45F5-8E91-44151483BA02}"/>
              </a:ext>
            </a:extLst>
          </p:cNvPr>
          <p:cNvSpPr/>
          <p:nvPr/>
        </p:nvSpPr>
        <p:spPr>
          <a:xfrm>
            <a:off x="325384" y="836712"/>
            <a:ext cx="8636003" cy="7120219"/>
          </a:xfrm>
          <a:prstGeom prst="rect">
            <a:avLst/>
          </a:prstGeom>
        </p:spPr>
        <p:txBody>
          <a:bodyPr wrap="square">
            <a:spAutoFit/>
          </a:bodyPr>
          <a:lstStyle/>
          <a:p>
            <a:pPr fontAlgn="auto">
              <a:spcBef>
                <a:spcPts val="0"/>
              </a:spcBef>
              <a:spcAft>
                <a:spcPts val="0"/>
              </a:spcAft>
              <a:defRPr/>
            </a:pPr>
            <a:endParaRPr lang="en-US" sz="2400" b="1" dirty="0">
              <a:solidFill>
                <a:srgbClr val="0070C0"/>
              </a:solidFill>
              <a:latin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Clr>
                <a:srgbClr val="000000"/>
              </a:buClr>
              <a:buFontTx/>
              <a:buChar char="-"/>
            </a:pPr>
            <a:r>
              <a:rPr lang="ru-RU" sz="2100" b="1" dirty="0">
                <a:solidFill>
                  <a:srgbClr val="0070C0"/>
                </a:solidFill>
                <a:effectLst/>
                <a:latin typeface="+mn-lt"/>
                <a:ea typeface="Times New Roman" panose="02020603050405020304" pitchFamily="18" charset="0"/>
                <a:cs typeface="Times New Roman" panose="02020603050405020304" pitchFamily="18" charset="0"/>
              </a:rPr>
              <a:t>Во-первых, </a:t>
            </a:r>
            <a:r>
              <a:rPr lang="ru-RU" sz="2100" dirty="0">
                <a:solidFill>
                  <a:srgbClr val="0070C0"/>
                </a:solidFill>
                <a:effectLst/>
                <a:latin typeface="+mn-lt"/>
                <a:ea typeface="Times New Roman" panose="02020603050405020304" pitchFamily="18" charset="0"/>
                <a:cs typeface="Times New Roman" panose="02020603050405020304" pitchFamily="18" charset="0"/>
              </a:rPr>
              <a:t>мониторинг, который будет осуществляться во всех регионах в соответствии с единой Концепций, поможет создать условия для формирования единого образовательного пространства РФ в сфере дошкольного образования.</a:t>
            </a:r>
          </a:p>
          <a:p>
            <a:pPr marL="342900" lvl="0" indent="-342900" algn="just">
              <a:lnSpc>
                <a:spcPct val="107000"/>
              </a:lnSpc>
              <a:spcAft>
                <a:spcPts val="800"/>
              </a:spcAft>
              <a:buClr>
                <a:srgbClr val="000000"/>
              </a:buClr>
              <a:buFontTx/>
              <a:buChar char="-"/>
            </a:pPr>
            <a:r>
              <a:rPr lang="ru-RU" sz="2100" b="1" dirty="0">
                <a:solidFill>
                  <a:srgbClr val="0070C0"/>
                </a:solidFill>
                <a:effectLst/>
                <a:latin typeface="+mn-lt"/>
                <a:ea typeface="Times New Roman" panose="02020603050405020304" pitchFamily="18" charset="0"/>
                <a:cs typeface="Times New Roman" panose="02020603050405020304" pitchFamily="18" charset="0"/>
              </a:rPr>
              <a:t>Во-вторых, </a:t>
            </a:r>
            <a:r>
              <a:rPr lang="ru-RU" sz="2100" dirty="0">
                <a:solidFill>
                  <a:srgbClr val="0070C0"/>
                </a:solidFill>
                <a:effectLst/>
                <a:latin typeface="+mn-lt"/>
                <a:ea typeface="Times New Roman" panose="02020603050405020304" pitchFamily="18" charset="0"/>
                <a:cs typeface="Times New Roman" panose="02020603050405020304" pitchFamily="18" charset="0"/>
              </a:rPr>
              <a:t>данные мониторинга станут основой для построения программ профессионального развития педагогов</a:t>
            </a:r>
          </a:p>
          <a:p>
            <a:pPr marL="342900" indent="-342900" algn="just">
              <a:lnSpc>
                <a:spcPct val="107000"/>
              </a:lnSpc>
              <a:spcAft>
                <a:spcPts val="800"/>
              </a:spcAft>
              <a:buClr>
                <a:srgbClr val="000000"/>
              </a:buClr>
              <a:buFontTx/>
              <a:buChar char="-"/>
            </a:pPr>
            <a:r>
              <a:rPr lang="ru-RU" sz="2100" b="1" dirty="0">
                <a:solidFill>
                  <a:srgbClr val="0070C0"/>
                </a:solidFill>
                <a:effectLst/>
                <a:latin typeface="+mn-lt"/>
                <a:ea typeface="Times New Roman" panose="02020603050405020304" pitchFamily="18" charset="0"/>
                <a:cs typeface="Times New Roman" panose="02020603050405020304" pitchFamily="18" charset="0"/>
              </a:rPr>
              <a:t>В-третьих, </a:t>
            </a:r>
            <a:r>
              <a:rPr lang="ru-RU" sz="2100" dirty="0">
                <a:solidFill>
                  <a:srgbClr val="0070C0"/>
                </a:solidFill>
                <a:effectLst/>
                <a:latin typeface="+mn-lt"/>
                <a:ea typeface="Times New Roman" panose="02020603050405020304" pitchFamily="18" charset="0"/>
                <a:cs typeface="Times New Roman" panose="02020603050405020304" pitchFamily="18" charset="0"/>
              </a:rPr>
              <a:t>МКДО создаст информационные условия для качественного осуществления государственного контроля и надзора, но самое главное ‒ основу для эффективного управления качеством образования в организациях, осуществляющих образовательную деятельность в сфере дошкольного образования, на уровне муниципалитетов и регионов.</a:t>
            </a:r>
            <a:endParaRPr lang="ru-RU" sz="2100" dirty="0">
              <a:solidFill>
                <a:srgbClr val="0070C0"/>
              </a:solidFill>
              <a:effectLst/>
              <a:latin typeface="+mn-lt"/>
              <a:ea typeface="Calibri" panose="020F0502020204030204" pitchFamily="34" charset="0"/>
              <a:cs typeface="Times New Roman" panose="02020603050405020304" pitchFamily="18" charset="0"/>
            </a:endParaRPr>
          </a:p>
          <a:p>
            <a:pPr lvl="0" algn="just">
              <a:lnSpc>
                <a:spcPct val="107000"/>
              </a:lnSpc>
              <a:spcAft>
                <a:spcPts val="800"/>
              </a:spcAft>
              <a:buClr>
                <a:srgbClr val="000000"/>
              </a:buClr>
            </a:pPr>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Clr>
                <a:srgbClr val="000000"/>
              </a:buClr>
              <a:buFontTx/>
              <a:buChar char="-"/>
            </a:pPr>
            <a:endPar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Clr>
                <a:srgbClr val="000000"/>
              </a:buClr>
              <a:buFontTx/>
              <a:buChar char="-"/>
            </a:pPr>
            <a:endParaRPr lang="ru-RU" sz="2400" dirty="0">
              <a:solidFill>
                <a:srgbClr val="0070C0"/>
              </a:solidFill>
              <a:effectLst/>
              <a:latin typeface="+mn-lt"/>
              <a:ea typeface="Calibri" panose="020F0502020204030204" pitchFamily="34" charset="0"/>
              <a:cs typeface="Times New Roman" panose="02020603050405020304" pitchFamily="18" charset="0"/>
            </a:endParaRPr>
          </a:p>
          <a:p>
            <a:pPr fontAlgn="auto">
              <a:spcBef>
                <a:spcPts val="0"/>
              </a:spcBef>
              <a:spcAft>
                <a:spcPts val="0"/>
              </a:spcAft>
              <a:defRPr/>
            </a:pPr>
            <a:endParaRPr lang="ru-RU" sz="2400" b="1" dirty="0">
              <a:solidFill>
                <a:srgbClr val="0070C0"/>
              </a:solidFill>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ru-RU" sz="2200" b="1" dirty="0">
              <a:solidFill>
                <a:srgbClr val="0070C0"/>
              </a:solidFill>
              <a:latin typeface="+mj-lt"/>
              <a:cs typeface="+mn-cs"/>
            </a:endParaRPr>
          </a:p>
        </p:txBody>
      </p:sp>
      <p:sp>
        <p:nvSpPr>
          <p:cNvPr id="6" name="Прямоугольник 5">
            <a:extLst>
              <a:ext uri="{FF2B5EF4-FFF2-40B4-BE49-F238E27FC236}">
                <a16:creationId xmlns:a16="http://schemas.microsoft.com/office/drawing/2014/main" id="{6F2D3B12-F3F1-43BE-94B4-C9C1C73BB819}"/>
              </a:ext>
            </a:extLst>
          </p:cNvPr>
          <p:cNvSpPr/>
          <p:nvPr/>
        </p:nvSpPr>
        <p:spPr>
          <a:xfrm>
            <a:off x="322263" y="231775"/>
            <a:ext cx="6716647" cy="830997"/>
          </a:xfrm>
          <a:prstGeom prst="rect">
            <a:avLst/>
          </a:prstGeom>
        </p:spPr>
        <p:txBody>
          <a:bodyPr wrap="none">
            <a:spAutoFit/>
          </a:bodyPr>
          <a:lstStyle/>
          <a:p>
            <a:pPr fontAlgn="auto">
              <a:spcBef>
                <a:spcPts val="0"/>
              </a:spcBef>
              <a:spcAft>
                <a:spcPts val="0"/>
              </a:spcAft>
              <a:defRPr/>
            </a:pPr>
            <a:r>
              <a:rPr lang="ru-RU"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Какие вопросы решает </a:t>
            </a:r>
          </a:p>
          <a:p>
            <a:pPr fontAlgn="auto">
              <a:spcBef>
                <a:spcPts val="0"/>
              </a:spcBef>
              <a:spcAft>
                <a:spcPts val="0"/>
              </a:spcAft>
              <a:defRPr/>
            </a:pPr>
            <a:r>
              <a:rPr lang="ru-RU"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мониторинг качества дошкольного образования</a:t>
            </a:r>
            <a:endParaRPr lang="ru-RU" sz="2400" b="1" dirty="0">
              <a:solidFill>
                <a:schemeClr val="accent1"/>
              </a:solidFill>
              <a:latin typeface="+mn-lt"/>
              <a:cs typeface="+mn-cs"/>
            </a:endParaRPr>
          </a:p>
        </p:txBody>
      </p:sp>
    </p:spTree>
    <p:extLst>
      <p:ext uri="{BB962C8B-B14F-4D97-AF65-F5344CB8AC3E}">
        <p14:creationId xmlns:p14="http://schemas.microsoft.com/office/powerpoint/2010/main" val="3920115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450" y="207963"/>
            <a:ext cx="1482725" cy="523875"/>
          </a:xfrm>
          <a:prstGeom prst="rect">
            <a:avLst/>
          </a:prstGeom>
        </p:spPr>
        <p:txBody>
          <a:bodyPr wrap="none">
            <a:spAutoFit/>
          </a:bodyPr>
          <a:lstStyle/>
          <a:p>
            <a:pPr fontAlgn="auto">
              <a:spcBef>
                <a:spcPts val="0"/>
              </a:spcBef>
              <a:spcAft>
                <a:spcPts val="0"/>
              </a:spcAft>
              <a:defRPr/>
            </a:pPr>
            <a:r>
              <a:rPr lang="ru-RU" sz="2800" b="1" dirty="0">
                <a:solidFill>
                  <a:schemeClr val="bg1"/>
                </a:solidFill>
                <a:latin typeface="+mn-lt"/>
                <a:ea typeface="+mj-ea"/>
                <a:cs typeface="+mj-cs"/>
              </a:rPr>
              <a:t>ДОРОГИ</a:t>
            </a:r>
            <a:endParaRPr lang="ru-RU" dirty="0">
              <a:solidFill>
                <a:schemeClr val="bg1"/>
              </a:solidFill>
              <a:latin typeface="+mn-lt"/>
              <a:cs typeface="+mn-cs"/>
            </a:endParaRPr>
          </a:p>
        </p:txBody>
      </p:sp>
      <p:sp>
        <p:nvSpPr>
          <p:cNvPr id="5" name="Заголовок 1"/>
          <p:cNvSpPr txBox="1">
            <a:spLocks/>
          </p:cNvSpPr>
          <p:nvPr/>
        </p:nvSpPr>
        <p:spPr>
          <a:xfrm>
            <a:off x="307975" y="981075"/>
            <a:ext cx="8305800" cy="606425"/>
          </a:xfrm>
          <a:prstGeom prst="rect">
            <a:avLst/>
          </a:prstGeom>
        </p:spPr>
        <p:txBody>
          <a:bodyPr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br>
              <a:rPr lang="ru-RU" sz="2800" b="1" i="1" dirty="0">
                <a:cs typeface="Calibri"/>
              </a:rPr>
            </a:br>
            <a:endParaRPr lang="ru-RU" sz="2800" b="1" i="1" dirty="0">
              <a:cs typeface="Calibri"/>
            </a:endParaRPr>
          </a:p>
        </p:txBody>
      </p:sp>
      <p:sp>
        <p:nvSpPr>
          <p:cNvPr id="1029" name="AutoShape 2" descr="Национальный проект «Безопасные и качественные автомобильные дороги» 2019 –  2024"/>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cxnSp>
        <p:nvCxnSpPr>
          <p:cNvPr id="11" name="Прямая соединительная линия 10"/>
          <p:cNvCxnSpPr>
            <a:cxnSpLocks/>
          </p:cNvCxnSpPr>
          <p:nvPr/>
        </p:nvCxnSpPr>
        <p:spPr>
          <a:xfrm>
            <a:off x="207963" y="908050"/>
            <a:ext cx="8780462" cy="47291"/>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475663" y="6581775"/>
            <a:ext cx="668337" cy="292100"/>
          </a:xfrm>
          <a:prstGeom prst="rect">
            <a:avLst/>
          </a:prstGeom>
          <a:noFill/>
        </p:spPr>
        <p:txBody>
          <a:bodyPr>
            <a:spAutoFit/>
          </a:bodyPr>
          <a:lstStyle/>
          <a:p>
            <a:pPr algn="r" fontAlgn="auto">
              <a:spcBef>
                <a:spcPts val="0"/>
              </a:spcBef>
              <a:spcAft>
                <a:spcPts val="0"/>
              </a:spcAft>
              <a:defRPr/>
            </a:pPr>
            <a:fld id="{0147C5FB-15AC-477B-BD06-FCF275BE88CC}" type="slidenum">
              <a:rPr lang="ru-RU" sz="1300">
                <a:solidFill>
                  <a:schemeClr val="tx1">
                    <a:lumMod val="50000"/>
                    <a:lumOff val="50000"/>
                  </a:schemeClr>
                </a:solidFill>
                <a:latin typeface="+mn-lt"/>
                <a:cs typeface="+mn-cs"/>
              </a:rPr>
              <a:pPr algn="r" fontAlgn="auto">
                <a:spcBef>
                  <a:spcPts val="0"/>
                </a:spcBef>
                <a:spcAft>
                  <a:spcPts val="0"/>
                </a:spcAft>
                <a:defRPr/>
              </a:pPr>
              <a:t>5</a:t>
            </a:fld>
            <a:endParaRPr lang="ru-RU" sz="1300" dirty="0">
              <a:solidFill>
                <a:schemeClr val="tx1">
                  <a:lumMod val="50000"/>
                  <a:lumOff val="50000"/>
                </a:schemeClr>
              </a:solidFill>
              <a:latin typeface="+mn-lt"/>
              <a:cs typeface="+mn-cs"/>
            </a:endParaRPr>
          </a:p>
        </p:txBody>
      </p:sp>
      <p:sp>
        <p:nvSpPr>
          <p:cNvPr id="1036" name="Прямоугольник 1"/>
          <p:cNvSpPr>
            <a:spLocks noChangeArrowheads="1"/>
          </p:cNvSpPr>
          <p:nvPr/>
        </p:nvSpPr>
        <p:spPr bwMode="auto">
          <a:xfrm>
            <a:off x="520643" y="1284287"/>
            <a:ext cx="8093132" cy="423514"/>
          </a:xfrm>
          <a:prstGeom prst="rect">
            <a:avLst/>
          </a:prstGeom>
          <a:noFill/>
          <a:ln w="9525">
            <a:noFill/>
            <a:miter lim="800000"/>
            <a:headEnd/>
            <a:tailEnd/>
          </a:ln>
        </p:spPr>
        <p:txBody>
          <a:bodyPr wrap="square">
            <a:spAutoFit/>
          </a:bodyPr>
          <a:lstStyle/>
          <a:p>
            <a:pPr algn="just">
              <a:lnSpc>
                <a:spcPct val="115000"/>
              </a:lnSpc>
              <a:spcAft>
                <a:spcPts val="1250"/>
              </a:spcAft>
            </a:pPr>
            <a:r>
              <a:rPr lang="ru-RU" dirty="0">
                <a:solidFill>
                  <a:srgbClr val="FF0000"/>
                </a:solidFill>
                <a:latin typeface="+mn-lt"/>
                <a:ea typeface="Times New Roman" panose="02020603050405020304" pitchFamily="18" charset="0"/>
                <a:cs typeface="Times New Roman" panose="02020603050405020304" pitchFamily="18" charset="0"/>
              </a:rPr>
              <a:t>              </a:t>
            </a:r>
            <a:r>
              <a:rPr lang="ru-RU" sz="2000" dirty="0">
                <a:solidFill>
                  <a:srgbClr val="0070C0"/>
                </a:solidFill>
                <a:latin typeface="PTSerif-Regular"/>
              </a:rPr>
              <a:t>            </a:t>
            </a:r>
            <a:endParaRPr lang="ru-RU" altLang="ru-RU" sz="2000" dirty="0">
              <a:solidFill>
                <a:srgbClr val="002060"/>
              </a:solidFill>
              <a:latin typeface="Calibri" pitchFamily="34" charset="0"/>
            </a:endParaRPr>
          </a:p>
        </p:txBody>
      </p:sp>
      <p:sp>
        <p:nvSpPr>
          <p:cNvPr id="17" name="Прямоугольник 16">
            <a:extLst>
              <a:ext uri="{FF2B5EF4-FFF2-40B4-BE49-F238E27FC236}">
                <a16:creationId xmlns:a16="http://schemas.microsoft.com/office/drawing/2014/main" id="{056FAF20-0309-4AED-9BB6-69370A36951D}"/>
              </a:ext>
            </a:extLst>
          </p:cNvPr>
          <p:cNvSpPr/>
          <p:nvPr/>
        </p:nvSpPr>
        <p:spPr>
          <a:xfrm>
            <a:off x="460375" y="124344"/>
            <a:ext cx="7843901" cy="830997"/>
          </a:xfrm>
          <a:prstGeom prst="rect">
            <a:avLst/>
          </a:prstGeom>
        </p:spPr>
        <p:txBody>
          <a:bodyPr wrap="square">
            <a:spAutoFit/>
          </a:bodyPr>
          <a:lstStyle/>
          <a:p>
            <a:pPr fontAlgn="auto">
              <a:spcBef>
                <a:spcPts val="0"/>
              </a:spcBef>
              <a:spcAft>
                <a:spcPts val="0"/>
              </a:spcAft>
              <a:defRPr/>
            </a:pPr>
            <a:r>
              <a:rPr lang="ru-RU"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Области качества мониторинга </a:t>
            </a:r>
          </a:p>
          <a:p>
            <a:pPr fontAlgn="auto">
              <a:spcBef>
                <a:spcPts val="0"/>
              </a:spcBef>
              <a:spcAft>
                <a:spcPts val="0"/>
              </a:spcAft>
              <a:defRPr/>
            </a:pPr>
            <a:r>
              <a:rPr lang="ru-RU"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качества дошкольного образования</a:t>
            </a:r>
            <a:endParaRPr lang="ru-RU" sz="2400" b="1" dirty="0">
              <a:solidFill>
                <a:srgbClr val="0070C0"/>
              </a:solidFill>
              <a:latin typeface="+mj-lt"/>
              <a:cs typeface="+mn-cs"/>
            </a:endParaRPr>
          </a:p>
        </p:txBody>
      </p:sp>
      <p:pic>
        <p:nvPicPr>
          <p:cNvPr id="6" name="Рисунок 5">
            <a:extLst>
              <a:ext uri="{FF2B5EF4-FFF2-40B4-BE49-F238E27FC236}">
                <a16:creationId xmlns:a16="http://schemas.microsoft.com/office/drawing/2014/main" id="{BFAB0EF7-A1EA-4987-ABE7-4BCA20D14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4" y="1273422"/>
            <a:ext cx="8695531" cy="4830095"/>
          </a:xfrm>
          <a:prstGeom prst="rect">
            <a:avLst/>
          </a:prstGeom>
        </p:spPr>
      </p:pic>
    </p:spTree>
    <p:extLst>
      <p:ext uri="{BB962C8B-B14F-4D97-AF65-F5344CB8AC3E}">
        <p14:creationId xmlns:p14="http://schemas.microsoft.com/office/powerpoint/2010/main" val="3267936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207964" y="1051799"/>
            <a:ext cx="8685212"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25605" name="TextBox 12"/>
          <p:cNvSpPr txBox="1">
            <a:spLocks noChangeArrowheads="1"/>
          </p:cNvSpPr>
          <p:nvPr/>
        </p:nvSpPr>
        <p:spPr bwMode="auto">
          <a:xfrm>
            <a:off x="8475663" y="6581775"/>
            <a:ext cx="668337" cy="292100"/>
          </a:xfrm>
          <a:prstGeom prst="rect">
            <a:avLst/>
          </a:prstGeom>
          <a:noFill/>
          <a:ln w="9525">
            <a:noFill/>
            <a:miter lim="800000"/>
            <a:headEnd/>
            <a:tailEnd/>
          </a:ln>
        </p:spPr>
        <p:txBody>
          <a:bodyPr>
            <a:spAutoFit/>
          </a:bodyPr>
          <a:lstStyle/>
          <a:p>
            <a:pPr algn="r"/>
            <a:fld id="{CDE21D84-CCAB-44E4-AF4B-9701818A75BC}" type="slidenum">
              <a:rPr lang="ru-RU" sz="1300">
                <a:solidFill>
                  <a:srgbClr val="7F7F7F"/>
                </a:solidFill>
                <a:latin typeface="Calibri" pitchFamily="34" charset="0"/>
              </a:rPr>
              <a:pPr algn="r"/>
              <a:t>6</a:t>
            </a:fld>
            <a:endParaRPr lang="ru-RU" sz="1300">
              <a:solidFill>
                <a:srgbClr val="7F7F7F"/>
              </a:solidFill>
              <a:latin typeface="Calibri" pitchFamily="34" charset="0"/>
            </a:endParaRPr>
          </a:p>
        </p:txBody>
      </p:sp>
      <p:sp>
        <p:nvSpPr>
          <p:cNvPr id="25607" name="Прямоугольник 16"/>
          <p:cNvSpPr>
            <a:spLocks noChangeArrowheads="1"/>
          </p:cNvSpPr>
          <p:nvPr/>
        </p:nvSpPr>
        <p:spPr bwMode="auto">
          <a:xfrm>
            <a:off x="5732463" y="3208338"/>
            <a:ext cx="2768600" cy="307975"/>
          </a:xfrm>
          <a:prstGeom prst="rect">
            <a:avLst/>
          </a:prstGeom>
          <a:noFill/>
          <a:ln w="9525">
            <a:noFill/>
            <a:miter lim="800000"/>
            <a:headEnd/>
            <a:tailEnd/>
          </a:ln>
        </p:spPr>
        <p:txBody>
          <a:bodyPr>
            <a:spAutoFit/>
          </a:bodyPr>
          <a:lstStyle/>
          <a:p>
            <a:pPr>
              <a:buClr>
                <a:srgbClr val="4F81BD"/>
              </a:buClr>
              <a:buSzPct val="100000"/>
            </a:pPr>
            <a:r>
              <a:rPr lang="ru-RU" sz="1400">
                <a:solidFill>
                  <a:srgbClr val="000000"/>
                </a:solidFill>
                <a:latin typeface="Calibri" pitchFamily="34" charset="0"/>
              </a:rPr>
              <a:t> </a:t>
            </a:r>
          </a:p>
        </p:txBody>
      </p:sp>
      <p:sp>
        <p:nvSpPr>
          <p:cNvPr id="9" name="Прямоугольник 8">
            <a:extLst>
              <a:ext uri="{FF2B5EF4-FFF2-40B4-BE49-F238E27FC236}">
                <a16:creationId xmlns:a16="http://schemas.microsoft.com/office/drawing/2014/main" id="{5E6EE4B6-5607-45F5-8E91-44151483BA02}"/>
              </a:ext>
            </a:extLst>
          </p:cNvPr>
          <p:cNvSpPr/>
          <p:nvPr/>
        </p:nvSpPr>
        <p:spPr>
          <a:xfrm>
            <a:off x="207964" y="227152"/>
            <a:ext cx="8207910" cy="830997"/>
          </a:xfrm>
          <a:prstGeom prst="rect">
            <a:avLst/>
          </a:prstGeom>
        </p:spPr>
        <p:txBody>
          <a:bodyPr wrap="square">
            <a:spAutoFit/>
          </a:bodyPr>
          <a:lstStyle/>
          <a:p>
            <a:pPr fontAlgn="auto">
              <a:spcBef>
                <a:spcPts val="0"/>
              </a:spcBef>
              <a:spcAft>
                <a:spcPts val="0"/>
              </a:spcAft>
              <a:defRPr/>
            </a:pPr>
            <a:r>
              <a:rPr lang="ru-RU"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Направления  мониторинга качества дошкольного образования</a:t>
            </a:r>
            <a:endParaRPr lang="ru-RU" sz="2400" b="1" dirty="0">
              <a:solidFill>
                <a:schemeClr val="accent1"/>
              </a:solidFill>
              <a:latin typeface="+mn-lt"/>
              <a:cs typeface="+mn-cs"/>
            </a:endParaRPr>
          </a:p>
        </p:txBody>
      </p:sp>
      <p:pic>
        <p:nvPicPr>
          <p:cNvPr id="3" name="Рисунок 2">
            <a:extLst>
              <a:ext uri="{FF2B5EF4-FFF2-40B4-BE49-F238E27FC236}">
                <a16:creationId xmlns:a16="http://schemas.microsoft.com/office/drawing/2014/main" id="{0C61E9CB-B997-4DA4-A0D6-C89E768E3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9751"/>
            <a:ext cx="9144000" cy="5061229"/>
          </a:xfrm>
          <a:prstGeom prst="rect">
            <a:avLst/>
          </a:prstGeom>
        </p:spPr>
      </p:pic>
    </p:spTree>
    <p:extLst>
      <p:ext uri="{BB962C8B-B14F-4D97-AF65-F5344CB8AC3E}">
        <p14:creationId xmlns:p14="http://schemas.microsoft.com/office/powerpoint/2010/main" val="212116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229394" y="836712"/>
            <a:ext cx="8685212"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25605" name="TextBox 12"/>
          <p:cNvSpPr txBox="1">
            <a:spLocks noChangeArrowheads="1"/>
          </p:cNvSpPr>
          <p:nvPr/>
        </p:nvSpPr>
        <p:spPr bwMode="auto">
          <a:xfrm>
            <a:off x="8475663" y="6581775"/>
            <a:ext cx="668337" cy="292100"/>
          </a:xfrm>
          <a:prstGeom prst="rect">
            <a:avLst/>
          </a:prstGeom>
          <a:noFill/>
          <a:ln w="9525">
            <a:noFill/>
            <a:miter lim="800000"/>
            <a:headEnd/>
            <a:tailEnd/>
          </a:ln>
        </p:spPr>
        <p:txBody>
          <a:bodyPr>
            <a:spAutoFit/>
          </a:bodyPr>
          <a:lstStyle/>
          <a:p>
            <a:pPr algn="r"/>
            <a:fld id="{CDE21D84-CCAB-44E4-AF4B-9701818A75BC}" type="slidenum">
              <a:rPr lang="ru-RU" sz="1300">
                <a:solidFill>
                  <a:srgbClr val="7F7F7F"/>
                </a:solidFill>
                <a:latin typeface="Calibri" pitchFamily="34" charset="0"/>
              </a:rPr>
              <a:pPr algn="r"/>
              <a:t>7</a:t>
            </a:fld>
            <a:endParaRPr lang="ru-RU" sz="1300">
              <a:solidFill>
                <a:srgbClr val="7F7F7F"/>
              </a:solidFill>
              <a:latin typeface="Calibri" pitchFamily="34" charset="0"/>
            </a:endParaRPr>
          </a:p>
        </p:txBody>
      </p:sp>
      <p:sp>
        <p:nvSpPr>
          <p:cNvPr id="25607" name="Прямоугольник 16"/>
          <p:cNvSpPr>
            <a:spLocks noChangeArrowheads="1"/>
          </p:cNvSpPr>
          <p:nvPr/>
        </p:nvSpPr>
        <p:spPr bwMode="auto">
          <a:xfrm>
            <a:off x="5732463" y="3208338"/>
            <a:ext cx="2768600" cy="307975"/>
          </a:xfrm>
          <a:prstGeom prst="rect">
            <a:avLst/>
          </a:prstGeom>
          <a:noFill/>
          <a:ln w="9525">
            <a:noFill/>
            <a:miter lim="800000"/>
            <a:headEnd/>
            <a:tailEnd/>
          </a:ln>
        </p:spPr>
        <p:txBody>
          <a:bodyPr>
            <a:spAutoFit/>
          </a:bodyPr>
          <a:lstStyle/>
          <a:p>
            <a:pPr>
              <a:buClr>
                <a:srgbClr val="4F81BD"/>
              </a:buClr>
              <a:buSzPct val="100000"/>
            </a:pPr>
            <a:r>
              <a:rPr lang="ru-RU" sz="1400">
                <a:solidFill>
                  <a:srgbClr val="000000"/>
                </a:solidFill>
                <a:latin typeface="Calibri" pitchFamily="34" charset="0"/>
              </a:rPr>
              <a:t> </a:t>
            </a:r>
          </a:p>
        </p:txBody>
      </p:sp>
      <p:sp>
        <p:nvSpPr>
          <p:cNvPr id="9" name="Прямоугольник 8">
            <a:extLst>
              <a:ext uri="{FF2B5EF4-FFF2-40B4-BE49-F238E27FC236}">
                <a16:creationId xmlns:a16="http://schemas.microsoft.com/office/drawing/2014/main" id="{5E6EE4B6-5607-45F5-8E91-44151483BA02}"/>
              </a:ext>
            </a:extLst>
          </p:cNvPr>
          <p:cNvSpPr/>
          <p:nvPr/>
        </p:nvSpPr>
        <p:spPr>
          <a:xfrm>
            <a:off x="322263" y="979985"/>
            <a:ext cx="8636003" cy="5323317"/>
          </a:xfrm>
          <a:prstGeom prst="rect">
            <a:avLst/>
          </a:prstGeom>
        </p:spPr>
        <p:txBody>
          <a:bodyPr wrap="square">
            <a:spAutoFit/>
          </a:bodyPr>
          <a:lstStyle/>
          <a:p>
            <a:pPr lvl="0" algn="just">
              <a:lnSpc>
                <a:spcPct val="107000"/>
              </a:lnSpc>
              <a:spcAft>
                <a:spcPts val="800"/>
              </a:spcAft>
              <a:buClr>
                <a:srgbClr val="000000"/>
              </a:buClr>
            </a:pPr>
            <a:r>
              <a:rPr lang="ru-RU" sz="2200" dirty="0">
                <a:solidFill>
                  <a:srgbClr val="0070C0"/>
                </a:solidFill>
                <a:effectLst/>
                <a:latin typeface="+mn-lt"/>
                <a:ea typeface="Calibri" panose="020F0502020204030204" pitchFamily="34" charset="0"/>
                <a:cs typeface="Times New Roman" panose="02020603050405020304" pitchFamily="18" charset="0"/>
              </a:rPr>
              <a:t>В 2021 году мониторинг качества дошкольного образования в субъектах Российской Федерации в соответствии с Концепцией МКДО – 2021 с использованием Инструментария МКДО воспитанников будет апробирован в 8 дошкольных образовательных учреждениях, выбранных в качестве пилотных участников в г. Череповце: </a:t>
            </a:r>
            <a:r>
              <a:rPr lang="ru-RU" sz="2400" b="1" dirty="0">
                <a:solidFill>
                  <a:srgbClr val="0070C0"/>
                </a:solidFill>
                <a:effectLst/>
                <a:latin typeface="+mn-lt"/>
                <a:ea typeface="Times New Roman" panose="02020603050405020304" pitchFamily="18" charset="0"/>
              </a:rPr>
              <a:t>МБДОУ «Детский сад № 23», МАДОУ «Детский сад № 26», МАДОУ «Детский сад № 36», МАДОУ «Детский сад № 76», МАДОУ «Детский сад № 83», МАДОУ «Детский сад № 118», МАДОУ «Детский сад № 124», МАДОУ «Детский сад № 126».</a:t>
            </a:r>
            <a:endParaRPr lang="ru-RU" sz="2400" b="1" dirty="0">
              <a:solidFill>
                <a:srgbClr val="0070C0"/>
              </a:solidFill>
              <a:latin typeface="+mn-lt"/>
              <a:ea typeface="Times New Roman" panose="02020603050405020304" pitchFamily="18" charset="0"/>
            </a:endParaRPr>
          </a:p>
          <a:p>
            <a:pPr marL="285750" lvl="0" indent="-285750" algn="just">
              <a:lnSpc>
                <a:spcPct val="107000"/>
              </a:lnSpc>
              <a:spcAft>
                <a:spcPts val="800"/>
              </a:spcAft>
              <a:buClr>
                <a:srgbClr val="000000"/>
              </a:buClr>
              <a:buFontTx/>
              <a:buChar char="-"/>
            </a:pPr>
            <a:endParaRPr lang="ru-RU" sz="2400" dirty="0">
              <a:solidFill>
                <a:srgbClr val="000000"/>
              </a:solidFill>
              <a:effectLst/>
              <a:latin typeface="+mn-lt"/>
              <a:ea typeface="Times New Roman" panose="02020603050405020304" pitchFamily="18" charset="0"/>
            </a:endParaRPr>
          </a:p>
          <a:p>
            <a:pPr marL="342900" lvl="0" indent="-342900" algn="just">
              <a:lnSpc>
                <a:spcPct val="107000"/>
              </a:lnSpc>
              <a:spcAft>
                <a:spcPts val="800"/>
              </a:spcAft>
              <a:buClr>
                <a:srgbClr val="000000"/>
              </a:buClr>
              <a:buFontTx/>
              <a:buChar char="-"/>
            </a:pPr>
            <a:endParaRPr lang="ru-RU" sz="2400" dirty="0">
              <a:solidFill>
                <a:srgbClr val="0070C0"/>
              </a:solidFill>
              <a:effectLst/>
              <a:latin typeface="+mn-lt"/>
              <a:ea typeface="Calibri" panose="020F0502020204030204" pitchFamily="34" charset="0"/>
              <a:cs typeface="Times New Roman" panose="02020603050405020304" pitchFamily="18" charset="0"/>
            </a:endParaRPr>
          </a:p>
          <a:p>
            <a:pPr fontAlgn="auto">
              <a:spcBef>
                <a:spcPts val="0"/>
              </a:spcBef>
              <a:spcAft>
                <a:spcPts val="0"/>
              </a:spcAft>
              <a:defRPr/>
            </a:pPr>
            <a:endParaRPr lang="ru-RU" sz="2400" b="1" dirty="0">
              <a:solidFill>
                <a:srgbClr val="0070C0"/>
              </a:solidFill>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ru-RU" sz="2200" b="1" dirty="0">
              <a:solidFill>
                <a:srgbClr val="0070C0"/>
              </a:solidFill>
              <a:latin typeface="+mj-lt"/>
              <a:cs typeface="+mn-cs"/>
            </a:endParaRPr>
          </a:p>
        </p:txBody>
      </p:sp>
      <p:sp>
        <p:nvSpPr>
          <p:cNvPr id="6" name="Прямоугольник 5">
            <a:extLst>
              <a:ext uri="{FF2B5EF4-FFF2-40B4-BE49-F238E27FC236}">
                <a16:creationId xmlns:a16="http://schemas.microsoft.com/office/drawing/2014/main" id="{0A7C0EA5-4E61-436C-B8C2-907DA08847BC}"/>
              </a:ext>
            </a:extLst>
          </p:cNvPr>
          <p:cNvSpPr/>
          <p:nvPr/>
        </p:nvSpPr>
        <p:spPr>
          <a:xfrm>
            <a:off x="322263" y="231775"/>
            <a:ext cx="8043228" cy="461665"/>
          </a:xfrm>
          <a:prstGeom prst="rect">
            <a:avLst/>
          </a:prstGeom>
        </p:spPr>
        <p:txBody>
          <a:bodyPr wrap="none">
            <a:spAutoFit/>
          </a:bodyPr>
          <a:lstStyle/>
          <a:p>
            <a:pPr fontAlgn="auto">
              <a:spcBef>
                <a:spcPts val="0"/>
              </a:spcBef>
              <a:spcAft>
                <a:spcPts val="0"/>
              </a:spcAft>
              <a:defRPr/>
            </a:pPr>
            <a:r>
              <a:rPr lang="ru-RU"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Система мониторинга качества дошкольного образования</a:t>
            </a:r>
            <a:endParaRPr lang="ru-RU" sz="2400" b="1" dirty="0">
              <a:solidFill>
                <a:schemeClr val="accent1"/>
              </a:solidFill>
              <a:latin typeface="+mn-lt"/>
              <a:cs typeface="+mn-cs"/>
            </a:endParaRPr>
          </a:p>
        </p:txBody>
      </p:sp>
      <p:pic>
        <p:nvPicPr>
          <p:cNvPr id="5" name="Рисунок 4">
            <a:extLst>
              <a:ext uri="{FF2B5EF4-FFF2-40B4-BE49-F238E27FC236}">
                <a16:creationId xmlns:a16="http://schemas.microsoft.com/office/drawing/2014/main" id="{E8A63A34-3A36-4AFC-86A0-78131AC125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3" y="4581128"/>
            <a:ext cx="3661767" cy="2038909"/>
          </a:xfrm>
          <a:prstGeom prst="rect">
            <a:avLst/>
          </a:prstGeom>
        </p:spPr>
      </p:pic>
    </p:spTree>
    <p:extLst>
      <p:ext uri="{BB962C8B-B14F-4D97-AF65-F5344CB8AC3E}">
        <p14:creationId xmlns:p14="http://schemas.microsoft.com/office/powerpoint/2010/main" val="193327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207964" y="1064082"/>
            <a:ext cx="8685212"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25604" name="Прямоугольник 10"/>
          <p:cNvSpPr>
            <a:spLocks noChangeArrowheads="1"/>
          </p:cNvSpPr>
          <p:nvPr/>
        </p:nvSpPr>
        <p:spPr bwMode="auto">
          <a:xfrm>
            <a:off x="467543" y="1109751"/>
            <a:ext cx="8425631" cy="5119094"/>
          </a:xfrm>
          <a:prstGeom prst="rect">
            <a:avLst/>
          </a:prstGeom>
          <a:noFill/>
          <a:ln w="9525">
            <a:noFill/>
            <a:miter lim="800000"/>
            <a:headEnd/>
            <a:tailEnd/>
          </a:ln>
        </p:spPr>
        <p:txBody>
          <a:bodyPr wrap="square">
            <a:spAutoFit/>
          </a:bodyPr>
          <a:lstStyle/>
          <a:p>
            <a:pPr indent="180340">
              <a:lnSpc>
                <a:spcPct val="115000"/>
              </a:lnSpc>
              <a:spcAft>
                <a:spcPts val="1000"/>
              </a:spcAft>
            </a:pPr>
            <a:r>
              <a:rPr lang="ru-RU" sz="2000" dirty="0">
                <a:solidFill>
                  <a:srgbClr val="0070C0"/>
                </a:solidFill>
                <a:effectLst/>
                <a:latin typeface="+mn-lt"/>
              </a:rPr>
              <a:t>Позволит </a:t>
            </a:r>
            <a:r>
              <a:rPr lang="ru-RU" sz="2000" dirty="0">
                <a:solidFill>
                  <a:srgbClr val="0070C0"/>
                </a:solidFill>
                <a:latin typeface="+mn-lt"/>
              </a:rPr>
              <a:t>разработать адресные рекомендации  ДОО, а также комплекс мер, направленных на повышение качества </a:t>
            </a:r>
            <a:endParaRPr lang="ru-RU" sz="2000" dirty="0">
              <a:solidFill>
                <a:srgbClr val="0070C0"/>
              </a:solidFill>
              <a:effectLst/>
              <a:latin typeface="+mn-lt"/>
            </a:endParaRPr>
          </a:p>
          <a:p>
            <a:pPr marL="342900" indent="-342900">
              <a:lnSpc>
                <a:spcPct val="115000"/>
              </a:lnSpc>
              <a:spcAft>
                <a:spcPts val="1000"/>
              </a:spcAft>
              <a:buFontTx/>
              <a:buChar char="-"/>
            </a:pPr>
            <a:r>
              <a:rPr lang="ru-RU" sz="2000" dirty="0">
                <a:solidFill>
                  <a:srgbClr val="0070C0"/>
                </a:solidFill>
                <a:effectLst/>
                <a:latin typeface="+mn-lt"/>
              </a:rPr>
              <a:t>образовательных программ;</a:t>
            </a:r>
          </a:p>
          <a:p>
            <a:pPr marL="342900" indent="-342900">
              <a:lnSpc>
                <a:spcPct val="115000"/>
              </a:lnSpc>
              <a:spcAft>
                <a:spcPts val="1000"/>
              </a:spcAft>
              <a:buFontTx/>
              <a:buChar char="-"/>
            </a:pPr>
            <a:r>
              <a:rPr lang="ru-RU" sz="2000" dirty="0">
                <a:solidFill>
                  <a:srgbClr val="0070C0"/>
                </a:solidFill>
                <a:latin typeface="+mn-lt"/>
                <a:ea typeface="Calibri" panose="020F0502020204030204" pitchFamily="34" charset="0"/>
                <a:cs typeface="Calibri" panose="020F0502020204030204" pitchFamily="34" charset="0"/>
              </a:rPr>
              <a:t>педагогической работы;</a:t>
            </a:r>
          </a:p>
          <a:p>
            <a:pPr marL="342900" indent="-342900">
              <a:lnSpc>
                <a:spcPct val="115000"/>
              </a:lnSpc>
              <a:spcAft>
                <a:spcPts val="1000"/>
              </a:spcAft>
              <a:buFontTx/>
              <a:buChar char="-"/>
            </a:pPr>
            <a:r>
              <a:rPr lang="ru-RU" sz="2000" dirty="0">
                <a:solidFill>
                  <a:srgbClr val="0070C0"/>
                </a:solidFill>
                <a:latin typeface="+mn-lt"/>
                <a:ea typeface="Calibri" panose="020F0502020204030204" pitchFamily="34" charset="0"/>
                <a:cs typeface="Calibri" panose="020F0502020204030204" pitchFamily="34" charset="0"/>
              </a:rPr>
              <a:t>образовательной деятельности;</a:t>
            </a:r>
          </a:p>
          <a:p>
            <a:pPr marL="342900" indent="-342900">
              <a:lnSpc>
                <a:spcPct val="115000"/>
              </a:lnSpc>
              <a:spcAft>
                <a:spcPts val="1000"/>
              </a:spcAft>
              <a:buFontTx/>
              <a:buChar char="-"/>
            </a:pPr>
            <a:r>
              <a:rPr lang="ru-RU" sz="2000" dirty="0">
                <a:solidFill>
                  <a:srgbClr val="0070C0"/>
                </a:solidFill>
                <a:latin typeface="+mn-lt"/>
                <a:ea typeface="Calibri" panose="020F0502020204030204" pitchFamily="34" charset="0"/>
                <a:cs typeface="Calibri" panose="020F0502020204030204" pitchFamily="34" charset="0"/>
              </a:rPr>
              <a:t>образовательных условий;</a:t>
            </a:r>
          </a:p>
          <a:p>
            <a:pPr marL="342900" indent="-342900">
              <a:lnSpc>
                <a:spcPct val="115000"/>
              </a:lnSpc>
              <a:spcAft>
                <a:spcPts val="1000"/>
              </a:spcAft>
              <a:buFontTx/>
              <a:buChar char="-"/>
            </a:pPr>
            <a:r>
              <a:rPr lang="ru-RU" sz="2000" dirty="0">
                <a:solidFill>
                  <a:srgbClr val="0070C0"/>
                </a:solidFill>
                <a:latin typeface="+mn-lt"/>
                <a:ea typeface="Calibri" panose="020F0502020204030204" pitchFamily="34" charset="0"/>
                <a:cs typeface="Calibri" panose="020F0502020204030204" pitchFamily="34" charset="0"/>
              </a:rPr>
              <a:t>дошкольного образования для детей с ОВЗ;</a:t>
            </a:r>
          </a:p>
          <a:p>
            <a:pPr marL="342900" indent="-342900">
              <a:lnSpc>
                <a:spcPct val="115000"/>
              </a:lnSpc>
              <a:spcAft>
                <a:spcPts val="1000"/>
              </a:spcAft>
              <a:buFontTx/>
              <a:buChar char="-"/>
            </a:pPr>
            <a:r>
              <a:rPr lang="ru-RU" sz="2000" dirty="0">
                <a:solidFill>
                  <a:srgbClr val="0070C0"/>
                </a:solidFill>
                <a:latin typeface="+mn-lt"/>
                <a:ea typeface="Calibri" panose="020F0502020204030204" pitchFamily="34" charset="0"/>
                <a:cs typeface="Calibri" panose="020F0502020204030204" pitchFamily="34" charset="0"/>
              </a:rPr>
              <a:t>развитие механизмов управления качеством дошкольного образования.</a:t>
            </a:r>
          </a:p>
          <a:p>
            <a:pPr marL="342900" indent="-342900">
              <a:lnSpc>
                <a:spcPct val="115000"/>
              </a:lnSpc>
              <a:spcAft>
                <a:spcPts val="1000"/>
              </a:spcAft>
              <a:buFontTx/>
              <a:buChar char="-"/>
            </a:pPr>
            <a:endParaRPr lang="ru-RU" sz="2000" dirty="0">
              <a:solidFill>
                <a:srgbClr val="0070C0"/>
              </a:solidFill>
              <a:latin typeface="+mn-lt"/>
              <a:ea typeface="Calibri" panose="020F0502020204030204" pitchFamily="34" charset="0"/>
              <a:cs typeface="Calibri" panose="020F0502020204030204" pitchFamily="34" charset="0"/>
            </a:endParaRPr>
          </a:p>
          <a:p>
            <a:pPr marL="342900" indent="-342900">
              <a:lnSpc>
                <a:spcPct val="115000"/>
              </a:lnSpc>
              <a:spcAft>
                <a:spcPts val="1000"/>
              </a:spcAft>
              <a:buFontTx/>
              <a:buChar char="-"/>
            </a:pPr>
            <a:endParaRPr lang="ru-RU" sz="2000" dirty="0">
              <a:solidFill>
                <a:srgbClr val="0070C0"/>
              </a:solidFill>
              <a:latin typeface="+mn-lt"/>
              <a:ea typeface="Calibri" panose="020F0502020204030204" pitchFamily="34" charset="0"/>
              <a:cs typeface="Calibri" panose="020F0502020204030204" pitchFamily="34" charset="0"/>
            </a:endParaRPr>
          </a:p>
          <a:p>
            <a:pPr marL="342900" indent="-342900">
              <a:lnSpc>
                <a:spcPct val="115000"/>
              </a:lnSpc>
              <a:spcAft>
                <a:spcPts val="1000"/>
              </a:spcAft>
              <a:buFontTx/>
              <a:buChar char="-"/>
            </a:pPr>
            <a:endParaRPr lang="ru-RU" sz="2000" dirty="0">
              <a:solidFill>
                <a:srgbClr val="0070C0"/>
              </a:solidFill>
              <a:effectLst/>
              <a:latin typeface="+mn-lt"/>
              <a:ea typeface="Calibri" panose="020F0502020204030204" pitchFamily="34" charset="0"/>
              <a:cs typeface="Calibri" panose="020F0502020204030204" pitchFamily="34" charset="0"/>
            </a:endParaRPr>
          </a:p>
        </p:txBody>
      </p:sp>
      <p:sp>
        <p:nvSpPr>
          <p:cNvPr id="25605" name="TextBox 12"/>
          <p:cNvSpPr txBox="1">
            <a:spLocks noChangeArrowheads="1"/>
          </p:cNvSpPr>
          <p:nvPr/>
        </p:nvSpPr>
        <p:spPr bwMode="auto">
          <a:xfrm>
            <a:off x="8475663" y="6581775"/>
            <a:ext cx="668337" cy="292100"/>
          </a:xfrm>
          <a:prstGeom prst="rect">
            <a:avLst/>
          </a:prstGeom>
          <a:noFill/>
          <a:ln w="9525">
            <a:noFill/>
            <a:miter lim="800000"/>
            <a:headEnd/>
            <a:tailEnd/>
          </a:ln>
        </p:spPr>
        <p:txBody>
          <a:bodyPr>
            <a:spAutoFit/>
          </a:bodyPr>
          <a:lstStyle/>
          <a:p>
            <a:pPr algn="r"/>
            <a:fld id="{CDE21D84-CCAB-44E4-AF4B-9701818A75BC}" type="slidenum">
              <a:rPr lang="ru-RU" sz="1300">
                <a:solidFill>
                  <a:srgbClr val="7F7F7F"/>
                </a:solidFill>
                <a:latin typeface="Calibri" pitchFamily="34" charset="0"/>
              </a:rPr>
              <a:pPr algn="r"/>
              <a:t>8</a:t>
            </a:fld>
            <a:endParaRPr lang="ru-RU" sz="1300">
              <a:solidFill>
                <a:srgbClr val="7F7F7F"/>
              </a:solidFill>
              <a:latin typeface="Calibri" pitchFamily="34" charset="0"/>
            </a:endParaRPr>
          </a:p>
        </p:txBody>
      </p:sp>
      <p:sp>
        <p:nvSpPr>
          <p:cNvPr id="25607" name="Прямоугольник 16"/>
          <p:cNvSpPr>
            <a:spLocks noChangeArrowheads="1"/>
          </p:cNvSpPr>
          <p:nvPr/>
        </p:nvSpPr>
        <p:spPr bwMode="auto">
          <a:xfrm>
            <a:off x="5732463" y="3208338"/>
            <a:ext cx="2768600" cy="307975"/>
          </a:xfrm>
          <a:prstGeom prst="rect">
            <a:avLst/>
          </a:prstGeom>
          <a:noFill/>
          <a:ln w="9525">
            <a:noFill/>
            <a:miter lim="800000"/>
            <a:headEnd/>
            <a:tailEnd/>
          </a:ln>
        </p:spPr>
        <p:txBody>
          <a:bodyPr>
            <a:spAutoFit/>
          </a:bodyPr>
          <a:lstStyle/>
          <a:p>
            <a:pPr>
              <a:buClr>
                <a:srgbClr val="4F81BD"/>
              </a:buClr>
              <a:buSzPct val="100000"/>
            </a:pPr>
            <a:r>
              <a:rPr lang="ru-RU" sz="1400">
                <a:solidFill>
                  <a:srgbClr val="000000"/>
                </a:solidFill>
                <a:latin typeface="Calibri" pitchFamily="34" charset="0"/>
              </a:rPr>
              <a:t> </a:t>
            </a:r>
          </a:p>
        </p:txBody>
      </p:sp>
      <p:sp>
        <p:nvSpPr>
          <p:cNvPr id="9" name="Прямоугольник 8">
            <a:extLst>
              <a:ext uri="{FF2B5EF4-FFF2-40B4-BE49-F238E27FC236}">
                <a16:creationId xmlns:a16="http://schemas.microsoft.com/office/drawing/2014/main" id="{5E6EE4B6-5607-45F5-8E91-44151483BA02}"/>
              </a:ext>
            </a:extLst>
          </p:cNvPr>
          <p:cNvSpPr/>
          <p:nvPr/>
        </p:nvSpPr>
        <p:spPr>
          <a:xfrm>
            <a:off x="207964" y="233085"/>
            <a:ext cx="8750302" cy="830997"/>
          </a:xfrm>
          <a:prstGeom prst="rect">
            <a:avLst/>
          </a:prstGeom>
        </p:spPr>
        <p:txBody>
          <a:bodyPr wrap="square">
            <a:spAutoFit/>
          </a:bodyPr>
          <a:lstStyle/>
          <a:p>
            <a:pPr fontAlgn="auto">
              <a:spcBef>
                <a:spcPts val="0"/>
              </a:spcBef>
              <a:spcAft>
                <a:spcPts val="0"/>
              </a:spcAft>
              <a:defRPr/>
            </a:pPr>
            <a:r>
              <a:rPr lang="ru-RU" sz="2400" b="1" dirty="0">
                <a:solidFill>
                  <a:srgbClr val="0070C0"/>
                </a:solidFill>
                <a:effectLst/>
                <a:latin typeface="+mj-lt"/>
              </a:rPr>
              <a:t>Анализ результатов мониторинга качества </a:t>
            </a:r>
          </a:p>
          <a:p>
            <a:pPr fontAlgn="auto">
              <a:spcBef>
                <a:spcPts val="0"/>
              </a:spcBef>
              <a:spcAft>
                <a:spcPts val="0"/>
              </a:spcAft>
              <a:defRPr/>
            </a:pPr>
            <a:r>
              <a:rPr lang="ru-RU" sz="2400" b="1" dirty="0">
                <a:solidFill>
                  <a:srgbClr val="0070C0"/>
                </a:solidFill>
                <a:effectLst/>
                <a:latin typeface="+mj-lt"/>
              </a:rPr>
              <a:t>дошкольного образования</a:t>
            </a:r>
            <a:endParaRPr lang="ru-RU" sz="2200" b="1" dirty="0">
              <a:solidFill>
                <a:srgbClr val="0070C0"/>
              </a:solidFill>
              <a:latin typeface="+mj-lt"/>
              <a:cs typeface="+mn-cs"/>
            </a:endParaRPr>
          </a:p>
        </p:txBody>
      </p:sp>
    </p:spTree>
    <p:extLst>
      <p:ext uri="{BB962C8B-B14F-4D97-AF65-F5344CB8AC3E}">
        <p14:creationId xmlns:p14="http://schemas.microsoft.com/office/powerpoint/2010/main" val="2228938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207963" y="908050"/>
            <a:ext cx="8685212" cy="0"/>
          </a:xfrm>
          <a:prstGeom prst="line">
            <a:avLst/>
          </a:prstGeom>
          <a:ln w="15875">
            <a:solidFill>
              <a:srgbClr val="0070C0"/>
            </a:solidFill>
            <a:headEnd type="ova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322263" y="231775"/>
            <a:ext cx="7396320" cy="430887"/>
          </a:xfrm>
          <a:prstGeom prst="rect">
            <a:avLst/>
          </a:prstGeom>
        </p:spPr>
        <p:txBody>
          <a:bodyPr wrap="none">
            <a:spAutoFit/>
          </a:bodyPr>
          <a:lstStyle/>
          <a:p>
            <a:pPr fontAlgn="auto">
              <a:spcBef>
                <a:spcPts val="0"/>
              </a:spcBef>
              <a:spcAft>
                <a:spcPts val="0"/>
              </a:spcAft>
              <a:defRPr/>
            </a:pPr>
            <a:r>
              <a:rPr lang="ru-RU" sz="2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Система мониторинга качества дошкольного образования</a:t>
            </a:r>
            <a:endParaRPr lang="ru-RU" sz="2200" b="1" dirty="0">
              <a:solidFill>
                <a:schemeClr val="accent1"/>
              </a:solidFill>
              <a:latin typeface="+mn-lt"/>
              <a:cs typeface="+mn-cs"/>
            </a:endParaRPr>
          </a:p>
        </p:txBody>
      </p:sp>
      <p:sp>
        <p:nvSpPr>
          <p:cNvPr id="16387" name="Прямоугольник 8"/>
          <p:cNvSpPr>
            <a:spLocks noChangeArrowheads="1"/>
          </p:cNvSpPr>
          <p:nvPr/>
        </p:nvSpPr>
        <p:spPr bwMode="auto">
          <a:xfrm>
            <a:off x="193674" y="1989138"/>
            <a:ext cx="8626797" cy="2554545"/>
          </a:xfrm>
          <a:prstGeom prst="rect">
            <a:avLst/>
          </a:prstGeom>
          <a:noFill/>
          <a:ln w="9525">
            <a:noFill/>
            <a:miter lim="800000"/>
            <a:headEnd/>
            <a:tailEnd/>
          </a:ln>
        </p:spPr>
        <p:txBody>
          <a:bodyPr wrap="square">
            <a:spAutoFit/>
          </a:bodyPr>
          <a:lstStyle/>
          <a:p>
            <a:pPr algn="ctr"/>
            <a:r>
              <a:rPr lang="ru-RU"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Р. Киплинг, английский писатель, утверждал: </a:t>
            </a:r>
            <a:r>
              <a:rPr lang="ru-RU" sz="3200" b="1"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«Образование — важнейшее из земных благ, если оно наивысшего качества. </a:t>
            </a:r>
          </a:p>
          <a:p>
            <a:pPr algn="ctr"/>
            <a:r>
              <a:rPr lang="ru-RU" sz="3200" b="1"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В противном случае оно совершенно бесполезно»</a:t>
            </a:r>
            <a:endParaRPr lang="ru-RU" sz="3200" b="1" i="1" dirty="0">
              <a:solidFill>
                <a:srgbClr val="0070C0"/>
              </a:solidFill>
              <a:latin typeface="Calibri" panose="020F0502020204030204" pitchFamily="34" charset="0"/>
              <a:cs typeface="Calibri" panose="020F0502020204030204" pitchFamily="34" charset="0"/>
            </a:endParaRPr>
          </a:p>
        </p:txBody>
      </p:sp>
      <p:sp>
        <p:nvSpPr>
          <p:cNvPr id="13" name="TextBox 12"/>
          <p:cNvSpPr txBox="1"/>
          <p:nvPr/>
        </p:nvSpPr>
        <p:spPr>
          <a:xfrm>
            <a:off x="8475663" y="6581775"/>
            <a:ext cx="668337" cy="292100"/>
          </a:xfrm>
          <a:prstGeom prst="rect">
            <a:avLst/>
          </a:prstGeom>
          <a:noFill/>
        </p:spPr>
        <p:txBody>
          <a:bodyPr>
            <a:spAutoFit/>
          </a:bodyPr>
          <a:lstStyle/>
          <a:p>
            <a:pPr algn="r" fontAlgn="auto">
              <a:spcBef>
                <a:spcPts val="0"/>
              </a:spcBef>
              <a:spcAft>
                <a:spcPts val="0"/>
              </a:spcAft>
              <a:defRPr/>
            </a:pPr>
            <a:fld id="{F02C0B20-06FF-4CBB-BCE7-DE1573EC319B}" type="slidenum">
              <a:rPr lang="ru-RU" sz="1300">
                <a:solidFill>
                  <a:schemeClr val="tx1">
                    <a:lumMod val="50000"/>
                    <a:lumOff val="50000"/>
                  </a:schemeClr>
                </a:solidFill>
                <a:latin typeface="+mn-lt"/>
                <a:cs typeface="+mn-cs"/>
              </a:rPr>
              <a:pPr algn="r" fontAlgn="auto">
                <a:spcBef>
                  <a:spcPts val="0"/>
                </a:spcBef>
                <a:spcAft>
                  <a:spcPts val="0"/>
                </a:spcAft>
                <a:defRPr/>
              </a:pPr>
              <a:t>9</a:t>
            </a:fld>
            <a:endParaRPr lang="ru-RU" sz="1300" dirty="0">
              <a:solidFill>
                <a:schemeClr val="tx1">
                  <a:lumMod val="50000"/>
                  <a:lumOff val="50000"/>
                </a:schemeClr>
              </a:solidFill>
              <a:latin typeface="+mn-lt"/>
              <a:cs typeface="+mn-cs"/>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8874</TotalTime>
  <Words>1217</Words>
  <Application>Microsoft Office PowerPoint</Application>
  <PresentationFormat>Экран (4:3)</PresentationFormat>
  <Paragraphs>119</Paragraphs>
  <Slides>9</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Georgia</vt:lpstr>
      <vt:lpstr>PTSerif-Regular</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Сокольникова Светлана Алексеевна</dc:creator>
  <cp:lastModifiedBy>Никанорова Анжелика Владимировна</cp:lastModifiedBy>
  <cp:revision>792</cp:revision>
  <cp:lastPrinted>2020-09-29T07:14:49Z</cp:lastPrinted>
  <dcterms:created xsi:type="dcterms:W3CDTF">2020-09-18T13:09:52Z</dcterms:created>
  <dcterms:modified xsi:type="dcterms:W3CDTF">2021-08-30T05:21:09Z</dcterms:modified>
</cp:coreProperties>
</file>