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9" r:id="rId3"/>
    <p:sldId id="326" r:id="rId4"/>
    <p:sldId id="312" r:id="rId5"/>
  </p:sldIdLst>
  <p:sldSz cx="9144000" cy="6858000" type="screen4x3"/>
  <p:notesSz cx="6769100" cy="9906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75CAFF"/>
    <a:srgbClr val="D00000"/>
    <a:srgbClr val="63A7F9"/>
    <a:srgbClr val="5DC1FF"/>
    <a:srgbClr val="29C7FF"/>
    <a:srgbClr val="53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17" autoAdjust="0"/>
    <p:restoredTop sz="75666" autoAdjust="0"/>
  </p:normalViewPr>
  <p:slideViewPr>
    <p:cSldViewPr>
      <p:cViewPr varScale="1">
        <p:scale>
          <a:sx n="64" d="100"/>
          <a:sy n="64" d="100"/>
        </p:scale>
        <p:origin x="98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3813" y="0"/>
            <a:ext cx="29337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05F610-0E07-456D-A143-4BCB7EA607D7}" type="datetimeFigureOut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1238250"/>
            <a:ext cx="44577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67263"/>
            <a:ext cx="5416550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337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3813" y="9409113"/>
            <a:ext cx="29337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C10DCF-CBCB-4FB6-82F9-32F165019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392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0F65E6-706A-45F2-8A78-820CB2401B47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0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AF4BB5-67B4-421B-BA4D-EDE4ABBA9FE8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36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31747" name="Номер слайда 3"/>
          <p:cNvSpPr txBox="1">
            <a:spLocks noGrp="1"/>
          </p:cNvSpPr>
          <p:nvPr/>
        </p:nvSpPr>
        <p:spPr bwMode="auto">
          <a:xfrm>
            <a:off x="3833813" y="9409113"/>
            <a:ext cx="29337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4C7FAEE-12DE-4C44-9484-936D767996F7}" type="slidenum">
              <a:rPr lang="ru-RU" sz="1200">
                <a:latin typeface="Calibri" pitchFamily="34" charset="0"/>
              </a:rPr>
              <a:pPr algn="r"/>
              <a:t>3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228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A39086-2A9C-41F2-8E45-82AAC6625755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97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ECC68-80A5-4456-AEA0-37DF52C85788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E1BB5-8A53-4D27-8F56-5B5FCBF61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0F04D-92FA-4FBC-9AE5-FF781E429B9D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651A7-7F61-4906-BCEE-EBBA30B6A3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D52D8-16D0-4E85-AEB6-EAF1BA46CAC4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C37E6-B2F5-42DD-9F8C-E35528EAC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50CBA-E1E2-4B62-8ED3-80DA7E51BB78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0298D-BA8D-4440-AB96-26D3911E76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6C353-3149-4307-869C-3AE60090F389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767D-F1B5-4796-ABD9-0A881B4071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110BE-C3F5-4F99-A8C8-D823C163FC54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87672-45CF-4E50-AE1A-F0A4A089A4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AA1C6-2FD8-4708-9F1E-98AD0BB69707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4D860-9E14-4785-AC65-39F3F504D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F5AE0-E84C-4B4C-99E5-1CD2CF1779F5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494FD-5014-4D9E-9DDD-BFAD51C36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B33BC-B595-457D-BE58-F26EE4D60B14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F18C5-7A67-40CB-AA53-719DDA24A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741AE-EC27-4B0B-8FAC-19BD35943956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3ED80-47F1-4B08-B11F-256A40F0D7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800B9-6EC6-467B-AFC9-733C1E37EDB2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6F655-B0E0-4715-9B3C-517B4E6919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7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DBAD8F-3103-4E1B-9026-36829033599C}" type="datetime1">
              <a:rPr lang="ru-RU"/>
              <a:pPr>
                <a:defRPr/>
              </a:pPr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041A2E-202D-4887-A9A7-AF0D5D354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 txBox="1">
            <a:spLocks/>
          </p:cNvSpPr>
          <p:nvPr/>
        </p:nvSpPr>
        <p:spPr bwMode="auto">
          <a:xfrm>
            <a:off x="195263" y="4652963"/>
            <a:ext cx="874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Система оценки качества подготовки </a:t>
            </a:r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</a:rPr>
              <a:t>обучающихся</a:t>
            </a:r>
            <a:endParaRPr lang="ru-RU" sz="32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6627" name="Подзаголовок 2"/>
          <p:cNvSpPr txBox="1">
            <a:spLocks/>
          </p:cNvSpPr>
          <p:nvPr/>
        </p:nvSpPr>
        <p:spPr bwMode="auto">
          <a:xfrm>
            <a:off x="1368425" y="6403975"/>
            <a:ext cx="6400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1600" dirty="0">
                <a:solidFill>
                  <a:srgbClr val="0070C0"/>
                </a:solidFill>
                <a:latin typeface="Calibri" pitchFamily="34" charset="0"/>
              </a:rPr>
              <a:t>2021 год</a:t>
            </a:r>
          </a:p>
        </p:txBody>
      </p:sp>
      <p:sp>
        <p:nvSpPr>
          <p:cNvPr id="26628" name="Подзаголовок 2"/>
          <p:cNvSpPr txBox="1">
            <a:spLocks/>
          </p:cNvSpPr>
          <p:nvPr/>
        </p:nvSpPr>
        <p:spPr bwMode="auto">
          <a:xfrm>
            <a:off x="173038" y="5795963"/>
            <a:ext cx="85756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1600" dirty="0">
                <a:solidFill>
                  <a:srgbClr val="0070C0"/>
                </a:solidFill>
                <a:latin typeface="Calibri" pitchFamily="34" charset="0"/>
              </a:rPr>
              <a:t>Докладчик: </a:t>
            </a:r>
            <a:r>
              <a:rPr lang="ru-RU" sz="1600" dirty="0" err="1" smtClean="0">
                <a:solidFill>
                  <a:srgbClr val="0070C0"/>
                </a:solidFill>
                <a:latin typeface="Calibri" pitchFamily="34" charset="0"/>
              </a:rPr>
              <a:t>Клейнер</a:t>
            </a:r>
            <a:r>
              <a:rPr lang="ru-RU" sz="1600" dirty="0" smtClean="0">
                <a:solidFill>
                  <a:srgbClr val="0070C0"/>
                </a:solidFill>
                <a:latin typeface="Calibri" pitchFamily="34" charset="0"/>
              </a:rPr>
              <a:t> Светлана Валериевна</a:t>
            </a:r>
            <a:endParaRPr lang="ru-RU" sz="1600" dirty="0">
              <a:solidFill>
                <a:srgbClr val="0070C0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1600" dirty="0">
                <a:solidFill>
                  <a:srgbClr val="0070C0"/>
                </a:solidFill>
                <a:latin typeface="Calibri" pitchFamily="34" charset="0"/>
              </a:rPr>
              <a:t>начальник </a:t>
            </a:r>
            <a:r>
              <a:rPr lang="ru-RU" sz="1600" dirty="0" smtClean="0">
                <a:solidFill>
                  <a:srgbClr val="0070C0"/>
                </a:solidFill>
                <a:latin typeface="Calibri" pitchFamily="34" charset="0"/>
              </a:rPr>
              <a:t>отдела общего и дополнительного образования управления образования</a:t>
            </a:r>
            <a:endParaRPr lang="ru-RU" sz="1600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07963" y="908050"/>
            <a:ext cx="8685212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475663" y="6581775"/>
            <a:ext cx="668337" cy="292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63C8174-C8C5-49CF-A42B-911C84009ACE}" type="slidenum">
              <a:rPr lang="ru-RU" sz="13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8675" name="Заголовок 1"/>
          <p:cNvSpPr txBox="1">
            <a:spLocks/>
          </p:cNvSpPr>
          <p:nvPr/>
        </p:nvSpPr>
        <p:spPr bwMode="auto">
          <a:xfrm>
            <a:off x="207582" y="134143"/>
            <a:ext cx="82296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 dirty="0" smtClean="0">
                <a:solidFill>
                  <a:srgbClr val="0070C0"/>
                </a:solidFill>
                <a:latin typeface="Calibri" pitchFamily="34" charset="0"/>
              </a:rPr>
              <a:t>Международные </a:t>
            </a:r>
            <a:r>
              <a:rPr lang="ru-RU" sz="2400" b="1" dirty="0">
                <a:solidFill>
                  <a:srgbClr val="0070C0"/>
                </a:solidFill>
                <a:latin typeface="Calibri" pitchFamily="34" charset="0"/>
              </a:rPr>
              <a:t>исследования качества образования</a:t>
            </a: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338101" y="930639"/>
            <a:ext cx="8424936" cy="545031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08000" tIns="108000" rIns="108000" bIns="10800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Основные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cs typeface="+mn-cs"/>
              </a:rPr>
              <a:t>международные исследования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качества образования, в которых участвует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cs typeface="+mn-cs"/>
              </a:rPr>
              <a:t>Россия</a:t>
            </a:r>
          </a:p>
          <a:p>
            <a:pPr indent="1438275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PISA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- международная программа по оценке образовательных достижений учащихся 15-летнего возраста в области математической и естественнонаучной грамотности, а также грамотности чтения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PIRLS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- международное исследование качества чтения и понимания текста для учащихся 4 классов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TIMSS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- международное мониторинговое исследование качества математического и естественнонаучного образования для учащихся 4, 8 и 11 классов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ICCS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- международное исследование качества </a:t>
            </a:r>
            <a:r>
              <a:rPr lang="ru-RU" sz="2000" b="1" dirty="0" err="1">
                <a:solidFill>
                  <a:srgbClr val="002060"/>
                </a:solidFill>
                <a:latin typeface="+mn-lt"/>
                <a:cs typeface="+mn-cs"/>
              </a:rPr>
              <a:t>граждановедческого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 образования для учащихся 14-летнего возраста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ICILS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  <a:cs typeface="+mn-cs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cs typeface="+mn-cs"/>
              </a:rPr>
              <a:t>- </a:t>
            </a:r>
            <a:r>
              <a:rPr lang="ru-RU" sz="2000" b="1" dirty="0">
                <a:solidFill>
                  <a:srgbClr val="002060"/>
                </a:solidFill>
                <a:latin typeface="+mn-lt"/>
                <a:cs typeface="+mn-cs"/>
              </a:rPr>
              <a:t>международное исследование компьютерной и информационной грамотности для учащихся 14-летнего возраста. </a:t>
            </a:r>
            <a:endParaRPr lang="ru-RU" sz="1000" b="1" dirty="0">
              <a:solidFill>
                <a:srgbClr val="0070C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07963" y="908050"/>
            <a:ext cx="8685212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4" name="Прямоугольник 4"/>
          <p:cNvSpPr>
            <a:spLocks noChangeArrowheads="1"/>
          </p:cNvSpPr>
          <p:nvPr/>
        </p:nvSpPr>
        <p:spPr bwMode="auto">
          <a:xfrm>
            <a:off x="322263" y="231775"/>
            <a:ext cx="26404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+mj-lt"/>
              </a:rPr>
              <a:t>ЕСОКО в России</a:t>
            </a:r>
            <a:endParaRPr lang="ru-RU" sz="2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75663" y="6581775"/>
            <a:ext cx="668337" cy="292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BC1BC16-43B3-4888-AF99-E05DF809FE5C}" type="slidenum">
              <a:rPr lang="ru-RU" sz="13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22263" y="1032670"/>
            <a:ext cx="8570912" cy="566575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08000" tIns="108000" rIns="108000" bIns="10800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Система оценки качества школьного образования в России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cs typeface="+mn-cs"/>
              </a:rPr>
              <a:t>является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многоуровневой, состоящей из ряда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cs typeface="+mn-cs"/>
              </a:rPr>
              <a:t>процедур</a:t>
            </a:r>
          </a:p>
          <a:p>
            <a:pPr indent="173038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4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indent="173038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НИКО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- общероссийская программа по оценке качества среднего образования</a:t>
            </a:r>
          </a:p>
          <a:p>
            <a:pPr indent="173038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indent="173038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ВПР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cs typeface="+mn-cs"/>
              </a:rPr>
              <a:t>самая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массовая оценочная процедура в российской системе образования</a:t>
            </a:r>
          </a:p>
          <a:p>
            <a:pPr indent="173038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indent="173038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cs typeface="+mn-cs"/>
              </a:rPr>
              <a:t>ОГЭ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- одна из процедур системы оценки качества образования </a:t>
            </a:r>
          </a:p>
          <a:p>
            <a:pPr indent="173038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indent="173038" algn="just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ЕГЭ </a:t>
            </a:r>
            <a:r>
              <a:rPr lang="ru-RU" sz="2400" b="1" dirty="0">
                <a:solidFill>
                  <a:srgbClr val="002060"/>
                </a:solidFill>
                <a:latin typeface="+mn-lt"/>
                <a:cs typeface="+mn-cs"/>
              </a:rPr>
              <a:t>- ключевой элемент российской системы оценки качества образования </a:t>
            </a:r>
          </a:p>
          <a:p>
            <a:pPr indent="1438275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indent="1438275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2000" b="1" dirty="0" smtClean="0">
              <a:solidFill>
                <a:srgbClr val="0070C0"/>
              </a:solidFill>
              <a:latin typeface="+mn-lt"/>
              <a:cs typeface="+mn-cs"/>
            </a:endParaRPr>
          </a:p>
          <a:p>
            <a:pPr indent="1438275" fontAlgn="auto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90000"/>
              <a:defRPr/>
            </a:pPr>
            <a:endParaRPr lang="ru-RU" sz="1000" b="1" dirty="0">
              <a:solidFill>
                <a:srgbClr val="0070C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AutoShape 2" descr="Национальный проект «Безопасные и качественные автомобильные дороги» 2019 –  202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07963" y="908050"/>
            <a:ext cx="8685212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475663" y="6581775"/>
            <a:ext cx="668337" cy="292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835C0C3-E1C5-41D5-9AE1-5B1EFD994968}" type="slidenum">
              <a:rPr lang="ru-RU" sz="13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46" name="Прямоугольник 26"/>
          <p:cNvSpPr>
            <a:spLocks noChangeArrowheads="1"/>
          </p:cNvSpPr>
          <p:nvPr/>
        </p:nvSpPr>
        <p:spPr bwMode="auto">
          <a:xfrm>
            <a:off x="287338" y="255588"/>
            <a:ext cx="799465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dirty="0">
                <a:solidFill>
                  <a:srgbClr val="0070C0"/>
                </a:solidFill>
                <a:latin typeface="Calibri" pitchFamily="34" charset="0"/>
              </a:rPr>
              <a:t>Система оценки качества подготовки обучающихся</a:t>
            </a:r>
          </a:p>
        </p:txBody>
      </p:sp>
      <p:pic>
        <p:nvPicPr>
          <p:cNvPr id="1160" name="Picture 136" descr="https://paidagogos.com/wp-content/uploads/2015/08/post_55df1c775b8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85" y="1068070"/>
            <a:ext cx="2197946" cy="14657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1196752"/>
            <a:ext cx="3168352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Цели </a:t>
            </a:r>
            <a:r>
              <a:rPr lang="ru-RU" sz="2400" b="1" dirty="0" smtClean="0">
                <a:solidFill>
                  <a:srgbClr val="002060"/>
                </a:solidFill>
              </a:rPr>
              <a:t>и задачи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75594" y="1947118"/>
            <a:ext cx="3168352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Показатели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9699" y="2651646"/>
            <a:ext cx="5300141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Мониторинг и анализ </a:t>
            </a:r>
            <a:r>
              <a:rPr lang="ru-RU" sz="2400" b="1" dirty="0">
                <a:solidFill>
                  <a:srgbClr val="002060"/>
                </a:solidFill>
              </a:rPr>
              <a:t>результатов участия в оценочных процедурах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9699" y="3839730"/>
            <a:ext cx="5300141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Адресные рекомендации по результатам анализа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9699" y="4923432"/>
            <a:ext cx="5300141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Комплекс </a:t>
            </a:r>
            <a:r>
              <a:rPr lang="ru-RU" sz="2400" b="1" dirty="0">
                <a:solidFill>
                  <a:srgbClr val="002060"/>
                </a:solidFill>
              </a:rPr>
              <a:t>мер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9699" y="5637803"/>
            <a:ext cx="5300141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Управленческие </a:t>
            </a:r>
            <a:r>
              <a:rPr lang="ru-RU" sz="2400" b="1" dirty="0">
                <a:solidFill>
                  <a:srgbClr val="002060"/>
                </a:solidFill>
              </a:rPr>
              <a:t>решения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3983</TotalTime>
  <Words>198</Words>
  <Application>Microsoft Office PowerPoint</Application>
  <PresentationFormat>Экран (4:3)</PresentationFormat>
  <Paragraphs>37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Сокольникова Светлана Алексеевна</dc:creator>
  <cp:lastModifiedBy>Клейнер Светлана Валериевна</cp:lastModifiedBy>
  <cp:revision>872</cp:revision>
  <cp:lastPrinted>2020-09-29T07:14:49Z</cp:lastPrinted>
  <dcterms:created xsi:type="dcterms:W3CDTF">2020-09-18T13:09:52Z</dcterms:created>
  <dcterms:modified xsi:type="dcterms:W3CDTF">2021-08-30T05:15:43Z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-268058072</vt:i4>
  </property>
  <property fmtid="{D5CDD505-2E9C-101B-9397-08002B2CF9AE}" pid="3" name="_NewReviewCycle">
    <vt:lpwstr/>
  </property>
  <property fmtid="{D5CDD505-2E9C-101B-9397-08002B2CF9AE}" pid="4" name="_EmailSubject">
    <vt:lpwstr>СВ Клейнер презентация</vt:lpwstr>
  </property>
  <property fmtid="{D5CDD505-2E9C-101B-9397-08002B2CF9AE}" pid="5" name="_AuthorEmail">
    <vt:lpwstr>S_Klejner@cherepovetscity.ru</vt:lpwstr>
  </property>
  <property fmtid="{D5CDD505-2E9C-101B-9397-08002B2CF9AE}" pid="6" name="_AuthorEmailDisplayName">
    <vt:lpwstr>Клейнер Светлана Валериевна</vt:lpwstr>
  </property>
</Properties>
</file>