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75" r:id="rId4"/>
    <p:sldId id="281" r:id="rId5"/>
    <p:sldId id="268" r:id="rId6"/>
    <p:sldId id="282" r:id="rId7"/>
    <p:sldId id="283" r:id="rId8"/>
    <p:sldId id="285" r:id="rId9"/>
    <p:sldId id="276" r:id="rId10"/>
    <p:sldId id="261" r:id="rId11"/>
    <p:sldId id="286" r:id="rId12"/>
    <p:sldId id="280" r:id="rId13"/>
    <p:sldId id="288" r:id="rId14"/>
    <p:sldId id="287" r:id="rId15"/>
    <p:sldId id="289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E41"/>
    <a:srgbClr val="002060"/>
    <a:srgbClr val="3B3F5C"/>
    <a:srgbClr val="F15B4E"/>
    <a:srgbClr val="373C59"/>
    <a:srgbClr val="593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48;&#1085;&#1076;.&#1084;&#1072;&#1088;&#1096;&#1088;&#1091;&#1090;%20&#1087;&#1077;&#1076;&#1072;&#1075;&#1086;&#1075;&#1072;\&#1057;&#1072;&#1084;&#1086;&#1086;&#1094;&#1077;&#1085;&#1082;&#1072;%20(&#1054;&#1090;&#1074;&#1077;&#1090;&#1099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Сводная!$D$11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Сводная!$B$12:$B$17</c:f>
              <c:strCache>
                <c:ptCount val="6"/>
                <c:pt idx="0">
                  <c:v>Предметная</c:v>
                </c:pt>
                <c:pt idx="1">
                  <c:v>Методическая</c:v>
                </c:pt>
                <c:pt idx="2">
                  <c:v>Психолого - педагог.</c:v>
                </c:pt>
                <c:pt idx="3">
                  <c:v>Коммуникативная</c:v>
                </c:pt>
                <c:pt idx="4">
                  <c:v>Гибкие навыки</c:v>
                </c:pt>
                <c:pt idx="5">
                  <c:v>Цифровая компетентность</c:v>
                </c:pt>
              </c:strCache>
            </c:strRef>
          </c:cat>
          <c:val>
            <c:numRef>
              <c:f>Сводная!$D$12:$D$17</c:f>
              <c:numCache>
                <c:formatCode>0.0</c:formatCode>
                <c:ptCount val="6"/>
                <c:pt idx="0">
                  <c:v>25.301204819277107</c:v>
                </c:pt>
                <c:pt idx="1">
                  <c:v>39.759036144578509</c:v>
                </c:pt>
                <c:pt idx="2">
                  <c:v>32.53012048192771</c:v>
                </c:pt>
                <c:pt idx="3">
                  <c:v>10.843373493975848</c:v>
                </c:pt>
                <c:pt idx="4">
                  <c:v>42.168674698795179</c:v>
                </c:pt>
                <c:pt idx="5">
                  <c:v>37.349397590361285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5-4713-9AAB-F4135119F710}"/>
            </c:ext>
          </c:extLst>
        </c:ser>
        <c:ser>
          <c:idx val="2"/>
          <c:order val="1"/>
          <c:tx>
            <c:strRef>
              <c:f>Сводная!$E$11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Сводная!$B$12:$B$17</c:f>
              <c:strCache>
                <c:ptCount val="6"/>
                <c:pt idx="0">
                  <c:v>Предметная</c:v>
                </c:pt>
                <c:pt idx="1">
                  <c:v>Методическая</c:v>
                </c:pt>
                <c:pt idx="2">
                  <c:v>Психолого - педагог.</c:v>
                </c:pt>
                <c:pt idx="3">
                  <c:v>Коммуникативная</c:v>
                </c:pt>
                <c:pt idx="4">
                  <c:v>Гибкие навыки</c:v>
                </c:pt>
                <c:pt idx="5">
                  <c:v>Цифровая компетентность</c:v>
                </c:pt>
              </c:strCache>
            </c:strRef>
          </c:cat>
          <c:val>
            <c:numRef>
              <c:f>Сводная!$E$12:$E$17</c:f>
              <c:numCache>
                <c:formatCode>0.0</c:formatCode>
                <c:ptCount val="6"/>
                <c:pt idx="0">
                  <c:v>73.493975903614455</c:v>
                </c:pt>
                <c:pt idx="1">
                  <c:v>57.831325301204821</c:v>
                </c:pt>
                <c:pt idx="2">
                  <c:v>62.650602409638303</c:v>
                </c:pt>
                <c:pt idx="3">
                  <c:v>87.951807228915726</c:v>
                </c:pt>
                <c:pt idx="4">
                  <c:v>53.012048192771083</c:v>
                </c:pt>
                <c:pt idx="5">
                  <c:v>59.036144578313092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5-4713-9AAB-F4135119F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929920"/>
        <c:axId val="154930312"/>
      </c:barChart>
      <c:catAx>
        <c:axId val="15492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930312"/>
        <c:crosses val="autoZero"/>
        <c:auto val="1"/>
        <c:lblAlgn val="ctr"/>
        <c:lblOffset val="100"/>
        <c:noMultiLvlLbl val="0"/>
      </c:catAx>
      <c:valAx>
        <c:axId val="15493031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54929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47661-5074-419D-9BA3-803C186AFDC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9BCCDD7-1A0C-4C18-B696-1F9D3961FB1D}">
      <dgm:prSet phldrT="[Текст]" custT="1"/>
      <dgm:spPr>
        <a:solidFill>
          <a:srgbClr val="373C59"/>
        </a:solidFill>
      </dgm:spPr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Входная</a:t>
          </a:r>
        </a:p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</a:p>
      </dgm:t>
    </dgm:pt>
    <dgm:pt modelId="{90A25835-8782-4397-8485-5595DAF452D2}" type="parTrans" cxnId="{34BDD5B2-F0C4-418D-9CB1-6CCE0E0BA2CD}">
      <dgm:prSet/>
      <dgm:spPr/>
      <dgm:t>
        <a:bodyPr/>
        <a:lstStyle/>
        <a:p>
          <a:endParaRPr lang="ru-RU"/>
        </a:p>
      </dgm:t>
    </dgm:pt>
    <dgm:pt modelId="{B60E9BC2-AE32-427D-B8F3-55EFC165F5B8}" type="sibTrans" cxnId="{34BDD5B2-F0C4-418D-9CB1-6CCE0E0BA2CD}">
      <dgm:prSet/>
      <dgm:spPr/>
      <dgm:t>
        <a:bodyPr/>
        <a:lstStyle/>
        <a:p>
          <a:endParaRPr lang="ru-RU"/>
        </a:p>
      </dgm:t>
    </dgm:pt>
    <dgm:pt modelId="{E00F8985-3B6B-4701-8DA4-2DA0FDA706D6}">
      <dgm:prSet phldrT="[Текст]" custT="1"/>
      <dgm:spPr>
        <a:solidFill>
          <a:srgbClr val="373C59"/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Индивидуальный  маршрут</a:t>
          </a:r>
        </a:p>
      </dgm:t>
    </dgm:pt>
    <dgm:pt modelId="{DD0579F8-802D-4FDE-8ED7-6017809CC79F}" type="parTrans" cxnId="{1584F97A-94EF-4DC7-ACB8-A883BF6D8A07}">
      <dgm:prSet/>
      <dgm:spPr/>
      <dgm:t>
        <a:bodyPr/>
        <a:lstStyle/>
        <a:p>
          <a:endParaRPr lang="ru-RU"/>
        </a:p>
      </dgm:t>
    </dgm:pt>
    <dgm:pt modelId="{250CCEFD-153B-4E80-90D3-705DF4FB676D}" type="sibTrans" cxnId="{1584F97A-94EF-4DC7-ACB8-A883BF6D8A07}">
      <dgm:prSet/>
      <dgm:spPr/>
      <dgm:t>
        <a:bodyPr/>
        <a:lstStyle/>
        <a:p>
          <a:endParaRPr lang="ru-RU"/>
        </a:p>
      </dgm:t>
    </dgm:pt>
    <dgm:pt modelId="{9957038D-5144-402F-8079-F432E4618D47}">
      <dgm:prSet custT="1"/>
      <dgm:spPr>
        <a:solidFill>
          <a:srgbClr val="373C59"/>
        </a:solidFill>
      </dgm:spPr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Итоговая</a:t>
          </a:r>
        </a:p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</a:p>
      </dgm:t>
    </dgm:pt>
    <dgm:pt modelId="{1774643F-675B-46C3-9C0A-8B72F8BF91E0}" type="parTrans" cxnId="{DB84FD01-F116-43D3-8F7B-7BF2813A1068}">
      <dgm:prSet/>
      <dgm:spPr/>
      <dgm:t>
        <a:bodyPr/>
        <a:lstStyle/>
        <a:p>
          <a:endParaRPr lang="ru-RU"/>
        </a:p>
      </dgm:t>
    </dgm:pt>
    <dgm:pt modelId="{7E6B1194-3D7F-416C-BA41-BB9E6FBBECDD}" type="sibTrans" cxnId="{DB84FD01-F116-43D3-8F7B-7BF2813A1068}">
      <dgm:prSet/>
      <dgm:spPr/>
      <dgm:t>
        <a:bodyPr/>
        <a:lstStyle/>
        <a:p>
          <a:endParaRPr lang="ru-RU"/>
        </a:p>
      </dgm:t>
    </dgm:pt>
    <dgm:pt modelId="{5CF818F4-DE3B-472D-89BC-B8C3EAC3F597}" type="pres">
      <dgm:prSet presAssocID="{C9847661-5074-419D-9BA3-803C186AFDC7}" presName="Name0" presStyleCnt="0">
        <dgm:presLayoutVars>
          <dgm:dir/>
          <dgm:animLvl val="lvl"/>
          <dgm:resizeHandles val="exact"/>
        </dgm:presLayoutVars>
      </dgm:prSet>
      <dgm:spPr/>
    </dgm:pt>
    <dgm:pt modelId="{84654639-799C-4C58-8256-DFFD2D762D7F}" type="pres">
      <dgm:prSet presAssocID="{29BCCDD7-1A0C-4C18-B696-1F9D3961FB1D}" presName="parTxOnly" presStyleLbl="node1" presStyleIdx="0" presStyleCnt="3" custScaleX="52553" custScaleY="127225" custLinFactNeighborX="-326">
        <dgm:presLayoutVars>
          <dgm:chMax val="0"/>
          <dgm:chPref val="0"/>
          <dgm:bulletEnabled val="1"/>
        </dgm:presLayoutVars>
      </dgm:prSet>
      <dgm:spPr/>
    </dgm:pt>
    <dgm:pt modelId="{D8D6ACFE-87AC-43F1-90C0-DA9BC019A07E}" type="pres">
      <dgm:prSet presAssocID="{B60E9BC2-AE32-427D-B8F3-55EFC165F5B8}" presName="parTxOnlySpace" presStyleCnt="0"/>
      <dgm:spPr/>
    </dgm:pt>
    <dgm:pt modelId="{0539E10D-4E67-4353-BB73-AD17502BA8D2}" type="pres">
      <dgm:prSet presAssocID="{E00F8985-3B6B-4701-8DA4-2DA0FDA706D6}" presName="parTxOnly" presStyleLbl="node1" presStyleIdx="1" presStyleCnt="3" custScaleY="127225">
        <dgm:presLayoutVars>
          <dgm:chMax val="0"/>
          <dgm:chPref val="0"/>
          <dgm:bulletEnabled val="1"/>
        </dgm:presLayoutVars>
      </dgm:prSet>
      <dgm:spPr/>
    </dgm:pt>
    <dgm:pt modelId="{88EF5D9A-1FA0-4DF4-B273-13794561CB35}" type="pres">
      <dgm:prSet presAssocID="{250CCEFD-153B-4E80-90D3-705DF4FB676D}" presName="parTxOnlySpace" presStyleCnt="0"/>
      <dgm:spPr/>
    </dgm:pt>
    <dgm:pt modelId="{30AD9278-97C3-41BF-AE72-CBE413C8DC29}" type="pres">
      <dgm:prSet presAssocID="{9957038D-5144-402F-8079-F432E4618D47}" presName="parTxOnly" presStyleLbl="node1" presStyleIdx="2" presStyleCnt="3" custScaleX="38779" custScaleY="127225">
        <dgm:presLayoutVars>
          <dgm:chMax val="0"/>
          <dgm:chPref val="0"/>
          <dgm:bulletEnabled val="1"/>
        </dgm:presLayoutVars>
      </dgm:prSet>
      <dgm:spPr/>
    </dgm:pt>
  </dgm:ptLst>
  <dgm:cxnLst>
    <dgm:cxn modelId="{DB84FD01-F116-43D3-8F7B-7BF2813A1068}" srcId="{C9847661-5074-419D-9BA3-803C186AFDC7}" destId="{9957038D-5144-402F-8079-F432E4618D47}" srcOrd="2" destOrd="0" parTransId="{1774643F-675B-46C3-9C0A-8B72F8BF91E0}" sibTransId="{7E6B1194-3D7F-416C-BA41-BB9E6FBBECDD}"/>
    <dgm:cxn modelId="{F44C0B66-0F3D-48E9-B4E0-AB953863E2E7}" type="presOf" srcId="{9957038D-5144-402F-8079-F432E4618D47}" destId="{30AD9278-97C3-41BF-AE72-CBE413C8DC29}" srcOrd="0" destOrd="0" presId="urn:microsoft.com/office/officeart/2005/8/layout/chevron1"/>
    <dgm:cxn modelId="{1584F97A-94EF-4DC7-ACB8-A883BF6D8A07}" srcId="{C9847661-5074-419D-9BA3-803C186AFDC7}" destId="{E00F8985-3B6B-4701-8DA4-2DA0FDA706D6}" srcOrd="1" destOrd="0" parTransId="{DD0579F8-802D-4FDE-8ED7-6017809CC79F}" sibTransId="{250CCEFD-153B-4E80-90D3-705DF4FB676D}"/>
    <dgm:cxn modelId="{A06DBDA9-99D4-48B7-BFEA-9577D4B1A6FE}" type="presOf" srcId="{E00F8985-3B6B-4701-8DA4-2DA0FDA706D6}" destId="{0539E10D-4E67-4353-BB73-AD17502BA8D2}" srcOrd="0" destOrd="0" presId="urn:microsoft.com/office/officeart/2005/8/layout/chevron1"/>
    <dgm:cxn modelId="{34BDD5B2-F0C4-418D-9CB1-6CCE0E0BA2CD}" srcId="{C9847661-5074-419D-9BA3-803C186AFDC7}" destId="{29BCCDD7-1A0C-4C18-B696-1F9D3961FB1D}" srcOrd="0" destOrd="0" parTransId="{90A25835-8782-4397-8485-5595DAF452D2}" sibTransId="{B60E9BC2-AE32-427D-B8F3-55EFC165F5B8}"/>
    <dgm:cxn modelId="{C0E424B8-CDC9-4CEE-80E7-9E3889FB3BF3}" type="presOf" srcId="{C9847661-5074-419D-9BA3-803C186AFDC7}" destId="{5CF818F4-DE3B-472D-89BC-B8C3EAC3F597}" srcOrd="0" destOrd="0" presId="urn:microsoft.com/office/officeart/2005/8/layout/chevron1"/>
    <dgm:cxn modelId="{1A5307BD-5A0C-45AC-A8B7-0DCFEC160328}" type="presOf" srcId="{29BCCDD7-1A0C-4C18-B696-1F9D3961FB1D}" destId="{84654639-799C-4C58-8256-DFFD2D762D7F}" srcOrd="0" destOrd="0" presId="urn:microsoft.com/office/officeart/2005/8/layout/chevron1"/>
    <dgm:cxn modelId="{3F564727-3D90-488B-B1E9-C33547F8AA6F}" type="presParOf" srcId="{5CF818F4-DE3B-472D-89BC-B8C3EAC3F597}" destId="{84654639-799C-4C58-8256-DFFD2D762D7F}" srcOrd="0" destOrd="0" presId="urn:microsoft.com/office/officeart/2005/8/layout/chevron1"/>
    <dgm:cxn modelId="{EF29D71C-F328-47EE-ACEF-3FC4D1A9F63C}" type="presParOf" srcId="{5CF818F4-DE3B-472D-89BC-B8C3EAC3F597}" destId="{D8D6ACFE-87AC-43F1-90C0-DA9BC019A07E}" srcOrd="1" destOrd="0" presId="urn:microsoft.com/office/officeart/2005/8/layout/chevron1"/>
    <dgm:cxn modelId="{F07918E3-7673-408B-9343-1937796848CF}" type="presParOf" srcId="{5CF818F4-DE3B-472D-89BC-B8C3EAC3F597}" destId="{0539E10D-4E67-4353-BB73-AD17502BA8D2}" srcOrd="2" destOrd="0" presId="urn:microsoft.com/office/officeart/2005/8/layout/chevron1"/>
    <dgm:cxn modelId="{1C8AAA67-7158-4DD7-96F9-797CEA09A256}" type="presParOf" srcId="{5CF818F4-DE3B-472D-89BC-B8C3EAC3F597}" destId="{88EF5D9A-1FA0-4DF4-B273-13794561CB35}" srcOrd="3" destOrd="0" presId="urn:microsoft.com/office/officeart/2005/8/layout/chevron1"/>
    <dgm:cxn modelId="{5F090372-BFAB-4C45-BC76-45E0E6422EFC}" type="presParOf" srcId="{5CF818F4-DE3B-472D-89BC-B8C3EAC3F597}" destId="{30AD9278-97C3-41BF-AE72-CBE413C8DC2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54639-799C-4C58-8256-DFFD2D762D7F}">
      <dsp:nvSpPr>
        <dsp:cNvPr id="0" name=""/>
        <dsp:cNvSpPr/>
      </dsp:nvSpPr>
      <dsp:spPr>
        <a:xfrm>
          <a:off x="3175" y="0"/>
          <a:ext cx="2626530" cy="1071570"/>
        </a:xfrm>
        <a:prstGeom prst="chevron">
          <a:avLst/>
        </a:prstGeom>
        <a:solidFill>
          <a:srgbClr val="373C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Входная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</a:p>
      </dsp:txBody>
      <dsp:txXfrm>
        <a:off x="538960" y="0"/>
        <a:ext cx="1554960" cy="1071570"/>
      </dsp:txXfrm>
    </dsp:sp>
    <dsp:sp modelId="{0539E10D-4E67-4353-BB73-AD17502BA8D2}">
      <dsp:nvSpPr>
        <dsp:cNvPr id="0" name=""/>
        <dsp:cNvSpPr/>
      </dsp:nvSpPr>
      <dsp:spPr>
        <a:xfrm>
          <a:off x="2131548" y="0"/>
          <a:ext cx="4997869" cy="1071570"/>
        </a:xfrm>
        <a:prstGeom prst="chevron">
          <a:avLst/>
        </a:prstGeom>
        <a:solidFill>
          <a:srgbClr val="373C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Индивидуальный  маршрут</a:t>
          </a:r>
        </a:p>
      </dsp:txBody>
      <dsp:txXfrm>
        <a:off x="2667333" y="0"/>
        <a:ext cx="3926299" cy="1071570"/>
      </dsp:txXfrm>
    </dsp:sp>
    <dsp:sp modelId="{30AD9278-97C3-41BF-AE72-CBE413C8DC29}">
      <dsp:nvSpPr>
        <dsp:cNvPr id="0" name=""/>
        <dsp:cNvSpPr/>
      </dsp:nvSpPr>
      <dsp:spPr>
        <a:xfrm>
          <a:off x="6629631" y="0"/>
          <a:ext cx="1938123" cy="1071570"/>
        </a:xfrm>
        <a:prstGeom prst="chevron">
          <a:avLst/>
        </a:prstGeom>
        <a:solidFill>
          <a:srgbClr val="373C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Итоговая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</a:p>
      </dsp:txBody>
      <dsp:txXfrm>
        <a:off x="7165416" y="0"/>
        <a:ext cx="866553" cy="1071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8AD8B-6EA2-445E-92F7-54304314893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0BD2E-73AD-4977-94D2-C48A14A38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b="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80DBE-2F64-4A92-91C1-77F654181D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82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EA0C84-8CF6-4693-B067-1858BC0F1E6F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75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EA0C84-8CF6-4693-B067-1858BC0F1E6F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80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8BD1CD-4E99-4E2B-B6CB-DB682F80FFD8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311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EA0C84-8CF6-4693-B067-1858BC0F1E6F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46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EA0C84-8CF6-4693-B067-1858BC0F1E6F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90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b="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80DBE-2F64-4A92-91C1-77F654181DB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8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A6CD3F-C422-4FB5-900D-328A56451845}" type="slidenum">
              <a:rPr lang="ru-RU" altLang="ru-RU" smtClean="0">
                <a:cs typeface="Arial" pitchFamily="34" charset="0"/>
              </a:rPr>
              <a:pPr/>
              <a:t>2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9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8BD1CD-4E99-4E2B-B6CB-DB682F80FFD8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73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EA0C84-8CF6-4693-B067-1858BC0F1E6F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25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>
            <a:extLst/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altLang="ru-RU" b="1" dirty="0"/>
          </a:p>
          <a:p>
            <a:pPr>
              <a:defRPr/>
            </a:pPr>
            <a:endParaRPr lang="ru-RU" altLang="ru-RU" dirty="0"/>
          </a:p>
        </p:txBody>
      </p:sp>
      <p:sp>
        <p:nvSpPr>
          <p:cNvPr id="2150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C6B59B-9FE7-41F7-A5E5-FC910DBCD79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16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EA0C84-8CF6-4693-B067-1858BC0F1E6F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515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EA0C84-8CF6-4693-B067-1858BC0F1E6F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379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EA0C84-8CF6-4693-B067-1858BC0F1E6F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513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Как я уже сказала с  2020 года Центры начали работу по разработке и </a:t>
            </a:r>
            <a:r>
              <a:rPr lang="ru-RU" dirty="0" err="1"/>
              <a:t>тьюторскому</a:t>
            </a:r>
            <a:r>
              <a:rPr lang="ru-RU" dirty="0"/>
              <a:t> сопровождению педагогов.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</a:t>
            </a:r>
            <a:r>
              <a:rPr lang="ru-RU" sz="1200" baseline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адресная, дифференцированная программа сопровождения,  обеспечивающая педагогу профессиональное развитие на основе профессионального стандарта и ликвидации профессиональных дефицитов.</a:t>
            </a:r>
          </a:p>
          <a:p>
            <a:endParaRPr lang="ru-RU" baseline="0" dirty="0"/>
          </a:p>
          <a:p>
            <a:r>
              <a:rPr lang="ru-RU" b="1" baseline="0" dirty="0"/>
              <a:t>Маршрут включает :</a:t>
            </a:r>
          </a:p>
          <a:p>
            <a:pPr marL="228600" indent="-228600">
              <a:buAutoNum type="arabicPeriod"/>
            </a:pPr>
            <a:r>
              <a:rPr lang="ru-RU" baseline="0" dirty="0"/>
              <a:t>самооценку компетенций педагога в перед составлением маршрута – это позволяет вовлечь педагога в рефлексию собственных профессиональных потребностей и дефицитов, формировать мотивацию профессионального развития, переходить от формального подхода к процессу подготовки к аттестации к осознанному выбору профессионально актуальных форм и мероприятий для участия</a:t>
            </a:r>
          </a:p>
          <a:p>
            <a:pPr marL="228600" indent="-228600">
              <a:buAutoNum type="arabicPeriod"/>
            </a:pPr>
            <a:r>
              <a:rPr lang="ru-RU" baseline="0" dirty="0"/>
              <a:t>далее </a:t>
            </a:r>
            <a:r>
              <a:rPr lang="ru-RU" baseline="0" dirty="0" err="1"/>
              <a:t>тьютор</a:t>
            </a:r>
            <a:r>
              <a:rPr lang="ru-RU" baseline="0" dirty="0"/>
              <a:t> на основе самооценки и результатов оценочных процедур (ОГЭ, ЕГЭ, ВПР) в этой школе/районе осуществляет подбор для каждой группы компетенций образовательных, методических мероприятий, при этом важно, что эта подборка направлена не только на получение педагогом </a:t>
            </a:r>
            <a:r>
              <a:rPr lang="ru-RU" baseline="0" dirty="0" err="1"/>
              <a:t>дефицитарных</a:t>
            </a:r>
            <a:r>
              <a:rPr lang="ru-RU" baseline="0" dirty="0"/>
              <a:t> знаний, но и дает возможность транслировать свой опыт, развивать свой экспертный, </a:t>
            </a:r>
            <a:r>
              <a:rPr lang="ru-RU" baseline="0" dirty="0" err="1"/>
              <a:t>тьюторский</a:t>
            </a:r>
            <a:r>
              <a:rPr lang="ru-RU" baseline="0" dirty="0"/>
              <a:t> потенциал.</a:t>
            </a:r>
          </a:p>
          <a:p>
            <a:pPr marL="228600" indent="-228600">
              <a:buNone/>
            </a:pPr>
            <a:r>
              <a:rPr lang="ru-RU" b="1" baseline="0" dirty="0"/>
              <a:t>Хочется обратить внимание</a:t>
            </a:r>
            <a:r>
              <a:rPr lang="ru-RU" baseline="0" dirty="0"/>
              <a:t>, что на этапе составления маршрута </a:t>
            </a:r>
            <a:r>
              <a:rPr lang="ru-RU" baseline="0" dirty="0" err="1"/>
              <a:t>тьютор</a:t>
            </a:r>
            <a:r>
              <a:rPr lang="ru-RU" baseline="0" dirty="0"/>
              <a:t> не только анализирует самооценку педагога, но и обращается к результатам обучающихся, тем самым мы не только обеспечиваем адекватность содержания маршрута, с  точки с зрения объективности дефицитов и компетенций учителя, но и учитываем основную специфику педагогические профессии, в которой важно не только, что учитель знает сам и как оценивает свои знания, а может ли он передать эти знания детям, обеспечить высокий уровень образовательных результатов обучающихся.</a:t>
            </a:r>
          </a:p>
          <a:p>
            <a:pPr marL="228600" indent="-228600">
              <a:buNone/>
            </a:pPr>
            <a:r>
              <a:rPr lang="ru-RU" baseline="0" dirty="0"/>
              <a:t>3. Затем </a:t>
            </a:r>
            <a:r>
              <a:rPr lang="ru-RU" baseline="0" dirty="0" err="1"/>
              <a:t>тьюторы</a:t>
            </a:r>
            <a:r>
              <a:rPr lang="ru-RU" baseline="0" dirty="0"/>
              <a:t> центров организуют сопровождение учителя по маршруту – которое включает не только согласование и уточнение маршрута учителем, но и </a:t>
            </a:r>
            <a:r>
              <a:rPr lang="ru-RU" baseline="0" dirty="0" err="1"/>
              <a:t>организационну</a:t>
            </a:r>
            <a:r>
              <a:rPr lang="ru-RU" baseline="0" dirty="0"/>
              <a:t>/техническую  помощь участия в запланированных мероприятиях, обсуждение результатов участия в мероприятии (если у педагога в этом есть потребность).</a:t>
            </a:r>
          </a:p>
          <a:p>
            <a:pPr marL="228600" indent="-228600">
              <a:buNone/>
            </a:pPr>
            <a:r>
              <a:rPr lang="ru-RU" baseline="0" dirty="0"/>
              <a:t>4 завершающим этапом прохождения маршрута является повторная самооценка педагога, которая не только выполняет функцию обратной связи для методистов и </a:t>
            </a:r>
            <a:r>
              <a:rPr lang="ru-RU" baseline="0" dirty="0" err="1"/>
              <a:t>тьюторов</a:t>
            </a:r>
            <a:r>
              <a:rPr lang="ru-RU" baseline="0" dirty="0"/>
              <a:t> института, но и создает условия для рефлексии педагогом собственного профессионального развития.</a:t>
            </a:r>
          </a:p>
          <a:p>
            <a:pPr marL="228600" indent="-228600">
              <a:buNone/>
            </a:pPr>
            <a:endParaRPr lang="ru-RU" baseline="0" dirty="0"/>
          </a:p>
          <a:p>
            <a:pPr marL="228600" indent="-228600">
              <a:buNone/>
            </a:pPr>
            <a:r>
              <a:rPr lang="ru-RU" baseline="0" dirty="0"/>
              <a:t>Важно отметить еще несколько особенностей организации адресного сопровождения педагогов через ИОМ:</a:t>
            </a:r>
          </a:p>
          <a:p>
            <a:pPr marL="228600" indent="-228600">
              <a:buAutoNum type="arabicPeriod"/>
            </a:pPr>
            <a:r>
              <a:rPr lang="ru-RU" baseline="0" dirty="0"/>
              <a:t>результаты самооценки, разработка маршрутов осуществляется в конструктивном взаимодействии с администрацией школы, которая не просто информирована об учебной, методической и экспертной активности своего педагогов, а имеет возможность согласовывать школьную методическую работу с результатами самооценки учителя.</a:t>
            </a:r>
          </a:p>
          <a:p>
            <a:pPr marL="228600" indent="-228600">
              <a:buAutoNum type="arabicPeriod"/>
            </a:pPr>
            <a:r>
              <a:rPr lang="ru-RU" baseline="0" dirty="0"/>
              <a:t>ИОМ фактически является программой </a:t>
            </a:r>
            <a:r>
              <a:rPr lang="ru-RU" baseline="0" dirty="0" err="1"/>
              <a:t>самоборазоваия</a:t>
            </a:r>
            <a:r>
              <a:rPr lang="ru-RU" baseline="0" dirty="0"/>
              <a:t>, составления </a:t>
            </a:r>
            <a:r>
              <a:rPr lang="ru-RU" baseline="0" dirty="0" err="1"/>
              <a:t>портфолио</a:t>
            </a:r>
            <a:r>
              <a:rPr lang="ru-RU" baseline="0" dirty="0"/>
              <a:t> для действующей системы аттестации.</a:t>
            </a:r>
          </a:p>
          <a:p>
            <a:pPr marL="228600" indent="-228600">
              <a:buAutoNum type="arabicPeriod"/>
            </a:pPr>
            <a:r>
              <a:rPr lang="ru-RU" baseline="0" dirty="0"/>
              <a:t>ИОМ сокращает время на поиск и структурирование учителем актуальных для него профессиональных событий. Более того дает возможность в подборке мероприятий, которую сделал </a:t>
            </a:r>
            <a:r>
              <a:rPr lang="ru-RU" baseline="0" dirty="0" err="1"/>
              <a:t>тьютор</a:t>
            </a:r>
            <a:r>
              <a:rPr lang="ru-RU" baseline="0" dirty="0"/>
              <a:t>, выбирать те которые согласуются с учебной и иной нагрузкой учителя в течении учебного года.  </a:t>
            </a:r>
          </a:p>
          <a:p>
            <a:pPr marL="0" indent="0">
              <a:buNone/>
            </a:pPr>
            <a:endParaRPr lang="ru-RU" baseline="0" dirty="0"/>
          </a:p>
          <a:p>
            <a:pPr marL="0" indent="0">
              <a:buNone/>
            </a:pPr>
            <a:r>
              <a:rPr lang="ru-RU" b="1" baseline="0" dirty="0"/>
              <a:t>В настоящее время центрами накоплен достаточный объем информации по работе в данном направлении, анализ (в том числе с использованием статистических процедур) самооценки педагогов в начале  и в конце маршрута, результаты оценочных процедур детей, которых учили педагоги, прошедшие маршрут, обратная связь этих учителей позволяют уверенно утверждать: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baseline="0" dirty="0"/>
              <a:t>у 2/3 педагогов усчитают маршрут эффективной формой повышений профессионального мастерства,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baseline="0" dirty="0"/>
              <a:t>У педагогов наблюдается профессиональный рост  по содержанию и методике преподавания предмета ,по коммуникативным и цифровым компетенциям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baseline="0" dirty="0"/>
              <a:t>У школьников выраженная положительная динамика образовательных результатов</a:t>
            </a:r>
          </a:p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0BD2E-73AD-4977-94D2-C48A14A3896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29032" r="11772" b="378"/>
          <a:stretch/>
        </p:blipFill>
        <p:spPr>
          <a:xfrm>
            <a:off x="0" y="0"/>
            <a:ext cx="9144000" cy="55356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2455068"/>
            <a:ext cx="8391932" cy="2486099"/>
          </a:xfrm>
        </p:spPr>
        <p:txBody>
          <a:bodyPr>
            <a:no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ЦНППМ: роль и место в обеспечении профессионального развития педагогических работников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54" y="188640"/>
            <a:ext cx="2043531" cy="1671979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AFAC6F4-F28B-4718-8DA7-94F62BC40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928" y="5632850"/>
            <a:ext cx="4935549" cy="96450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Смирнова Наталья Александровна,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директор ЦНППМПР,  г. Череповец</a:t>
            </a:r>
          </a:p>
        </p:txBody>
      </p:sp>
    </p:spTree>
    <p:extLst>
      <p:ext uri="{BB962C8B-B14F-4D97-AF65-F5344CB8AC3E}">
        <p14:creationId xmlns:p14="http://schemas.microsoft.com/office/powerpoint/2010/main" val="39152195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62" y="285728"/>
            <a:ext cx="7286676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15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ИОМ</a:t>
            </a:r>
            <a:r>
              <a:rPr lang="ru-RU" sz="2800" b="1">
                <a:solidFill>
                  <a:srgbClr val="F15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прогнозируемые </a:t>
            </a:r>
            <a:r>
              <a:rPr lang="ru-RU" sz="2800" b="1" dirty="0">
                <a:solidFill>
                  <a:srgbClr val="F15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5124" name="AutoShape 4" descr="Консультирование соискателей по вопросам, касающимся ожиданий работодателей и условий прохождения собеседований на определен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5928" y="1142984"/>
            <a:ext cx="2451692" cy="714380"/>
          </a:xfrm>
          <a:prstGeom prst="roundRect">
            <a:avLst/>
          </a:prstGeom>
          <a:solidFill>
            <a:srgbClr val="373C5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педагога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628" y="1142984"/>
            <a:ext cx="2451692" cy="714380"/>
          </a:xfrm>
          <a:prstGeom prst="roundRect">
            <a:avLst/>
          </a:prstGeom>
          <a:solidFill>
            <a:srgbClr val="F15B4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администрации ОО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2066" y="2524499"/>
            <a:ext cx="3143272" cy="785818"/>
          </a:xfrm>
          <a:prstGeom prst="roundRect">
            <a:avLst/>
          </a:prstGeom>
          <a:solidFill>
            <a:srgbClr val="F15B4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оформленный план подготовки к аттестации учителя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00100" y="5000636"/>
            <a:ext cx="2857520" cy="1092660"/>
          </a:xfrm>
          <a:prstGeom prst="roundRect">
            <a:avLst/>
          </a:prstGeom>
          <a:solidFill>
            <a:srgbClr val="373C5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структурированная программа самореализации в образовании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00100" y="4137395"/>
            <a:ext cx="2857520" cy="726350"/>
          </a:xfrm>
          <a:prstGeom prst="roundRect">
            <a:avLst/>
          </a:prstGeom>
          <a:solidFill>
            <a:srgbClr val="373C5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 для самооценки и обратной связи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00100" y="2494321"/>
            <a:ext cx="2857520" cy="726350"/>
          </a:xfrm>
          <a:prstGeom prst="roundRect">
            <a:avLst/>
          </a:prstGeom>
          <a:solidFill>
            <a:srgbClr val="373C5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подбор курсов, мероприятий,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семинаров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00100" y="3357562"/>
            <a:ext cx="2857520" cy="642942"/>
          </a:xfrm>
          <a:prstGeom prst="roundRect">
            <a:avLst/>
          </a:prstGeom>
          <a:solidFill>
            <a:srgbClr val="373C5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оформленный план подготовки к аттестации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72066" y="3477386"/>
            <a:ext cx="3143272" cy="1070430"/>
          </a:xfrm>
          <a:prstGeom prst="roundRect">
            <a:avLst/>
          </a:prstGeom>
          <a:solidFill>
            <a:srgbClr val="F15B4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систематизация работы по ликвидации проф.дефицитов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пед.коллектива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72066" y="4714884"/>
            <a:ext cx="3143272" cy="1378412"/>
          </a:xfrm>
          <a:prstGeom prst="roundRect">
            <a:avLst/>
          </a:prstGeom>
          <a:solidFill>
            <a:srgbClr val="F15B4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обратной связи о повышении профессионального мастерства педагогического коллектива </a:t>
            </a:r>
          </a:p>
        </p:txBody>
      </p:sp>
      <p:pic>
        <p:nvPicPr>
          <p:cNvPr id="1026" name="Picture 2" descr="ОРГАНИЗАЦИОННО-РАСПОРЯДИТЕЛЬНЫЕ ДОКУМЕНТЫ. Электронное портфолио педагогов. Попкова Светлана Александровна. Попкова Светлана А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1164008" cy="1285885"/>
          </a:xfrm>
          <a:prstGeom prst="rect">
            <a:avLst/>
          </a:prstGeom>
          <a:noFill/>
        </p:spPr>
      </p:pic>
      <p:pic>
        <p:nvPicPr>
          <p:cNvPr id="1028" name="Picture 4" descr="Начала худеть, день 93 + подводим итоги недели! Via Letova 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8374" y1="25311" x2="8374" y2="25311"/>
                        <a14:backgroundMark x1="23153" y1="27801" x2="23153" y2="2780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79866" y="1336821"/>
            <a:ext cx="1687487" cy="10001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A449210-6850-436E-BA82-EAAB6C34AAA5}"/>
              </a:ext>
            </a:extLst>
          </p:cNvPr>
          <p:cNvSpPr/>
          <p:nvPr/>
        </p:nvSpPr>
        <p:spPr>
          <a:xfrm>
            <a:off x="449945" y="1700808"/>
            <a:ext cx="8244109" cy="4670260"/>
          </a:xfrm>
          <a:prstGeom prst="roundRect">
            <a:avLst>
              <a:gd name="adj" fmla="val 6979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>
                <a:solidFill>
                  <a:srgbClr val="002060"/>
                </a:solidFill>
              </a:rPr>
              <a:t>39% учителей нуждаются в повышении уровня психолого-педагогических и цифровых компетенций;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37% респондентов считают, что владеют не в полном объеме, 12% - не владеют умением применять информационные технологии и цифровые образовательные ресурсы в учебном процессе;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36% - отметили необходимость развивать «гибкие навыки»;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26% - испытывают затруднения в овладении разнообразными формами, приемами, методами и средствами обучения, использовании в контрольно-оценочной деятельности разнообразных способов оценивания;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24% хотят восполнить предметные дефициты;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18% учителей нуждаются в помощи при выстраивании общения с детьми и их родителями (законными представителями), считают, что недостаточно сформировано умение сотрудничать с коллегами.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14290"/>
            <a:ext cx="7452320" cy="1054470"/>
          </a:xfrm>
          <a:prstGeom prst="rect">
            <a:avLst/>
          </a:prstGeom>
          <a:solidFill>
            <a:srgbClr val="F15B4E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bg1"/>
                </a:solidFill>
              </a:rPr>
              <a:t>Результаты участия учителей математики и русского языка в самооценке профессиональных компетенций в ходе реализации ИОМ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1A6589-B3D8-4F60-9D86-9E574227B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88" t="38744" r="4239" b="44493"/>
          <a:stretch/>
        </p:blipFill>
        <p:spPr>
          <a:xfrm>
            <a:off x="7596336" y="214290"/>
            <a:ext cx="1259333" cy="8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4409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012C0E1B-103E-43F7-B368-C4D1663608CE}"/>
              </a:ext>
            </a:extLst>
          </p:cNvPr>
          <p:cNvSpPr txBox="1"/>
          <p:nvPr/>
        </p:nvSpPr>
        <p:spPr>
          <a:xfrm>
            <a:off x="3143240" y="500042"/>
            <a:ext cx="3857652" cy="55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00000"/>
                </a:solidFill>
                <a:latin typeface="+mn-lt"/>
                <a:cs typeface="+mn-cs"/>
              </a:rPr>
              <a:t>Академия лидерства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5E23670-5D29-4913-B171-043BA1FCA4A6}"/>
              </a:ext>
            </a:extLst>
          </p:cNvPr>
          <p:cNvSpPr/>
          <p:nvPr/>
        </p:nvSpPr>
        <p:spPr>
          <a:xfrm>
            <a:off x="101287" y="1525729"/>
            <a:ext cx="4974769" cy="1143008"/>
          </a:xfrm>
          <a:prstGeom prst="roundRect">
            <a:avLst>
              <a:gd name="adj" fmla="val 6979"/>
            </a:avLst>
          </a:prstGeom>
          <a:solidFill>
            <a:srgbClr val="002060"/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Цикл семинаров-практикумов «Школа цифровой грамотности» для педагогических работников (логопеды, педагоги-психологи) дошкольных образовательных учреждений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14290"/>
            <a:ext cx="7116612" cy="1143008"/>
          </a:xfrm>
          <a:prstGeom prst="rect">
            <a:avLst/>
          </a:prstGeom>
          <a:solidFill>
            <a:srgbClr val="F15B4E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000" b="1" dirty="0">
                <a:solidFill>
                  <a:schemeClr val="bg1"/>
                </a:solidFill>
              </a:rPr>
              <a:t>Выявление и распространение успешных педагогических практик и инноваций, реализация программ «горизонтального обучения»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1A6589-B3D8-4F60-9D86-9E574227B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01" t="38744" r="4239" b="44493"/>
          <a:stretch/>
        </p:blipFill>
        <p:spPr>
          <a:xfrm>
            <a:off x="7286644" y="214290"/>
            <a:ext cx="1569025" cy="861774"/>
          </a:xfrm>
          <a:prstGeom prst="rect">
            <a:avLst/>
          </a:prstGeom>
        </p:spPr>
      </p:pic>
      <p:sp>
        <p:nvSpPr>
          <p:cNvPr id="14" name="Прямоугольник: скругленные углы 23">
            <a:extLst>
              <a:ext uri="{FF2B5EF4-FFF2-40B4-BE49-F238E27FC236}">
                <a16:creationId xmlns:a16="http://schemas.microsoft.com/office/drawing/2014/main" id="{6F2B06D8-21D0-4F60-B5FF-EDCF998DE9C3}"/>
              </a:ext>
            </a:extLst>
          </p:cNvPr>
          <p:cNvSpPr/>
          <p:nvPr/>
        </p:nvSpPr>
        <p:spPr>
          <a:xfrm>
            <a:off x="119652" y="2931119"/>
            <a:ext cx="4956404" cy="1459635"/>
          </a:xfrm>
          <a:prstGeom prst="roundRect">
            <a:avLst>
              <a:gd name="adj" fmla="val 6979"/>
            </a:avLst>
          </a:prstGeom>
          <a:solidFill>
            <a:srgbClr val="002060"/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Семинар «Оптимизация профессионально-педагогического взаимодействия» в рамках </a:t>
            </a:r>
            <a:r>
              <a:rPr lang="ru-RU" dirty="0" err="1"/>
              <a:t>digital</a:t>
            </a:r>
            <a:r>
              <a:rPr lang="ru-RU" dirty="0"/>
              <a:t>-практикума «Трансформация коммуникативного пространства образовательной организации»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ая выноска 1">
            <a:extLst>
              <a:ext uri="{FF2B5EF4-FFF2-40B4-BE49-F238E27FC236}">
                <a16:creationId xmlns:a16="http://schemas.microsoft.com/office/drawing/2014/main" id="{46D71208-9936-4047-8389-A3A69779F299}"/>
              </a:ext>
            </a:extLst>
          </p:cNvPr>
          <p:cNvSpPr/>
          <p:nvPr/>
        </p:nvSpPr>
        <p:spPr>
          <a:xfrm>
            <a:off x="5951652" y="1665185"/>
            <a:ext cx="2979707" cy="864096"/>
          </a:xfrm>
          <a:prstGeom prst="wedgeRectCallout">
            <a:avLst>
              <a:gd name="adj1" fmla="val -75828"/>
              <a:gd name="adj2" fmla="val -194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 г. Череповец – 84 человека</a:t>
            </a:r>
          </a:p>
          <a:p>
            <a:pPr marL="90488" indent="-90488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 Череповецкий район – 31 человек</a:t>
            </a:r>
          </a:p>
        </p:txBody>
      </p:sp>
      <p:sp>
        <p:nvSpPr>
          <p:cNvPr id="13" name="Прямоугольная выноска 1">
            <a:extLst>
              <a:ext uri="{FF2B5EF4-FFF2-40B4-BE49-F238E27FC236}">
                <a16:creationId xmlns:a16="http://schemas.microsoft.com/office/drawing/2014/main" id="{1281D1C2-F792-4D8D-9DC5-BA9773CB4F04}"/>
              </a:ext>
            </a:extLst>
          </p:cNvPr>
          <p:cNvSpPr/>
          <p:nvPr/>
        </p:nvSpPr>
        <p:spPr>
          <a:xfrm>
            <a:off x="5940152" y="3228888"/>
            <a:ext cx="2991207" cy="864096"/>
          </a:xfrm>
          <a:prstGeom prst="wedgeRectCallout">
            <a:avLst>
              <a:gd name="adj1" fmla="val -75828"/>
              <a:gd name="adj2" fmla="val -194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 14 педагогов образовательных организаций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175E803-67E1-4C23-B4EA-E0A7A71BCE3C}"/>
              </a:ext>
            </a:extLst>
          </p:cNvPr>
          <p:cNvSpPr/>
          <p:nvPr/>
        </p:nvSpPr>
        <p:spPr>
          <a:xfrm>
            <a:off x="119652" y="5779614"/>
            <a:ext cx="4956404" cy="864096"/>
          </a:xfrm>
          <a:prstGeom prst="roundRect">
            <a:avLst>
              <a:gd name="adj" fmla="val 6979"/>
            </a:avLst>
          </a:prstGeom>
          <a:solidFill>
            <a:srgbClr val="002060"/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Просветительский проект – Открытый университет «Образовательные бифуркации»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ая выноска 1">
            <a:extLst>
              <a:ext uri="{FF2B5EF4-FFF2-40B4-BE49-F238E27FC236}">
                <a16:creationId xmlns:a16="http://schemas.microsoft.com/office/drawing/2014/main" id="{5FF44042-C5B5-40F1-8207-C8E71A9B3E3B}"/>
              </a:ext>
            </a:extLst>
          </p:cNvPr>
          <p:cNvSpPr/>
          <p:nvPr/>
        </p:nvSpPr>
        <p:spPr>
          <a:xfrm>
            <a:off x="5951652" y="5863307"/>
            <a:ext cx="2979707" cy="696710"/>
          </a:xfrm>
          <a:prstGeom prst="wedgeRectCallout">
            <a:avLst>
              <a:gd name="adj1" fmla="val -75828"/>
              <a:gd name="adj2" fmla="val -194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 20 выпусков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1C1E124-C07B-4A34-8C3C-8A18F2D4D27B}"/>
              </a:ext>
            </a:extLst>
          </p:cNvPr>
          <p:cNvSpPr/>
          <p:nvPr/>
        </p:nvSpPr>
        <p:spPr>
          <a:xfrm>
            <a:off x="119652" y="4653136"/>
            <a:ext cx="4956404" cy="864096"/>
          </a:xfrm>
          <a:prstGeom prst="roundRect">
            <a:avLst>
              <a:gd name="adj" fmla="val 6979"/>
            </a:avLst>
          </a:prstGeom>
          <a:solidFill>
            <a:srgbClr val="002060"/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Региональные </a:t>
            </a:r>
            <a:r>
              <a:rPr lang="ru-RU" dirty="0" err="1"/>
              <a:t>стажировочные</a:t>
            </a:r>
            <a:r>
              <a:rPr lang="ru-RU" dirty="0"/>
              <a:t> площадки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ая выноска 1">
            <a:extLst>
              <a:ext uri="{FF2B5EF4-FFF2-40B4-BE49-F238E27FC236}">
                <a16:creationId xmlns:a16="http://schemas.microsoft.com/office/drawing/2014/main" id="{CC4DB677-4556-40C9-A93E-F70009C99F1F}"/>
              </a:ext>
            </a:extLst>
          </p:cNvPr>
          <p:cNvSpPr/>
          <p:nvPr/>
        </p:nvSpPr>
        <p:spPr>
          <a:xfrm>
            <a:off x="5940151" y="4653136"/>
            <a:ext cx="2991207" cy="864096"/>
          </a:xfrm>
          <a:prstGeom prst="wedgeRectCallout">
            <a:avLst>
              <a:gd name="adj1" fmla="val -75828"/>
              <a:gd name="adj2" fmla="val -194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E4E41"/>
                </a:solidFill>
              </a:rPr>
              <a:t> МАОУ «СОШ № 17»  </a:t>
            </a:r>
          </a:p>
          <a:p>
            <a:pPr marL="90488" indent="-90488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E4E41"/>
                </a:solidFill>
              </a:rPr>
              <a:t> МАДОУ «Детский сад № 17»</a:t>
            </a:r>
          </a:p>
          <a:p>
            <a:pPr marL="90488" indent="-90488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E4E41"/>
                </a:solidFill>
              </a:rPr>
              <a:t> МАДОУ «Детский сад № 63»</a:t>
            </a: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72B4AA-0462-420B-9707-1095303FDAFB}" type="slidenum">
              <a:rPr lang="ru-RU" altLang="ru-RU"/>
              <a:pPr/>
              <a:t>13</a:t>
            </a:fld>
            <a:endParaRPr lang="ru-RU" alt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C1CCBF-2E72-4BF5-B86C-5951F0486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01" t="38744" r="4239" b="44493"/>
          <a:stretch/>
        </p:blipFill>
        <p:spPr>
          <a:xfrm>
            <a:off x="7323455" y="122605"/>
            <a:ext cx="1569025" cy="8617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FE5558-53A4-4F2F-A7B6-C4A0FFFB31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13" t="48600" r="37400" b="20601"/>
          <a:stretch/>
        </p:blipFill>
        <p:spPr>
          <a:xfrm>
            <a:off x="395536" y="332656"/>
            <a:ext cx="3996444" cy="26642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FB0924-49B8-4378-A09D-5D1D8A2B65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13" t="31800" r="37400" b="37400"/>
          <a:stretch/>
        </p:blipFill>
        <p:spPr>
          <a:xfrm>
            <a:off x="4752023" y="908720"/>
            <a:ext cx="3996441" cy="26642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A81D45-4EE2-4D25-BE9D-A373F02E6B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613" t="30400" r="37400" b="38800"/>
          <a:stretch/>
        </p:blipFill>
        <p:spPr>
          <a:xfrm>
            <a:off x="395536" y="3284984"/>
            <a:ext cx="3996443" cy="26642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A47A3F-017F-4CB1-B24C-57DCF35AC9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613" t="41600" r="37400" b="27601"/>
          <a:stretch/>
        </p:blipFill>
        <p:spPr>
          <a:xfrm>
            <a:off x="4752022" y="3933055"/>
            <a:ext cx="3996443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973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F2B06D8-21D0-4F60-B5FF-EDCF998DE9C3}"/>
              </a:ext>
            </a:extLst>
          </p:cNvPr>
          <p:cNvSpPr/>
          <p:nvPr/>
        </p:nvSpPr>
        <p:spPr>
          <a:xfrm>
            <a:off x="179512" y="6093296"/>
            <a:ext cx="8676158" cy="549666"/>
          </a:xfrm>
          <a:prstGeom prst="roundRect">
            <a:avLst>
              <a:gd name="adj" fmla="val 6979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Индивидуальные маршруты профессионального развития руководителя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5E23670-5D29-4913-B171-043BA1FCA4A6}"/>
              </a:ext>
            </a:extLst>
          </p:cNvPr>
          <p:cNvSpPr/>
          <p:nvPr/>
        </p:nvSpPr>
        <p:spPr>
          <a:xfrm>
            <a:off x="179511" y="2220509"/>
            <a:ext cx="3998248" cy="1071571"/>
          </a:xfrm>
          <a:prstGeom prst="roundRect">
            <a:avLst>
              <a:gd name="adj" fmla="val 6979"/>
            </a:avLst>
          </a:prstGeom>
          <a:solidFill>
            <a:srgbClr val="002060"/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Целевая аудитория: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Руководители образовательных организаций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Педагогические работники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A449210-6850-436E-BA82-EAAB6C34AAA5}"/>
              </a:ext>
            </a:extLst>
          </p:cNvPr>
          <p:cNvSpPr/>
          <p:nvPr/>
        </p:nvSpPr>
        <p:spPr>
          <a:xfrm>
            <a:off x="179511" y="4437112"/>
            <a:ext cx="8676157" cy="1479712"/>
          </a:xfrm>
          <a:prstGeom prst="roundRect">
            <a:avLst>
              <a:gd name="adj" fmla="val 6979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Результат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оценка социального капитала и управления ресурсами образовательной организации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рекомендации по развитию социального капитала как инструмента повышения профессионального мастерства педагогов.</a:t>
            </a:r>
          </a:p>
          <a:p>
            <a:pPr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127BBC-3C18-495A-B7AB-DCE1D0ECBA3C}"/>
              </a:ext>
            </a:extLst>
          </p:cNvPr>
          <p:cNvSpPr/>
          <p:nvPr/>
        </p:nvSpPr>
        <p:spPr>
          <a:xfrm>
            <a:off x="4949450" y="2220508"/>
            <a:ext cx="3867540" cy="2040131"/>
          </a:xfrm>
          <a:prstGeom prst="roundRect">
            <a:avLst>
              <a:gd name="adj" fmla="val 6979"/>
            </a:avLst>
          </a:prstGeom>
          <a:solidFill>
            <a:srgbClr val="002060"/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Фокус  внимания: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Социометрия   коллектива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Стиль руководства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Сплоченность педагогического коллектива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Готовность к инновациям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Уровень конфликтности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9144" y="109392"/>
            <a:ext cx="7116612" cy="1071570"/>
          </a:xfrm>
          <a:prstGeom prst="rect">
            <a:avLst/>
          </a:prstGeom>
          <a:solidFill>
            <a:srgbClr val="F15B4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</a:rPr>
              <a:t>Организационно-методическое сопровождение на региональном уровне общественно значимых мероприятий, исследований, профессиональных олимпиад и конкурсов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1A6589-B3D8-4F60-9D86-9E574227B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01" t="38744" r="4239" b="44493"/>
          <a:stretch/>
        </p:blipFill>
        <p:spPr>
          <a:xfrm>
            <a:off x="7286644" y="214290"/>
            <a:ext cx="1569025" cy="861774"/>
          </a:xfrm>
          <a:prstGeom prst="rect">
            <a:avLst/>
          </a:prstGeom>
        </p:spPr>
      </p:pic>
      <p:sp>
        <p:nvSpPr>
          <p:cNvPr id="14" name="Прямоугольник: скругленные углы 23">
            <a:extLst>
              <a:ext uri="{FF2B5EF4-FFF2-40B4-BE49-F238E27FC236}">
                <a16:creationId xmlns:a16="http://schemas.microsoft.com/office/drawing/2014/main" id="{6F2B06D8-21D0-4F60-B5FF-EDCF998DE9C3}"/>
              </a:ext>
            </a:extLst>
          </p:cNvPr>
          <p:cNvSpPr/>
          <p:nvPr/>
        </p:nvSpPr>
        <p:spPr>
          <a:xfrm>
            <a:off x="179511" y="3468552"/>
            <a:ext cx="3998248" cy="792088"/>
          </a:xfrm>
          <a:prstGeom prst="roundRect">
            <a:avLst>
              <a:gd name="adj" fmla="val 6979"/>
            </a:avLst>
          </a:prstGeom>
          <a:solidFill>
            <a:srgbClr val="002060"/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Форма: </a:t>
            </a:r>
            <a:r>
              <a:rPr lang="ru-RU" dirty="0"/>
              <a:t>онлайн-сервис </a:t>
            </a:r>
            <a:r>
              <a:rPr lang="ru-RU" dirty="0" err="1"/>
              <a:t>Google</a:t>
            </a:r>
            <a:r>
              <a:rPr lang="ru-RU" dirty="0"/>
              <a:t>-формы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111 школ Вологодской области 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bg1"/>
                </a:solidFill>
                <a:latin typeface="Century Gothic" pitchFamily="34" charset="0"/>
              </a:rPr>
              <a:t>2466 человек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25">
            <a:extLst>
              <a:ext uri="{FF2B5EF4-FFF2-40B4-BE49-F238E27FC236}">
                <a16:creationId xmlns:a16="http://schemas.microsoft.com/office/drawing/2014/main" id="{106635C8-5163-4A74-8D8F-D20E4FC07CC3}"/>
              </a:ext>
            </a:extLst>
          </p:cNvPr>
          <p:cNvSpPr/>
          <p:nvPr/>
        </p:nvSpPr>
        <p:spPr>
          <a:xfrm>
            <a:off x="196279" y="1498316"/>
            <a:ext cx="8676157" cy="4938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уровня социального капитала образовательной организации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40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012C0E1B-103E-43F7-B368-C4D1663608CE}"/>
              </a:ext>
            </a:extLst>
          </p:cNvPr>
          <p:cNvSpPr txBox="1"/>
          <p:nvPr/>
        </p:nvSpPr>
        <p:spPr>
          <a:xfrm>
            <a:off x="3143240" y="500042"/>
            <a:ext cx="3857652" cy="55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00000"/>
                </a:solidFill>
                <a:latin typeface="+mn-lt"/>
                <a:cs typeface="+mn-cs"/>
              </a:rPr>
              <a:t>Академия лидерства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5E23670-5D29-4913-B171-043BA1FCA4A6}"/>
              </a:ext>
            </a:extLst>
          </p:cNvPr>
          <p:cNvSpPr/>
          <p:nvPr/>
        </p:nvSpPr>
        <p:spPr>
          <a:xfrm>
            <a:off x="173295" y="1620357"/>
            <a:ext cx="4974769" cy="1448603"/>
          </a:xfrm>
          <a:prstGeom prst="roundRect">
            <a:avLst>
              <a:gd name="adj" fmla="val 6979"/>
            </a:avLst>
          </a:prstGeom>
          <a:solidFill>
            <a:srgbClr val="002060"/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Процедура оценки предметных и методических компетенций учителей в рамках обучения на курсах по ДПП ПК "Школа современного учителя« ("Академией Министерства просвещения" РФ)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16632"/>
            <a:ext cx="7116612" cy="1311438"/>
          </a:xfrm>
          <a:prstGeom prst="rect">
            <a:avLst/>
          </a:prstGeom>
          <a:solidFill>
            <a:srgbClr val="F15B4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>
                <a:solidFill>
                  <a:schemeClr val="bg1"/>
                </a:solidFill>
              </a:rPr>
              <a:t>Организационно-методическое сопровождение на региональном уровне общественно значимых мероприятий, исследований, профессиональных олимпиад и конкурсов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1A6589-B3D8-4F60-9D86-9E574227B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01" t="38744" r="4239" b="44493"/>
          <a:stretch/>
        </p:blipFill>
        <p:spPr>
          <a:xfrm>
            <a:off x="7286644" y="214290"/>
            <a:ext cx="1569025" cy="861774"/>
          </a:xfrm>
          <a:prstGeom prst="rect">
            <a:avLst/>
          </a:prstGeom>
        </p:spPr>
      </p:pic>
      <p:sp>
        <p:nvSpPr>
          <p:cNvPr id="14" name="Прямоугольник: скругленные углы 23">
            <a:extLst>
              <a:ext uri="{FF2B5EF4-FFF2-40B4-BE49-F238E27FC236}">
                <a16:creationId xmlns:a16="http://schemas.microsoft.com/office/drawing/2014/main" id="{6F2B06D8-21D0-4F60-B5FF-EDCF998DE9C3}"/>
              </a:ext>
            </a:extLst>
          </p:cNvPr>
          <p:cNvSpPr/>
          <p:nvPr/>
        </p:nvSpPr>
        <p:spPr>
          <a:xfrm>
            <a:off x="191660" y="3284984"/>
            <a:ext cx="4956404" cy="864096"/>
          </a:xfrm>
          <a:prstGeom prst="roundRect">
            <a:avLst>
              <a:gd name="adj" fmla="val 6979"/>
            </a:avLst>
          </a:prstGeom>
          <a:solidFill>
            <a:srgbClr val="002060"/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Участие в Единых методических днях для районов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ая выноска 1">
            <a:extLst>
              <a:ext uri="{FF2B5EF4-FFF2-40B4-BE49-F238E27FC236}">
                <a16:creationId xmlns:a16="http://schemas.microsoft.com/office/drawing/2014/main" id="{46D71208-9936-4047-8389-A3A69779F299}"/>
              </a:ext>
            </a:extLst>
          </p:cNvPr>
          <p:cNvSpPr/>
          <p:nvPr/>
        </p:nvSpPr>
        <p:spPr>
          <a:xfrm>
            <a:off x="5976164" y="2009358"/>
            <a:ext cx="2979707" cy="771570"/>
          </a:xfrm>
          <a:prstGeom prst="wedgeRectCallout">
            <a:avLst>
              <a:gd name="adj1" fmla="val -75828"/>
              <a:gd name="adj2" fmla="val -194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 58 педагогов – июнь 2021</a:t>
            </a:r>
          </a:p>
          <a:p>
            <a:pPr marL="90488" indent="-90488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 52 педагога – сентябрь 2021</a:t>
            </a:r>
          </a:p>
        </p:txBody>
      </p:sp>
      <p:sp>
        <p:nvSpPr>
          <p:cNvPr id="13" name="Прямоугольная выноска 1">
            <a:extLst>
              <a:ext uri="{FF2B5EF4-FFF2-40B4-BE49-F238E27FC236}">
                <a16:creationId xmlns:a16="http://schemas.microsoft.com/office/drawing/2014/main" id="{1281D1C2-F792-4D8D-9DC5-BA9773CB4F04}"/>
              </a:ext>
            </a:extLst>
          </p:cNvPr>
          <p:cNvSpPr/>
          <p:nvPr/>
        </p:nvSpPr>
        <p:spPr>
          <a:xfrm>
            <a:off x="5970415" y="3298024"/>
            <a:ext cx="2991207" cy="779048"/>
          </a:xfrm>
          <a:prstGeom prst="wedgeRectCallout">
            <a:avLst>
              <a:gd name="adj1" fmla="val -75828"/>
              <a:gd name="adj2" fmla="val -194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 6 муниципальных районов</a:t>
            </a:r>
          </a:p>
          <a:p>
            <a:pPr marL="90488" indent="-90488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 г. Череповец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175E803-67E1-4C23-B4EA-E0A7A71BCE3C}"/>
              </a:ext>
            </a:extLst>
          </p:cNvPr>
          <p:cNvSpPr/>
          <p:nvPr/>
        </p:nvSpPr>
        <p:spPr>
          <a:xfrm>
            <a:off x="210087" y="5445224"/>
            <a:ext cx="4956404" cy="864096"/>
          </a:xfrm>
          <a:prstGeom prst="roundRect">
            <a:avLst>
              <a:gd name="adj" fmla="val 6979"/>
            </a:avLst>
          </a:prstGeom>
          <a:solidFill>
            <a:srgbClr val="002060"/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Финал городского конкурса профмастерства «Воспитатель – это звучит гордо!»</a:t>
            </a:r>
          </a:p>
        </p:txBody>
      </p:sp>
      <p:sp>
        <p:nvSpPr>
          <p:cNvPr id="16" name="Прямоугольная выноска 1">
            <a:extLst>
              <a:ext uri="{FF2B5EF4-FFF2-40B4-BE49-F238E27FC236}">
                <a16:creationId xmlns:a16="http://schemas.microsoft.com/office/drawing/2014/main" id="{5FF44042-C5B5-40F1-8207-C8E71A9B3E3B}"/>
              </a:ext>
            </a:extLst>
          </p:cNvPr>
          <p:cNvSpPr/>
          <p:nvPr/>
        </p:nvSpPr>
        <p:spPr>
          <a:xfrm>
            <a:off x="5981977" y="4376789"/>
            <a:ext cx="2979707" cy="780403"/>
          </a:xfrm>
          <a:prstGeom prst="wedgeRectCallout">
            <a:avLst>
              <a:gd name="adj1" fmla="val -75828"/>
              <a:gd name="adj2" fmla="val -194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 соревновательные туры</a:t>
            </a:r>
          </a:p>
          <a:p>
            <a:pPr marL="90488" indent="-90488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 процедура показа работ</a:t>
            </a:r>
          </a:p>
          <a:p>
            <a:pPr marL="90488" indent="-90488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 процедура апелляции 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1C1E124-C07B-4A34-8C3C-8A18F2D4D27B}"/>
              </a:ext>
            </a:extLst>
          </p:cNvPr>
          <p:cNvSpPr/>
          <p:nvPr/>
        </p:nvSpPr>
        <p:spPr>
          <a:xfrm>
            <a:off x="201141" y="4365104"/>
            <a:ext cx="4956404" cy="864096"/>
          </a:xfrm>
          <a:prstGeom prst="roundRect">
            <a:avLst>
              <a:gd name="adj" fmla="val 6979"/>
            </a:avLst>
          </a:prstGeom>
          <a:solidFill>
            <a:srgbClr val="002060"/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Региональный этап Всероссийской олимпиады школьников</a:t>
            </a:r>
          </a:p>
        </p:txBody>
      </p:sp>
      <p:sp>
        <p:nvSpPr>
          <p:cNvPr id="19" name="Прямоугольная выноска 1">
            <a:extLst>
              <a:ext uri="{FF2B5EF4-FFF2-40B4-BE49-F238E27FC236}">
                <a16:creationId xmlns:a16="http://schemas.microsoft.com/office/drawing/2014/main" id="{CC4DB677-4556-40C9-A93E-F70009C99F1F}"/>
              </a:ext>
            </a:extLst>
          </p:cNvPr>
          <p:cNvSpPr/>
          <p:nvPr/>
        </p:nvSpPr>
        <p:spPr>
          <a:xfrm>
            <a:off x="5964664" y="5458264"/>
            <a:ext cx="2991207" cy="779048"/>
          </a:xfrm>
          <a:prstGeom prst="wedgeRectCallout">
            <a:avLst>
              <a:gd name="adj1" fmla="val -75828"/>
              <a:gd name="adj2" fmla="val -194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E4E41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7 муниципальных образовательных учреждений </a:t>
            </a:r>
          </a:p>
        </p:txBody>
      </p:sp>
    </p:spTree>
    <p:extLst>
      <p:ext uri="{BB962C8B-B14F-4D97-AF65-F5344CB8AC3E}">
        <p14:creationId xmlns:p14="http://schemas.microsoft.com/office/powerpoint/2010/main" val="75888861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29032" r="11772" b="378"/>
          <a:stretch/>
        </p:blipFill>
        <p:spPr>
          <a:xfrm>
            <a:off x="0" y="0"/>
            <a:ext cx="9144000" cy="55356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2455068"/>
            <a:ext cx="8391932" cy="2486099"/>
          </a:xfrm>
        </p:spPr>
        <p:txBody>
          <a:bodyPr>
            <a:no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ЦНППМ: роль и место в обеспечении профессионального развития педагогических работников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54" y="188640"/>
            <a:ext cx="2043531" cy="1671979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AFAC6F4-F28B-4718-8DA7-94F62BC40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928" y="5632850"/>
            <a:ext cx="4935549" cy="96450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Смирнова Наталья Александровна,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директор ЦНППМПР,  г. Череповец</a:t>
            </a:r>
          </a:p>
        </p:txBody>
      </p:sp>
    </p:spTree>
    <p:extLst>
      <p:ext uri="{BB962C8B-B14F-4D97-AF65-F5344CB8AC3E}">
        <p14:creationId xmlns:p14="http://schemas.microsoft.com/office/powerpoint/2010/main" val="113536902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g;base64,%20/9j/4AAQSkZJRgABAQEAYABgAAD/2wBDAAUDBAQEAwUEBAQFBQUGBwwIBwcHBw8LCwkMEQ8SEhEPERETFhwXExQaFRERGCEYGh0dHx8fExciJCIeJBweHx7/2wBDAQUFBQcGBw4ICA4eFBEUHh4eHh4eHh4eHh4eHh4eHh4eHh4eHh4eHh4eHh4eHh4eHh4eHh4eHh4eHh4eHh4eHh7/wAARCAHY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qK4ube3QvcTxxKOpdgKAJaKht7u1uFDW9zDKD0KODSX95bWFlNeXk6QW8KF5JHOFUDuTQBOSAMk4FMhmimTfDIki+qtkV8++JPEHjL4uXK23he9uvC/g6OU+ZqQO251FRx+5AzhM/xEjtiqfwP1h/hj8SdW+G/ibU7trDU5hc+Hbi8uDL5iHgx7jzuz+tK6NXRmoc7Wh9I0UUUzIKKKKACiiigAooooAKKKKACiiigAooooAKKKKACiiigAooooAKKKKACiiigAooooAKKKKACiiigAooooAKKKKACiiigAooooAKKKKACiiigAooooAKKKKACiiigAooooAKKKKACiiigAooooAKKKKACiiigAooooAKKKKACiiigAooooAKKKKACiiigAooooAKKKKACiiigAooooAKKKKACiiigAooooAKKKKACiiigAooooAKKKKACiiigAooooAKKKKACiiigAooooAKKKKAKHiPU49G0C/1aZWdLO3eYqvVtqk4H1rwfQPBU3iyUeLvHl9e395fr5kemmV0trWJuVTy+7AdT610Xxd8Rz+KvEc3wt8O3McFxCkdzrVxJ/yyt2PCIO7Nz9K6dF2oqjJCgAfhUSZ6OCoKV5SRw+qfDDQZZobnRbzVPDtzAP3b6ZdNGufVlOQ1Vta+HOr+ILJdM8SfETxBqWlFg0tqAsXm46AsDnGa9CopXO54ek3flIbC1gsbKCztY1jggjEcagYAUDArn/iH4L0zxlpcUF3m3vrSQT2F7EAJbaUdGU+mQMiumopGjimrM8qR/jx4Vik16/8AFmieIbSwjMsunxwSrJOi8kAkYBxk817b8M/F1p438DaZ4ptIXt4b6Lf5cmMoehH51hX1ut1Y3Fo7FVnheJiOoDKQT+teMWn7PkMFnbacfiR4vOlwPkWKXBjiK7slcK3ANUmedXwWq9mj6hkvrKNC8l1Cqg4JLjAqjN4l8PQv5c2tWCN6NOoP868Fb4AfDdgVa11hlJyVbVZSCfcZrqNK+G/gPTtPgsofCejzJCgRZLizjlkYD+87DLH3NPmIWAn1Z6jH4m8OyNtj1vT2PoLhT/WtK2ube6j8y3mjlTpuRsivJh4F8Egj/ijvD/X/AKBsX/xNS/AHS7PRda8a6fpA8vSk1KNoIQ2UjdoVLhewGT0HShO5lXwrpR5mz1miiiqOUKKKKACiiigAooooAKKKKACiiigAooooAKKKKACiiigAooooAKKKKACiiigAooooAKKKKACiiigAooooAKKKKACiiigAooooAKKKKACiiigAooooAKKKKACiiigAooooAKKKKACiiigAooooAKKKKACiiigAooooAKKKKACiiigAooooAKKKKACiiigAooooAKKKKACiiigAooooAKKKKACiiigAooooAKKKKACiiigAooooAKKKKACig8ikAOOtAC0UjEKpJOAOpNcZ4h+JHh3TLkWNrM2q6izbVtbMbznOPmb7q/iaEribS3OzdlRSzMFUdSTgCuA8TfFjw1p9zcaXoskniLWoQQbDTVMzK2Ojlchfxrj/ABNo/jHxxqcv/CQa4+j+H+PL0zTnxLJgg/vZcHjqCFx9a6Dw54f0bw7ZfY9F0+GyiON+wEs59WY8sfck1Lkd9LAylrLQ5LQtB8Va38Qv+E88WLZ6TPHAYLfT7AhiyHvPJ/HjsMDBr0CiioPTp04048sQooooNAooooAKKKKACiiigB0f+sX6iuY/ZjjW2t/GVm0kTSx+IJncRuGADgMM474NdJIZFjZodvmgEpu6bu2fbNcX+yvBcaNc+MPD+tQpH4g/tL7feNCD5Miyj5ChPbjFVHc8/H/Aj3KiiirPKCiiigAooooAKKKKACiiigAooooAKKKKACiiigAooooAKKKKACiiigAooooAKKKKACiiigAooooAKKKKACiiigAooooAKKKKACiiigAooooAKKKKACiiigAooooAKKKKACiiigAooooAKKKKACiiigAooooAKKKKACiiigAooooAKKKKACiiigAooooAKKKKACiiigAooooAKKKKACiiigAooooAKKKKACiiigAooooAKKKKACiiua+IniyLwhosd+1jc38s9wlvDbwAFndj79gMk/ShK4N2OkZlVSzEADqSa5XxP460nSEaK0SfV77+C0sVDuT7nIUfia57Vl1vXwg1XUDa2jIRJZWmQGJ/vP1P0xUmmafZaZapa2FskESDACjn8+tdlPByfxaHnVcwjHSCuc3qdj428Wa1Dfa7rjaXoign+xrMlWf08yUYPTqB+dX/AA/4P0PQp5pNJtfsizNudEJIY+pJySfqa335U/SqOk6nFqG9UUhozhvTNXiIzpQ/drTqzpymVHEVH7d3fRdP+HL9FFFeWfWhRRRQAUUUUAFFFFABRRRQAUUUUAFcp8PTdw/tBeIo5PNW3uNKtpI852sAzjI/HNdXXBePz4i8M+LbD4i6BbDUobK0Npqen4PmPb7y/mR+rLubIPamtzlxcHOk7HvVFYfgTxRpfjLwvZ+ItHkZ7O6Xcm9cMp7gj1FblaHiBRRRQAUUUUAFFFFABRRRQAUUUUAFFFFABRRRQAUUUUAFFFFABRRRQAUUUUAFFFFABRRRQAUUUUAFFFFABRRRQAUUUUAFFFFABRRRQAUUUUAFFFFABRRRQAUUUUAFFFFABRRRQAUUUUAFFFFABRRRQAUUUUAFFFBOBk0AFFRpPDINyTIw9QwqQGgAooooAKKKKACiiigAooooAKKKKACiiigAooooAKKKKACiiigAooooAKKKKACiiigAooooAKKKKACvPvitIt1rXhvSVfbJ9ra6bI6oqMMfXJFeg15f4xt5bv4vWlzvAhsNKZNhQ5Z3fOQfYDpWtBXqIwxMuWlJmkaWkFL+FeyfOh2qpcW6+bE8SqjCTLFRjI96ku1ea2lhgmEcpGA3XYaZpltJa2yxzTGaQD5nPeuTE4iMIuKep7WVZdUq1I1WrRWpaooorxz7QKKKKACiiigAooooAKKKKACiiigApHDNGyq2xipAbGdpI6470tFAHCfDvXvF/gvxto3gDVLHTr7S9VmupbfUIXKzHB3kvHjC9ccGveK+f/GfiDS/C3xk8H6x4l1O1stJFrdRwu6kFZjt6t0IPYYr07QPid4H1vUBYWWvWy3Lf6uOfMRlHqm7G78K0Wx4WJgoVGkdlRQDkZFFM5wooooAKKKKACiiigAooooAKKKKACiiigAooooAKKKKACiiigAooooAKKKKACiiigAooooAKKKKACiiigAooooAKKKKACiiigAooooAKKKKACiiigAooooAKKKKACiiigAooooAKKKKACiiigAooooAKw/H97JpvgfXb+JQZLfT55FBPcRsRW5XKfF6UQ/DHxI5XcP7NnGPrGwoA+LPCnh+x1fwnpV7c3GopNJAJGMN7JHljzk4PNdOlvrltbPFpvjXxTZuwAD/ANpyybQOwBbFO0S0gsNItLO2QpDFEqopOcDHrVyv06llOEdKKnTV7I/C6/EOYRxE5U60kru2vS/Ydpuv/EjTLZY7X4h6lcGPJX7XEJNx/wBolskVbuPjT8W/DWi3WpareeHNQit1LkujxE/7PFUq5b4rJ5vgS/i27t5jXHrlxXFjsjwMKE6kYWaT6s9PKuKc0qYqnRnUupSSd0ur9D7U+HuuS+JfBWk69PCsMt7bLM0anIUkdBW9WN4HtIrHwdpFpDGIo47OIBR0Hyitmvz4/YQooooAKKKiuriC1gae5mjhhQZZ5GCqo9yaAJaKyvD/AIk0DxAkr6HrNhqSxNtkNtOsmw++DxWrQAUUUUAFFFFABRRRQAUUUUAFFFFABRRRQAUUUUAFFFGecUAFFFFABXlb30198T/EkTRkQWcdvDG2eCSuW/nXQ+LPGLQX/wDYegwtd6i6MHnC5htDjgufX2FYfh/TpdPtCLu5N5ezOZLm5K4Mrnv/AEH0rswlOXNzdDz8fWiocnU0HbDKvXJ/KjYP8mmWrb4Q24Pn+IDg1LWOIrylN20se7luXUqVFOSTb12K9raJbzTSJnMzBmyc8gYqxRRXNKTk7s9WnTjTjyxVkFFFFSWFFFFABRRRQAUUUUAFFFFABRRRQAUUUUAVb/TdO1Bomv7C1ujEd0ZmiD7D6jPSsX4geGfDXiHRTJ4jsklj0+N5oZwzI9uVU/MrKQRj06e1dJTLmOOW2limVWieNlcMMgqRzmgmUU0J+zvd69ffCbRrnxBIZbh4yYpCcs8OfkY+5GK9Br5g+BE3j5PiZFbeH9V1bV/h7AksXmXtuscCYPyiFs5YDkZIFfT9ao+ekrOwUUUUEhRRRQAUUUUAFFFFABRRRQAUUUUAFFFFABRRRQAUUUUAFFFFABRRRQAUUUUAFFFFABRRRQAUUUUAFFFFABRRRQAUUUUAFFFFABRRRQAUUUUAFFFFABRVXVdQstK0+fUNRuYra0gQvLLI2FUDuTXlU3xe1DX757bwD4de/sxG3/E1vXMNrvHQLgFm+uMU4xcnZImU4wV5Ox6/RXz5qUHxk8Qwlr/xzYeG3DHbFpVt5wK9iXcA5/Cs1vB3xUdCh+NWqAMMHFin+NbrC1X0OV4+gnbmPpWivGP2V9S1yTSPEfh/XNUvNYm0XVpLVL+5PzTLXs9YNWdjrTTV0FFFFIYUUUUAFFFFABXm37TOoyaX8FPEV1EWDG38v5cZw3B6/WvSa8i/a4LP8Fr+0Vtv2q4ggLegZwM1UU20kTNqMW2eHWn/AB6w/wDXNf5VLTIl2RInXaoGfoKfX7BH4UfzhN3k2Fc54/ie706w0xZooFvtRggeWTogLZz+ldHVfULGz1C2NtfW6TxEhtreo6H2Nc+Moyr0J0ouzasdeW4mGFxdOvNXUWnb0PsHQ5LVdKtYIbuCcRxLHujcEHAArQzXxHNo0f2dILLUtZ01Ubcv2PUJY/6mkex15LeVLPx54thlZcK7akzhT2OD1r4epwzjI/DZ/M/U6PHOWztzqUfl/kz7dor4m0vUvixpqQpb/FLUJki6LcW6vn655NbeifE3436XPKk+raBq8DNlWuI2jcD04BrinkePj/y7f4Hp0+KcpqbVkvW6/NH0H8Uvit4Q+HcSLrt5I17Ku6CzgjZ5ZfoAK+a/GnjT4g/Ey3FnrTW2j+G5ZfO+yQZFzInZHOSACOuKo6jHrfiXx7ceNfFk1s9+YxDbW9uxaKBO+Nw6mtSvdyrh1OKqYpa9v8z5TiDjKSk6GAat1l/l/mS/BqbSvCPxw06SOaDSNPvbCQXWX8uKRlPy57Zr6mXxl4TZVYeI9LIY4U/aU5P518karpenarAINSs4bqMHIWQdD7HqKzk8H+GFwF0W3AHTluP1qsfw3Ur15VKUkk+hOU8a0cLhIUcRGUpLro7/AHs+4bW5t7qIS208c0Z6NGwYfmKlr5d/Zr1v/hG/ijeeFJr+f7Bq1qLixt5HZkidMBlUsT1znFfUVfJYmhLD1ZUp7o/Q8Di4YzDwxFPaSuFFFFYHUFFFFABRRRQAUUUUAFFFFABRRRQAUd6R3WNGd2CqoJJJ4ArzRPiFr2szSN4Z8PQtpwleJL69uNiybTjeqgElSehouVCEpu0UemVyHxU8RXGi6FHaaau/VdSk+y2q8nYSPmkOOQFHf6Vyn/CxvGmkWxTXPBJvpv4ZdLn3oT7hhkVFo6axqWsy+JvEkSwXkkYht7WOQvHbRdce7E9TWtOClJcz0Mq3tIRfLFtjBOvhbTtOs53NwD8tzdPwxbux9STW2l7FIE8nzG8wZVthx+dSTxx3ERjeKOVT2cZFPt4lhhWNfurwK7a+LjCKjT3OfAZTKu+esml+YQRrDEI1GAKfRRXkt3dz66MVFJIKKKKRQV5/418Ta3pvj6306x1CWG0WGxY2/wDZ6ywSmaZ0kMs2N0fyqNvI59a9ArC1jwvaaprf9pT6hqEUckVvFdWkJQR3KwSGSPcSCwwx5xjOKaOXFQnKK5NzPvfiBpKaBaaxYWN3qC3NtLcmCKaEPCsbKGVyWwGy44qK5+IukxapLpUenXs1+k4t0gSaDc0nmLGwPz/IAzjlsAjpSad8M/Dtmlwq3OpSNPbNaliUXEZ24AAHUbByeTmtSTwXpzapLe/aNTRZLtb1bZWURrKHVyemWyVHUnAzjrVe6c3+1/1Yzrn4gWUd7JZR6Fq09x9oaC3RWhAnKtIrEEvhQGiYc4zwadF8QNJl0qXWE03VDpUSp5l4RGER2MeUb5vlx5oOTwdrY6VFfeB9NvdbebR9daO/g1E3FxD58cjWkZMxkRUAJyZJD9/6dqtxfD7R7e1ks47nV005wmbTzV8rcpjO8jHzE+Uo54GTjrRoRGeJls/yMuf4seGYYlZrTUjJNGZLaPah85PLkkDjDfdxH6j7wrc8A+Jo/FOk3l0rW7vZ3r2sj28bJGxCq3y7mYnG7BPqKyz8L/ChWck3/mSwC3WTeu6KILIu1eOn7w/kK6Dwz4f0nw1YSWGjxSRW0kiybGIIUhFQAfgoP1pO1jajHEe0TnsalFFFSegFFFFABRRRQAVDfNEljcNO6xxCJ97McBRg5JqaqmtWn9oaPe2IbabiB4g3oWGM0CexX/ZkkvD8Lba2uv3kNtcSxWswjKCaEMdrgHnBFeoV5v8ABjxfBd6WPCWrKtjr2jRiC4gcgCVV4Ekfqp9a9HVgwypBHtWqPnZJpu4tFFFBIUUUUAFFFFABRRRQAUUUUAFFFFABRRRQAUUUUAFFFFABRRRQAUUUUAFFFFABRRRQAUUUUAFFFFABRRRQAUUUUAFFIV5BpaACiiigAooooAKKKKACiiigDzX9pmGWf4N6ukKlsSW7OB/dEyZz7Yqrp6wrYW626xrF5a7RGAFxjtirH7SmrwWXwr1LS9k0t1rAWwtkhGTvdgM/QA5rM8K6a+j+GdM0qSXzXtLWOFn/ALxVQM134HdnkZta0dTSobO0464OPrRRXoninLfBnxbo/gvwh/ZOt2GtJrBuJJL9xYyS+ZKTy29Rhh713CfGH4eiXybrxDb2M4ODDd5ikX6q3Iqjk+pqCazs5nMk1pbyOerPEpJ/EiuB4FdGevHNWt4nT2vxK8A3M6ww+LtHeR/ur9qTJ/Wtqx8QaHfFhZavY3BXlhHOrY/I15B4z8N+G7/Q7ubUdB0q6a3tZWiaa0RjGdh5UkcVzXwo+Gvh3SvAGlW+paPpl5fGHfNc/Z1LSbjkZJGTgGspYOSdkzeOZw5eZo+ko54ZBmOVGHswNSAg9CDXzzqvwp8I6hfNdgarYMyhTHp+oPbR8d9qcZ96n034daZpsBgsdf8AFsEWc7V1ybr+dS8HUGs0o+Z7/RXztD4J8V2eqfbtP+K3iiONWLRWs7edGo9Dub5vxrRv4PitBaFtI8f2811uGBe2AEeO/wB05zUPDVV0NY5hQf2j3ivFf2xLx7b4Y2kSqCLjVraNiew3g1kWmofH23XEniDwld+7W8i4/KuN+OWqfEDV9E8O6D4ut9G+zSaksj3ti7bmdBuVdjDgcdaujh6ntYq3VEYjG0FRm+bo/wAjJooor9ZP58CiiigAooooAKKKKACiiigAooooAz9U06S5vLDULO8ksdR0+YTW1zGMsnByv0OefpXW6f8AGT4h+FtR/tDWEj8T6QVCyW9vCY7mM/3lGcMPasKgcV5WNybDYxuUlaT6nv5XxJjsuUYU5Xgvsvb/ADPaNO/aR+FNyiLNrj2c5XLxTwsrIQOQfevU9A1aw13R7bVtLnW4s7lBJFIvRlNfHN+tjb2k91dR26RxoWkkdBgDHUmvor9mQMPgn4d3AjNvkZ9M8V8TmuVf2e4rn5r+Vj9R4fz/APthTfs+Xlt1ve/yR6VRRRXjn0YUUUUAFFFFABRRRQAUUUUAeR/tGeKL62ttK8BaHJ5eseJ5TbpISB5cA+aVgTxnarAfWtLQdLtNF0Wz0mxTZbWkKxRj2A6/Wue/aQ0mWx8Q+D/iJGvnx6Fe+TPbhgrOs+YgRn0Lg/QV1w6A+1RLc9XL0uVvqFFFFSegFFFFABRRRQAUUUUAFFFFAElv/r0+teCxyeIJ/Ckz6X/wkE0VzCjtdGW4kVLtPMJ2gHJyNgGCFyOc9K93UlSCOopIFW3iSG2RLeJBtSOIbFUegA6VSdjkxGGdZrWx4haWPjj+0Zr7VINWTSpLqYXCwiQSzW4u2ZnYr8xyCAB1CrxxXQfD2DxzH4h0b+221L7GqS+cJ2kLBvs0ON+TtxnPvnNeo75M58x8/wC8aNzYxvYj0zT5jGOAs0+YbRRRUHohRRRQAUUUUAFFFFABRRRQBgeMPB+g+K/sravbzGa0YtBNBMYpEz1AYc49qwfh5qV94C+LU3hfVLjUZPD2tIi6E88xmCyqMyoWPIPIOD2rd8deMNF8GadbX+tyypFc3K20YiiaRix5zhQTgDk15rP8QvCOsfH/AMFSW+tRX1nGssK25R4zBcN0kIdRwRgde1NPU4cZGDg31PqeimCWP/noh/4EKfWh5AUUUUAFFFFABRRRQAUUUUAFFFFABRRRQAUUUUAFFFFABRRRQAUUUUAFFFFABXJ+PPiH4X8GGOHWL4m9mXdDZW6GW4kHTIRcnGe9Ufjd4x1PwR4NOr6XYx3MzTpCZJs+VAGYDzHxztGa4n4deFZtNuLzxJrmqQ63r+pv5j3yL8kcR+7HFnkJj8zSbsb0KDrPyNlvjVZ25im1Hwd4o0+xeRVe8uLB1ijBOAzHHA969Qtry1ubKO8guIpLeRA6SKwKsuM5Brg9QtbfULC4sbyMS29xG0UyEkbkYYI456V5dovwn1a21RLPUPGmpXHhOyDLp2kxSNGyKeiySLgsBzjmpUjpqYGSa5NTpB8QPHfibxDq194MfSf+Ef0q5a2jjmjLvqDocMFfICcjGcGoofiP48t/iT4TsdeXSdN0/XppYm0tF8y4g2KCGMgOCCT6dq6nw/o2maBpUOl6PZx2lpCMJGmfzJPJPuea4W00HW/D/wAZNZ8fSeH18RQzwxxaakdyBLaBQd+FbgZz2oUtdR1cIoU9Fdn0NRXkmo/HbQ9GEsXiTw/r2jXYg82CCa38w3HONqGMsM59cV0/wg+IWn/Ebw02sWVldafJHM0M1pdDEsTD1HvVXPPcWtztKKKKYgrnPFvjrwf4Slgh8S+I9N0qSf8A1SXM4Qv9Aa0vE+sWfh/w9f63qEnl2tlA00jY7AV4T8O/C66+2o+M/GFrY6tda3KJ7NLiLzRa22PkQBuB6nHrSbsbUaLqysj3rR9X0vWbRbvSdQtb63bpJbyh1/MVdBBOARXgmp+AL3S9SbWfhxrQ8MajI37+Epvs5VxzmLop6fdxWPYReJPhT4ks/Fmq+JtT8QaVfyC31pZnXZBJIwCyouBhAeMdaSkXUwlSF3bQ+k6KbG6yIrqcqwBB9RSkhQSSAPeqOYWimRyxyLujkVx6qc0+gANebeKPjT4N0XVH0mBr7WL9XMZi021ecCTpsLKCAc16HfLJJZTpE22Ro2Cn0OOK+d/2f47e38CSW8Hmi4jv50vXc58ycN87D2zW1Cl7WXLc5sViPYU+a1zg/G/w/wDiP441s6qurXVjpWtTmS/0++kG6xQPlGReDuAA47GvdNJtP7P0y1sftE1x5ESx+bKcu+BjLH1qzRXqUqMaXwnz+IxU69uboFFFFbHMFFYPjnxNB4W0dLyS2kvLiedLa0tYmAeeVzhVGTjr1PaseXxV4wtdUS3uvhzqMtsU3PcWd3DKFPpgkHNQ6kU7M1jSlJXRB8eNRubHwC1rZ2ct3Pqd5BZKkf3gGcEnHfhTXc2kaw2kMMaBFSNVCgcAAdK8euvEmreP/iR4csdF0zVdN0/RLt7nVhf24jVmVSqBW5yfmPQ4r2Y9aim1KTkjStFwhGL33EooorY5gooooAK8m/aBv1TUvCembCXlvZJt3YAIRXrNeJftCXMK/EHwXanf5zCdx/d2gY/Oqp/xYf4l+aM66ToVf8Mv/SWUKKKK/QT8iCipraY20F9drHG8ltZTzRiRN671jJBKnrz2q+JtJmjEep3EyTfa3iik+xpaSmILFlpISRyGlGAoyy84rycZnFDB11Sq31V7n0GW8OYrMsLLEYdp2drdf8jKorRMnhuFna/l1S0tgZNtwyRMGVGkUnAbIyYiAOpyKdA3hi4jj+z3GqyTSQJMsAij34cRbM/PxkzKufY1n/rDgP5/wf8Akb/6nZv/AM+//Jl/mZlFasa+G2hzJNq8U4xmIwRkgbAc5DdNx2Z9far1/odvp0kq6lY6xaLDZPeStJ5Q2okvlnA3cgk5BHBHNH+sOA/n/B/5B/qdm/8Az7/8mX+ZzlFbOnWui391DBanU3adx5JKxKrwmN5POzu6Yjb5etPu7DSLGxtLvUBrFql6AbMPDH/pAIQrsO7BLbwMdiDmj/WHAfz/AIP/ACD/AFOzf/n3+K/zMOitZ77wjY3F7aiaWe7t8LKbxNsNt88qkuUbJP7knj+8Kp6k9nM8F5p8TRWt3bx3EaNnKh1BxyT/ADrbCZvh8ZVdKld2V9tDlzHh3GZdh1XxCSTdrXu/8vxKtFFFeoeEYnj3H/CFaxnp9levsT4cQRW3gPRIIV2xpZRhR6DaK+NPiSY/+EI1JZI3k3xhFVM5LEgDp719qeDIZLbwnpcEgw6WsYP12ivheKpf7RBeX6n6vwBG2Dqy7y/RGvRRRXyx94FFFFABRRRQAUUUUAFFFFAHnPx08I614j0O31Dw9qEcGp6S7XUFtcIZLa5IU/LIn8XXI9CAazPAGsXWveDNK1e+txb3dxAGniHRXHDD8xXrJrwX4JyNJpPiAEOsaeIL5YUZs7EEpwB7VMjvwE3zOJ3tFFFQesFFFFABRRRQAUUUUAFFFFABRRRQAUUUUAFFFFABRRRQAUUUUAFFFcnr/jC7s/EZ0PR/C+pa9PHEJLh7WSNI4CTwjF2HzYwcehFAnJLc6yivMtM+Lgm8QNpOreBvFOjxo5SS8uLUNAhBxkspPHv0xXT3/j3wrawrJHqiagWPEdgpuZAP7xVMnHv0oJVSL6nPeNri5k+OfgTTSxexNre3DwlQV8xQoVvqM11WueDvCutoy6n4f06dyQ3m+Qqyhgcgh1wwOfeuO8A+K9J8f/E/UdV0dhLZ6HYraJK0bK7PKQzghhxgrivTqCYJSu90cr/wgGhkbVutajPQMuqT5HuPmq/+zMboeF9Zhu/EV3rT2+sXECfapvMlt0VsKjE8k45/GtuuH0ObxB4C8feI9QsvD9zrOg6uq3rfZmjR4ZwMMoUsMghQfqacbI5MZQXKnBHutVL7U9PsZ4ILy9ggluDthSRwpc+gHevNPD3xw8PX9tcSavpGteHZI3KRpqNqU844/hI4NZXh+3h8Y/8AFXa7b+bc30e2G3fO21jzwqg8hjxk10UabquyPExFZUI3kj2iKaOQny5FfBwdpzin141cTQ+BNXtdds5J4dMnkS2v4AS8aqTgScngjPJ9BXsInhNv9oEieTt378/LtxnOfTFFSm6crMdGsqseZElFcdqfxR+Humz+Td+LtIjk9PtKn+tdJomrabrWmxajpN7BeWkoyksLhlb8RWZqXaKgv7u2sLOW8vJ44LeJS0kjthVA7k15L4w+NVhcWyab8PYJNe1e6m+zxTJCxtbcnjzJHH8Iznj0oGlc9hor5y+Fvxc8bx2Or6R4l0e41/xPBfSJDBZwGCJYlAwxeQgAE5x7V6X8JviFdeLLjUdJ1/RToOvWD/vLF5g5aMjiRSOo96A5Xa56FRRRQIKKKKAMnxT4k0Pwvph1PxBqdvp1mGCmWZsDJ6CrOh6tput6bDqWk3sF7ZzLujmhfcrD614tquoN49+Ml7bSxb9B8KHykVow0dxdsMNnPHyg+neqaf2l8I9bm1rQreS78IX0/manp6ZLWLH/AJawqONnqO1BuqEnT9ofQVcd4j+J3gnw94rsvDGr69a22p3h2xxM3QnoGPYntWN8Qfi14c0jwPPqug6tZapqM0e2wtYJRJJLKw+UbRz1ryfXvDEGj/DzTdS8UWv27UJdVtb7XLtY98ufMBJyRkKv6AUEQpuSb7H1EDkZHSiobK4t7qzhuLWRZIJEDRspyCpHFTUGYUUUUAYPxEW1bwFr4vYo5bf+zpy6yKCpHlt1zXnPwpiaH4c6ErSNIDZoVJ7AjgfhV79pzWJbbwJD4dtZ4obnxHdR6aC7EEI7AORjnO0mruh6bBo+jWek2pcwWcKwxljk4UY5NRI9HL46uRcoooqT1AooooAjmggm2+dDHLsO5d6Btp9RnpXD3ln4y8M/EO71nwTYadcW2s24F4l1K0aRzp0kJAblhxwO1d5RQZVaUaitI5WH4q+M9BuTb+MPAd1PbqV3ahozefCAfZtrcd+K6TXPjF4JsPDcGsWeo/2q91xbWdkPMnlb02dR71PWJpXhPw1pWr3Or6dodlbX10d008cYDMc5z7c+mKrmZxywCv7rOG+IHi34g/EPQJ/CafDfUtGtr24hxfXM67EjWQM28KScEDGOeteoW0SQW8UEaIiRoFCqMAADsKfRSbudVHDxo35QrC+IGi3HiLwbqejWksENxcwlYnmTcitjgkdue/Uda3aKRs1dWZQ+C3i7UbyF/B/iiwNhrulRKufMLx3kY4EsbHBYcemaxviNqN74q+IKeGrK+vLXR9HQPqZt5DH9olb7sW5TkYGCRx1rm/GzXmtfFDSNP8O3dzp+oaPBJLfahHFuWJJANkRBI3ZwT7Vv+C/DNt4Z06WCO5nvbu4lM15eTn95cSH+JvwwB7Cu7C0HNqUtj5DNMRHDylSg9fyILzwbp0tl9lsdR1vShvD+ZZalKr59PmJGKgsNN+I2kaj5mmfESW60+PPlWmo2gmY8dGkBBPPfFdXRXoyw9OXQ8KGNrw2kZKeJ/izBKsZtPDF9Ft+aRriSFs9xtCH+dZHwq8O6l4a8O3Frq0ttJeXN7NdyfZ2JRTI2doJAJx9K62ilTw8KbvEdbG1a0eWWwUUUVucgUUUFgoLMcAck+1Azz+1n0zxj8U7kfurq28Kp5QU4YLducsdpHVQAM5r0CvNPgnolxb6p4t8V+bG9j4j1I3diBnd5Q4DH616XWVLa/c2r2UuVdBaSiitTAKKKKACiiigArwX9oJWl+LvgsRqz+Va3DSYH3QcYJr3qvF/jUHtfiXoV1Kj+TdWUsCOFOA4IOCfoKuir16af8yMsVJxwtZpXfJL8jLooor9APyMltXhXzormOR4J4JIJBG21trqVJBPcZrRXULA366hOuoz34kMjXjyx+bJlY1242bVAESAFRng881k0VwYrLMLip89aN3tuz1sBnmOwFN08PPlTd9lv80ajSeGpltFu9JvblbZ94D3K4kbfI+5vl67pCfTgU+AaHIEW00nVPOiiWNZI51LgKItpPydjCh+ufWsitTTGQaekcj3SxTalDHILZnDuDBckL8nzEbgpx7V5WPyrAYTDyreyvbzZ9BlGf5tmGLhhnXtzdeVdr9jVGmafPdQ3drbSSRron9nskkpWUsZvNeZ2KBEKnAGCc+1WNQvWNu9vqem6lfm4smtWuGuhL5sUkvm5BAK/e4AHAHGKxZV8aSSXH2ey1OSc2Sxvbz73SWVZ4dpY/cCld3yjnbuyT2NKsfGdos1reHVnvo47pYHRWSIxeVPkKB8oJkMe0demK+UhiMNGWtC69Xf71/l8z7+pgsdOCti7S8oq33O+vzt5E+n3el6LdR3EekX3mRn/AEeOeYBEj8t4/LACjKgSNz1zUUl/pVxYQ2l5Dql0tuNtu0l0p8gAIFCjbgbdinOMk5zT/EY1lbcf27n7WbuUryxXZxjbu5x/XNYdfV4DKsBi8PGs6Vr+bPz/ADbP81y/GTw6r83LbWy7X7eZpOvhGSZpJNCupPMuvtUytcjE0nmSSZb5eRmQ8egFVtQmgmljW2ieKCKJIo1dtzbVGBk1Wor1MLleFwk+ejGz23Z4OPz7HZhTVLETvG99ktfkgooor0DyDB8eXYsPDb3zLuEE8UhGM5w47V9u6RMLjSrScDAkhRsfUCviD4i2c9/4L1G3tl3y7A6qASW2kHAx3r7E+GWu6d4i8D6VqWm3UU8T2yA7GztYAAg+hr4PiqL+tRfl+rP1ngGaeBqR6qX6I6WiiivmD7oKKKKACiiigAooooAKKKKACvD/AIVyQSf8JQ9tu8o+I73Gf+uh6V6/4o1D+yvDmpaluVTa2skoLHAyFJFeSfBomX4baRfSW/kz3sZuZhtIJd2JJOamR3YBfvGzr6KKKg9cKKKKACiiigAooooAKKK5XxD490PRtc/sTy9Q1HUVj82W30+1a4eFexfb93OeM0Npbkykoq7Z1VFYnhzxXoevKFsrwJc/xWk48qdD6GNuQa26Bppq6CiiigYVFeXNvZ2sl1dTRwQRKWkkdsKoHUk0kl1ax+cHuYV8hd02XA8sereg+teW20M3xV8VXb6gjzeAbBkNgE+RNSmH3y+eXjBHGMA0ESlbbc6Y/FP4dBN58Y6QExnd9oGMfWtPwx408J+J5JY/D3iHTtTeEAyLbzq5XPTOK1G0vTW0j+yGsYDp/lCL7Ns/d7P7uPSucufhr4JaJ/sOg2ul3JGI7yxXyp4j2Kt2NAvfOuoriDpvxMsLMwWGv6BfJChEJvbKTzpcDgOyuFz74qlq3jHxj4f8DXeoa/4Sk/teGD90NOBu4ZJcdWCcoufU0D57bo9BuGjW3kaaXyYgh3ybtuxcctntj1ry79m1mbw5ru213Wn9sTfZdQdi0moR9pWY/ex90H0FYPh7xX8QfH5bwRrvhtdBugT/AG1cNAzQyWrDhYs8ZYZBOTXtlja29jZw2dpCsNvAgjijUYCqBgAUExam1JdCdvmQq3zKRgg8giq9tZ2dq5e2tLeBiMExxBSR+Aqeig0scH4k+G/9oeMI/FGh+J9T8O3pRUuY7RQ0Fzt4UvHkAkCpPhRrmu6pN4j03XJFuW0fU3tIb0Q+UblBzuKjgEdOPSu49unvXgOran8R/hnBLp1vN4bbTGu5ZEvtXvQ91dB3JBEasCTzjGOTSZjK0HzHv1FeO/CTW/i54h8ay6h4htobbwl5JEQayNs8jlQVZVcl9vXnpXsVM0hPnVxs0ccwAmjWQA5G9QcfnWVpjiHXL+xjYmMAS4I+6W6/hWuTgEngVg2moWcd1NeXU+Hldo4gq/eRTwR613YBP2jttY8bPuX6ulbW+hrajZ22o2FxYXsKzW1xG0cqMMhlIwa4Se/1PR/DWqfDK9ux/pdlI/h+7klOZkTloZG/vADA9Qa7qxvbe9Rmt5AxU4ZTwyn3FedfGTTZvGLR+F9OuJbS504x6lPcxHEiLlgoT64bntiu6vS9ordT5jC1nSnrt1NX4U2mjal4PtL+LQ9Pt1kQK0Qtk+V1G1+3qDTLLwx4w8Oa5dx+CtesdL0DUJjcXFtJbb3t5COkK/dCk9enetL4Xab/AGR4Vi06NpnhiYlHmOXYtyxJ7nJNdVXlVk4VHF9D7TDUqdbDwdjhLj4f3us6lHceLvGOra/ZxkMNOkAitmf1ZQSGHsRXbWttb2sQitbeG3QDAWJAoA+gqWisbnXClCmvdQgVQxYKoY9SBya47xVpV/pPi21+Inh6H7TqVlbm3u7M/wDL1bdSF/2x1A712VFCYVaSqR5WbXgPxnofjLQItX0m7Qo3yyROwEkLjqjDsRXOeN/i94f8NeIP7At9P1TXtTSPzZ7fSoPPaBPV8HiuN1H4S+CrvU5tRis7zT55m3y/YLt4Fdv7xUcZ962/BXg3w/4PtriHRLWRHupPMuJppTJLK3+0x5NVzHmxwE76vQrn9obwreQGHQdH1/VdTYER2cVkQxb39AO5qlqOvfF/xVbJpzaXpXhWyn4ubqO7M1wEPUIABtb3zxXa0UuY3hgIL4ncz/Dmj2mg6PBptnuMcY+aRzl5GPV2Pdj3JrQZQylWAIIwQehFFFK53KKSsipDpemQyiaHTbOOQHIdIFBH44qxPFHcQSQTxrJFIpR0YZDKeCCKfRRcFFJWSPOZfAfiDQY5LjwX4w1W38iZZ7PTLiZjarz88Z5+63bjiur0v45eFbWRdN8Y/aPDOqxpmaO+TZGx6bkc8MpPQ1t1U1fS9N1iyay1WxgvbZiGMUy7lJHQ4quY4quBhLWOh13hDxV4f8W6c2oeHdVtdStlbY0kEgYBvQ4q7qmrabpcXm6lf21on96aQKP1rw3w94N8QeA/Eer33w8u9ItdN1dxNPp91akrDKBjdGVYYXHaorL4bza54hv/ABB8S7y08TXUxAtbcRMltap3AQk5PvTujiWDqOXLYtfFnUbW8+LPw68QRaxZ3OgSfaYI2VgyGdlAXnpk8AfSu+rxDxz4L8P+HfH3guHT7u40fR7/AFNnlso2H2YTxhWj2gj5SxOMDrivbz1NTJ6noYSDppxfRiVzuoeLbey8Utocml3rRpLbwS3yvH5cck6b0BUndjHUgcV0Vea+OfAuqa94s1S8tLGyjN7Hbrb6rLebTbKluY5E8oZJ3E9cdO9EbDxU5xinA71tZ0RVhZtc0kLPIY4W+2x4kYHBVeeTkgY96VtW0ZVVm1rSwGkWME3kfLt91evU9hXlkngrXVu7WwfTlkuL2zmjeaS6SRYdrQAOWACrxHwo56d81NJ8PPEiy3DJa6Q4u7y4uWC3Cr5X2hY1I56+X5fbru470+VHKsXWf2T0s61ogjlkOuaVshlEMrfbY8JIeiE54b2qwb3TxK0R1KwEittZftSZB3bcEZ67uPrXjs/w08Xf2Vq1iq2UiXSPEha7jEgB83aY26IhLjIPzdav33w18S3niOfV/tdrAHkQrALpdhCuBk477fm69aOVD+t1/wCX8Genx6npUkbSR6vprIrMrMLuPAK43Dr2yM+majv9a0mythPJfRXG5gqRWjrNLIcsPlRTlsFWzj0Poa8/1bwN4h1TSdNg+xaTYTaeFRvJuVLXgRIgDIehDbGAGAQMZrKm+FPiafVZLz+1LWA3V2WdluB/osBknJRAP4isvUd29qOVCeKr/wAv4HsFtPDdWsN1bSCSGaMSRsCDkEe1PrK8G6ZNovhHSNHuChmsrRIX2vuGQPXvWrUs9Gm24JvcKUdaSikWeS/ClLpPiL8RRei4Eh1RWj80k5iIOzbn+HHSvTEVndUUZZjgD1NcP4LvbTUPiP4yutPuI7u2328XnRHcm9UIZQ3QkHrXbgkHIJBHIIr3MH/BifnOaf73P1Kdhquk6hc3Frp2sabe3Ft/r4ba7jkeLnHzKpJHNXK8z8c6tqGh3/iKbRpZrK8m1SGQPHGqRyhba3yrNtO7qfkHXkk8VC3ifxV9teTTNWur+R7plnt22iOBhcyKsYO07AUA9c4FYrGtaSR0PK1KzhLQ9SoryOPxP4umhQPq2opdSQQLLEiD5ImFvmUfLwxZ5Bu/wrota1jWbE69Fp+tajNqtpfxQQWMsYZPI+0xKjtJt+UspYE4O4EntR9eX8pP9kv+Y7tVZm2qpJ9BQ6OmN6lc9M14vqXi/wAdSWsscdxePYiBWu5TCpZpHtGJgT5em5ST9VrufhM2pnwxdx6paR2UkepzCO1RcLAhCsEHr1OT65q6eK9pNRsZ18v9jSc3K51tV9Uitp9MuoL1ttrJC6TndjCFSGOe3GasVw3xcL3UOh6BJqT6fY6xfm1vZEYKzx7CfLDHpu6evNdM5csWzgpR5pJFP4E31zc6HqVlbrbyeHtOvXtNFuI33NLApwN3rj1716LVfTLGz0zT4NP0+3S3tbdBHDEgwEUdAKsUU4uMUmFWanNyQUUUVZmFFFFABRRRQAqjLAepr5otbqHxV4m1PxRcteSSJfTw20U8xZLdVbb8inhenavpevnrxp/xKPjDfaHY2wisLi3F6c4/1rY3be+MnvXVgJU44uDqK62Xr0ZwZvCrPAVVSdmtX6LdfMsUUUV9yfloUUUUAFW9P1K6sFkFs0Y34OWjVipAIDLkfK2GYZHPJqpRUzhGa5ZK6Lp1Z0pc0HZ+Q8TTAbRNIB6bzR503/PaT1+8aZRT5V2Fzy7iu7OQWZmPuc0lFFMlu4UUUUAFFFQ31ql9ZT2UjMqXEbRsV6gEY4pSbSbRUEnJJuyK3h6y8R/EHUzo3gm3kEKymO71eSM/Z4AOu0/xN2r339nP4Np8JbHUo21y41Se/kDPuG2NAPRfXmqP7HOqSX3wjisZLWCH+zbqW1DxDiUKxwx9/Wvaa/K8wx1bGVear06dj98yjKcNltDkoLfVvqwooorhPVCiiigAooooAKKKKACiiigDzD9qG9mtvgzrFrbSeVPqDQ2ccnPyGSVFzx9a4Jfh9qHhmx0O88GSGbVrJkS7S+1GdoJ4ihV8KzEA5wRxxXZ/tSgzfDy1solaS5uNVtBDEoyzlZlY4HfCgn6CtofdH0FedjqsoSjysl1ZU2nFnAwaZ8Wo9Ylvn8SeGpbaRAq2LWkgWMg8kMDkk9OTiun8Ma8NYkv7WWymsr3TphDcxSYOGKhgVI6gggitiuCj03X/AAl4h1fUtLsZNdsNWuRdXKtcf6RAQoXZGpGGHHALCssPim5WmzswmOlz2qPQ76lrzmy1D4j+KL+8u9NSHwnpcJ8q3h1Sy865uHHVyFbCL0A5PQ1LZ6V8TNTuJLLxJrWlWelOhWR9LDLcv6bWIxH+tdTxNJdTulj6KbVzuLa/sbmR47e8t5nQ4dY5QxU+hA6U+7ura0hM11cRQRjgvI4Ufma5aD4c+DreFUt9J8iUKFaeG4lilkP952RhuY+pos/h54djdzf/AG7WELq0cWo3bzxxBeiqpOCP94E+9Y/Xodjm/tWNvhN7Rtc0fWVdtL1G2u/LYq/luCQQcdK0CQASSABySa5298K2EcBk8PQWehX6nMdxa2qKD/suqgb19q4W40/4pan8TbPRdeuY38IJbPJPd6ephFyx6Ryd1+in8auGLhJNvQuGZQcbyWpufF7xY1j4fXQ/D32i+8Q61G0WmxWeC2AcO+4/KoAB5z1q58K/Aen+CtLdo5ry71O9VWvru7mMksjAdCemBnHFcxpXhmx8PfH6xt9LvJfsLaJNNHpzyFls2MgyUzyA3XB969arkxVdzslsefi8U6zVtjl/HXgjSfFccU83mWWqWxLWuo2zbJ4Wx6jqOBwcisDR9Y+JHhuRNM8R+HZPFMWMx6npJRTtHGJI3YfMevHFej0VlSxE6exlRxVSj8LPLpPjh4as9bbS9a0bxDo7Rkiee6sT5MOBnLMuRj6Zqva6x4j+J2p6nF4X8TWuleFrO5+ztd2ke66ugY8naWBVRkjnGeK9VuoILu2e2uoYriCQbXilQMrD0IPBqpo2jaTosMkGj6baafFI5keO2iEalvXA4reWObjZKzOieY1JRtseC/EX4c6Z4T1fwyI9f1ySw1y9j0zVxLcNI18AMpvOeM4wduOK+hbO1t7G0is7OCOC3hQJHHGMKijoAK8q8Szf8Jt8bbPwXe27W+neG449Z80MN9xMQAgHooyfr7V60WG7Gea7cPzOmnI9HL1L2d5BTmR1GWRgPpTT0rxmXULrRfiHres+Za2wk1jUbWK4a4llaZ90QWOSEcbRu+THViAcCuhK5tiMR7G2m57NSg4PHBryJPih4h+wwNJZ6fFN5T+YHh53qLrkgMQOYU4BPepbv4qaxay3LSabatHa3axbBbndchrho1WM7uvCgn1NPlZj9fp9mesFjjGeKSvHrT4seIG06GW50m0Ezw72Igby1JgV9u7PUM2cegrb8QeONc0fWYNHSXR9QZ7PzDeQRFo1cSXAw/zfK2IlG3kZzzRysPr9Psz0cUleD6v8W/EF/Yie3sZbcBDLZJbFojOVhjkMkhz/AKo/O2PTaM81707biH4BYBjj3GaTVjahiVWk0kNPSvIvCsQ8SftBeKdUuLW21DStMtLa3sLllEiRzAlm2HswJ6ivQPiHb6heeA9dtdJWVr+WxlS2ETbXLkcbT2Ncv+zm1jH8KdH0+FIYdQsoBDqUAQLLHOPvCQdd3uetSXPWaj8z0Y8nJpKKKDYqat9oaykS2jEjMCpGcYHt71h6VpurtrMN9Mwt7WFDGkLY3498cc109FbQryhCUF1OStg4Vqsasm7x2Mi6b7Hr0dw1uBFcKI2lXrvzxu/OuT1mVovinqVqisXu9BgdSvYJPLmuv8RPGBZRuyhnuU2KerYIziuS18eR8ePDsisQt5o1zDOp6bY33L/6G1ejhJP2SfZnzGb04wxbt1Vzu7ExtZxGHHl7RtxU1ZuhFtk6x82yykQk9x/+utKvNrQ5KjifV4Wp7WjGdrXQUUUVkbhTgrEZCkj6U2vMvixNqcfimK4tDeLb2Wm21xLPDqTwfZAbsBpBEDtmJX5dp7Gmlcwr1vZR5rHptFeZX/xP1Oz0261CXSrCZQ6PBHEshfy3SYgFQSSwMQJI4wTxxUmmfEvVNR1O2gtfD6sjyt5kYt5zIIxMIvm/55Ectl8A9KfKzD6/T7M9Jorz7TvHWsPcaKbqz0toL23t57gIHVh5/nbQpJx8vlDJPXJ6VH4c8da9q11HY/Y9EjuHfzBLKzxxCEQwyFSSeG/ekBunA4o5WH1+n2Z6LS15LJ8YLyGBrmTQbZkjlNuYlEgeaUrMU8sngqTGg3dOW9KveDfH+oa58RLfSpYZVSe3fz4lYfZ4CIY3ULxneSWzz0x60crD69BtJI9LoooqTuCiiigAooooA5n4leHJ/E3hl7WxmEGp20i3VhKVB2zodyg57EjBpfht4mPirwxHqE0QgvopHt72EEfu5kO1h1PGRke1dOmd4x1zxXmHwObTZNZ8dzaRatb2b66QAR96QRIJGH1YGn0MX7tRW6nptFFFI2HBmClQx2nqM8GuN8W+LNQ0PxC9ukOm/wBm20FrLcvcF1kPnNIuQwOFC7Aeh712FZN54a0W+16TWr+1F5O9rHaiGbmJVQud2M8k7z1zjtTVjnxEZyilT3PM9U+KWrrd29qbaWGeK+McaWoMa3K+ZB80ivkhAkvqCePXFX5virqNvA1xcaRZOksbTwiFJWZE8qRlVgDyQyDLDAwe1d9a+GfDVtv8nQbIGT75bexPKnqWJ6on/fIp0Xhvw5GZtmg2A852eT5W5LKVbvwNpIwOOelVdHEsNiE7834l+zmNxZW1yVCmaFJCo6AsoOBUlCqqIqRqqIqhVVeigcACioPTimopMKKK5n4p63eeHPh7rGt2EkUVxawqySSJuVMuqliO+ASaBykoptlzxb4r8PeFLSK68QapDYxTSCKIsCxdj0ACgk1geLbLxL4okht9M1saLobrmaWBc3VwjL0UsCEHPpmszwJ8P9FsrO11XVbibxJqb5nS91B2lCF8H90jEhB06c8V3lenQwK3qfcfHY/P5zvCjou/Uz/Dui6b4f0e30nSbVLa0gXCovc9yfUnua0KKK9FJLRHzbbbuyVZ5lAAkOAcgHmsqXXNB0PUI9GN5Hp09wftBjWKQpulZjud8EAsVbAJ9hWhXL+JPDOp614juJo9Q/sywaytNt0sXmSedE0pATkAY3AnNc+ITik4rU7sG1NuNSVlbuX7jxzosMMU0WoGYNOYZw7G3aFVZFJIdcnmRcKOucipoPGXhyR5RF4gX93vyTDINyohcsMr8y7VJBHHHFclL8KbG6dJL7XUJS6e6CRWj7GlYwkM25yWI8onr1b2pz/C21uLdbe88QF4oYpILcJbOhEZjdF3EPksC+TjggYxXKnX/l/A73HB2S5vxPQxdSMivHcF43UOrDowIyD+VNkkkkOZGLH3qKGNYLeG3V94hiSPdjG7aAM47dKdXoQWidtTxqknzNJ6BXmH7QRh1jRtP8EWkJm1vV7qN7QqvzWyIwLzZ7YH416fXndpcXGpftAXsYtv9F0fSFiM27OZJSr4x2xiprfDy9y8PpJy7anoVtEyQRxZMjIgUt3OB1p7AqfmBH1rn/iBe6hp/h62udLWV7r+2dPVIo5vKMuZxmMt0Aboc8Vxlr8QNdsrWDTZNOhkv7hbq633kjzCEpLcloyynB4iCrz3PpWVTEqnPlaOijgJVqXPF6nqVFcDbfES9vtXTS7XR7SCSS5+ziWdZNmWkKqQcjfgA7sdCRTr/wAfatZ3moRHQ7W5j0/Ec8tukskO/YjFllHykHcQEHzdKX1yBX9l1u6O8orh7Lx1qOo2mqXtnpml28WmQTzSR3jyRPKFedUChsYb9yCVIycnpis26+LE9uY2Tw/E7XEix20LrIkikSxq7yA8hQHJ/FfWj67T7B/Zdbuj0ukri/hz4vuvEetazZyrcNDBCkwkkYFFk82WNkjwAdo2Ac55BrtK2o1faR5jlxNB0J8rdwr5++JFrpcPx9uLi2uGe/m0pDdxHkR4xsx9RX0DXzZ8RLPxJdfHfxBrHhnw7da6kFhBaP5BAVZQoypJ9PxrooVIUsRTnPZP9GceKoVK+ErU6e7jb8Ua9FUdLur6RfI1fSrrSdQQfvLW4GCPdT/EPer1fd0K8K8FUpu6Z+U4rC1cLVdKqrSQUUUVqYBRRRQAUUUUAFFFFABRRRQAVz3xEm1O28K3NxpdwsEkeGkbjds77M8bvrXQ1h+Eb/w6vxTmtPiJo+rajpcksUOlxRR/6JuY/fl+YZ5xXlZ1ivq2Fk7N3006eZ9Bw1gPruPjHmSUddetntbqfUX7PHh3R/Dvws0mHRbe6hhuo/tMn2k/vWd+SW/GvQ6jtY4obeOOBFSJVCoqjgDHAFSV+Yn7mFFFFABRRRQAUUUUAFFFFABRRWd4n1qw8O+H77XNUmENnZQtNM57AD+Z6UAeT/tLXEt1q/gjw/pWqDT9budXE1tIc8RojGToO6hl/GuqHQfSuE8KLeeOvEsfxG8Q6YbTy0MWhWsvLQwHrKwPR255HY13leLjaqnUsuhhUd2FFFFcZmFFFFABRRRQAUUUUAedfFaOTw1OfH2mXjR6j/o1hJDKgeGSJplU8cFWw3XP4V6IvKg+oFeT/tBR6yTotxcW4k8H2t3FNqxhm2z7t4EfB4KhihP0r1eJleJHQgoygqR3GK0n8EWXL4UOooorMgKzo2kS4uWkLb0IwM/KVNaNVW2SXU8Ld0H416eVRjUrOnJXTTMa8nGHMjj/ABTpVvH8VfB/iKGRo7uQXNlKiADzYzHuG49TgqMV2St/pWdp+bI/AV5f8btUOkaB4c8QLNGRp+rLDePKSAkUilGJ9MV6daYkETQsnkhBjb3BGRivRwdPkoy5t1dHqYatNzp0orrd+hbrPbQdBa9u75tD01rq8z9qmNupabJBO4+5AP4CtCipPoJQjL4lcwdX0LwXbWK3WraLocFpbYVZJoQqpuY4H4sx/M+tP+2+C1kScNoLyLA19CURCzIDv3r755+pzTfHkF7caBCmn2ZvLlNUsZVh5wwW4UknAOAAMk44rhJvhx4hYpatqelbora4jgImZVjMkQXBQL85D5+cn7uAMVaV0ebiHyzcYQX3Hb2N/wCCpo4Ifs+kWU0zyRC0uoUSUMq7WBXnHyjH0q9Z2Hhm5tBDZWGjXEECJFtiiVgiEeYi/QiQsP8AeNee6V8K9U0u4khg1Kwuba4uFlmnmkYyjYzPuxt5LFueRiuv+Hfhe68K2eoQXV+Lw3Ulu6t5m4rst442H3RxuU49sUn6ioc7koygrehuf2XpJJJ0fTstF5JP2ZeY9oXb9NoA+gq2Tk5/lSUVNz0o04x+FWCvLvHqp4V+KfhnWNDhhgu/Et01nqm5tqTIiqVbA/jG489+K9RrgviLt/4WL8Pt6ow+13n3sYz5Sevek9iavwnfHrSUUUGoUMQoyxwPWiuK+J3izTfD50+zu1uL2e7kOzT7Nd9xPj0Qc7c9TVQjzSSuY16vsqbna9jWuHtbjxCL2V91rY25YyZ+SNuSx+uBXI6G91r2pX3jS+jEBcfYdCTPP2cn55Pq5J/ACsbWvFHjW8iu/Cl14Av9OTVFSKyubLLrGjHDmYgYQgV6Jp9neQSadZSWcKw2aYRkOVCgAY+vFevCpCEVG+yPkZ4evia7qSjbmaXoblhAltZxQRjCooGKmoorx223dn2cYqKSQUUteR+Mvi1qOka9ftp+hQ3Xh3Rb6Kx1i9eYiWORyOY4wPmAB5zQTOagrs9brP1LQ9E1O+t77UtJtbu6tgFillUkqA24DGcEBueQeaTw7rukeItNXUtE1CC+tGJUSwuGGR1HHetGjVA1GotdUZa+G/DatKw0DTszSNLJmL7zlSpPX0Yj8TTZdF8KC9+0SaXoq3No5uHJZQ0R4+ZhnjoOvGfetY9K8p1jw5q+reKdeu9L0aCQQ6rMk80zIpmRvJOEBI3Mu0kBvlz69KpanHiVClblgnc7i/0rwhe3lro89naLdCxaKzeBCDDCyNgJJyoIVmIzk8kiqukeBfAtm4uLHT7SdHSHYklyske6PKrIvPLHAB7HaBjivOrL4YeNmhtRLOsEVvGqJbtdp8zm1ljZ3KnBwSigDpknpWtp/gTxN/atjfJaw6dbJcCWS0EsR2p9qaTbw2BhSD8ueuKfzONSd7uB6Mnh/wAPxzRzLoOnCSLOw+T93O7P/ob/APfRqa00nSLOVJbPSbK3lRiyvHFhgSoUnP8Auqo+gq65y7EetNqLs9VUKe/KgooopGwUUUUAFFQ313bWNnLeXk8cFvCpeSSRsKqjqSaytE8XeGdbuo7XSdd0++nkgFwkcM6szRn+IAdqdiXJJ2bN2P8A1i/UV5Z+z1qMlzb+LdNZYDHp2v3Ecbxjlg+HO73BYj8K9J1O5ay0y7vUTzGt4HmVP7xVSQP0rgf2d7W2Hw+/tiJrKS41i8nvbp7U5Xezn5Se5UYU/SkRL+Ij0aiiig1CiisjVfE3h/S/tgvtYs4HsoPtFyjygNHHkjcR2GQRQJtLc16K8kuf2h/hvCyhbnU5wwyGhsmdevqK6DwT8W/A/i64jtNO1X7PeSuUitbxfJmkIGTtU8kYoIVWDdkzu6KKKDQK8L+K63178SXsPGHii/0DweywLZxQxj7PfN951mkPCEMO/UV7fcXVtbj/AEi4ii4z87gcfjWNZa54R8VWlzb2+paTq9tHIYbiPzElRW7qwPGacZKLvuc2Jpe2pumpWbLVsYjbxm3ZWh2jYV6FccYqSvH/AB/q9v8ABR9KfTtQlutCu5XD6TLmWZMkEvC3ZR/dxjmvWtPuo76wt72EMI54llQMMHDDIzXu0K8ay0Pz/HYGphJ8stSaiiopLq2jfZJcQo3ozgGtziSuS0VB9usv+fy3/wC/oqcEEZHIouDTQUtJRQIKKKKACvOriG68LfGCK6t0M2neK/kuc4zDcRr8pBzkgqD2r0WvMtWjOsftC6Xb3MNxBFoulvc275wlw7kA4HfbnFZVdl6nRh95drP+vvPS5YoJlRLi3inRJUmRZFyFkQ5Rh7g8iqV7oegXkTR3Wg6bKrfezF/tM3XP953P/AjWhSVUqUJO7RMK9SCtGTSKN1o/h+6Zre40nSHk2tIYztVwCQzNgHIGcHNV303wjHfWSvpmkme8iEVsUhLoyDgfMvyj7oAJ5OMZrlfEOi6rqXjLWLnSNIt5Z7a4iZri4dVWRGtI18oZIJPU4+7kDJrEuvhz4uu7ezihmFpbwJlo5LqIPI/2mV13bDtCqsm7A7kY6V5spvVKC+49unSVk5VHt3PTX0Tw5dsLltI0WbHmqHBUg7yfMHXB5ds+hbtmpH0fRfPlkfQ9O82RQkjGHkgFTj80U/8AARXnR8B+JZrctbW9vpoLDMAmibcFW2U5w2BvMTtkc+vJr1KYgytjnmt6CVRvmgkcmLcqKThUb+ZXtrSwtf8Ajz0+0tTs8vMMe07dzPj6bmY/U0t1PFbW0txMwSKJC7t6ADJqSsjxpoMXijwrqPh+a6mtI76Hymmi++gyDkflXXyqMfdR5rm6kk5s4nS73xd8SLF7i3kPhnwxcM6xSoT9vuEBwGH8MYOD6nB6V2/hTw7pnhnSV0zS4mWIMXd5G3SSMeSzN3Jrz79mttTtfD2raFrWq3l5f6bfvD5V3nzIYwcIOexHI7V6vUUUmuZ7m2JbjJ01seYftC6HdzeH4PF2lKrahoKvI6N0ltzy6k57YyOvWuI0i+h1PTLbULZt0VxGJFPsa+hJo45onhlUPHIpV1IyCCMGvm/T7dNB8Ta34PxsGnXJa2VpNzNA/wAyn9cfhXuZLiHTrum3pL8/+Cj5XiXBKvhFXivehv8A4X/k/wAzWoorG8U6xJpVrbraRxT3d1dR2sKO+FDOcAt3Ar6itWhRg6k3oj4XDYapiasaVNXb0Rc1nVdP0eya81G5SCEd2PJPoB3NUZ5PHkVmmtHwHftorRiQMsim5wR18vOcfrXpvw9+FdrpF2uveJ5l1jXXU/fG62ts9okbp6Z616VXyuJzjEVZXpPlS+9+v+R99guHMHh4Wrr2knvukvT/AD/A+a9D8S6LrMaGxvomkfP7lm2yAjqCp5rXr17XPBfhPWmaTUvD2mzzGMxic2yCRQf7rYyOtef3fwH0uK6hk8P+LNf0e3iGTbeZ56M3r8xH5V0Us+qRVqkL+j/R/wCZx1+E6M23Rq8vk1f8V/kYVFUfE2i+MvAqyX/iBrTVNAWQKb63BWWEMflLp6epzVuGSOaJJYmV0cBlYHIIr2sHj6WLi3DRrdPc+ZzHKa+XzUamqezWzH0VzFn440K51IWavOiPKYYrlo8QyOOqq/QmtM61bS61DoenRz6nqkx2pa2aeY4OM8gdOKf9o4Xkc/aKy8xf2PjvaRpeylzPVK3Q1KyNdhjfV/Dlxc73tLfVoXmiR9pfJwPrgnOKn1i+1DRYWm1jwv4hsokYK8klg+xT7ml8ExaV8QPib4Y0bT71LqO1ujfXLQsGEaxjgN9Sa8vNMxwtbA1FCabse7kOT4/DZpRdWk4pPdrTY+1YcGJNowNoxT6FGAAO1Ffnh+yBRRRQAUUUUAFFFFABRRRQAV5l+0lqES/DqXw+kmzUNdnisbIBd37wupLY7hQCfwr02vnb4g6knjr9ojSNDtYb9bXwgHur2QgLF5zAiP3PeoqS5IOQm7HoOkWsllpNpZzSiWWCFI3kAwGIGCcdqtUHrRXzhyhRRRQAUUUUAFFFFABRRRQBX1Gzt9RsLiwu03wXEZjkXOMqevNeVfDWGWH4r6xpNjeapaafosJt3s9QvjO11uIKTRqeVUAde+a9cdtqM2M4BOPpXh3w18X6b4p+PGo6ld2d3pV81i9jYW89uVaeNGG9i2OfujAz0ralflkaQvZnuVFFFYmYVR1RvIeC8IBWNtr84ODx/M1eqC+jEtq6Hb2PzdODmujCVfY14z8yZx5otGbqOhW+qm8ttSiiuNPu0w8LD73HeuO+CepXNtN4g8GalcSy3OgXpt4JZyA80BGY2x6YIGa9Fs5RcW0cw4DrmuN8afDmx13Wl8QabqV5oWugBTeWrD96OwdTlWx9K+0r0eePunJgca8PVUpa2Ov2NOTulYIp4CcZ/GnG2UgjzJuf9s1wPws8R61L4j8Q+EvE17aXF7pUsf2aZI/Ka4iZc7tp6kHPI4r0SqpQgopJEYrF1p1XJyf3kK2sSjq7H1ZiSPxpwgjwAQc/3s81JRWtkcrqzfVleaOZImMMpBAOA3OTU0DO0KGQAPgbgOmaeKhi3RsI+W3EnPpXBjKC5eaKPoclzCTqOlVk3fYmooorzD6kK4T4u+E7XxZplvfQ6k1tqnhqR9QsjGVZVnCAqJFP8PyjjjrXdmvBtA8FaF4o8ReNPDd9ruuLr0V2JLjUrS+ZTNE4+T5VxHkL8pGOMUXMqr05bbnr3gPV7jXvBulaxeJGlxd2ySSiMfKGI5x7Vt1neGtIt9B0Cy0a1Z3gs4VhRn+8wAxk+9aNC2LjeyuKK8g+Fdwuv/HD4h6xewILzSpo9LtmQnAhXPUHucDJr18da8F+E/iLRfD/AMX/AIo2+tX8dlLc6uJIUkBy688jjpTRlVaTjzbHvNFYVl4x8L3m7yNdsTtODvk2f+hYq3/wkGg/9BvTf/ApP8aLM0jOL2ZpUVxHi34qeDPDlwLW41F7262CQw2MTTsFPQkqCB09a52++MGn69FaaH4LMi+JNTm8m1h1C2eJY1AJeRsjkBQcY74osTKtBdSb456pr2r2R8C+AZ7geKJWjuJpIZfLFpAOcu54G7PA6nFdb8PfB9h4RtrowT3t3dX8wuLya7m813kwB19BjFJ4A8HweFbW6Z7+61PUb2Tzbu8uWy8h7KMcBRnAHpXT0ghDXmlueN+GZr34UeINWtfElnAnhzWNSkvIdbjIWOBmA+SYdQc8BjxxXeaf8RPAmoXsdjY+LtGuLmVtscSXSlmPoK6G/s7TULSS0vrWG6t5Bh4pUDIw9weteS/F7wt4UF74U8OaToukadquo6xFNDNHaKpWOAmR8FR14A/GmQ1Kkny7HsNOd3cDexbAwMnpVLV7xNL0e71CRGkS1gaUqOrBRnA/KvPj8QfHTW9vcW/wj1m5jniWVWjvYOAecHLcGg0lNRep6ZRXmsnxah01Gg8TeFNe0TUjB5sFrJCJftByQER0JGcjvjrVC/8AjSujwRx+IfAnibT9QnH7i2SFZhJk4HzoSBzjrjGaTsuovbQ7nrNBOASeAOtee+HvHWvSeK9M0fxH4bXS01mGSaxK3Cu8ewAlJAOjc9q7+4x9nlzjHlt1+hoTTV0VGakmcqPiV4GOrJpa+JLFrmSf7MgV8q0ucbA3QtntXW18zfCjwbrHirwvoOt6Df6VZSaFqF5E0F3AZIppPM4kwv8AEMdetd9qPhb4xKl3qTfEC3mkhjM1vp9lZIqyyDkIWdScHp1p3Vjnp1alrtXPVYru1muZbaK5hknhx5sauCyZ6ZHUVTl8QaBDK0UuuaXHIhwytdoCD6EZr5S8O2ujv4h8Q+J/Gl/4m8NwXN5FslEzxzXMu397CQpy0aHoR2PWur0rwV4N+JEsMHgbQLVNI0zUIprrXrss7XjKdzxKGO5s55LDFZua5uVJlRrSktkdZ+0h9o1bwvZ6ppur6Vf6BaT/AOm6c10qLeS/wLvB5wcfIOTWdB4H1zRPGfhbxl4Y+H+nW4g0x1v7SzvEhJlkCnGWzkDFdl4a+C/gvQfEc2rWsFxJCbg3Nvp8sha1tpT/ABonr7nOK9Iq2ldMao8zbkcIPEnxClU4+Gqgdw+tQ8j8q8j1W8+KXg/XYo/AvgfXbOzku2l1DT5At7a7WIYtDIoG0ks2QD1Ar6Wpadyp0eb7TOI0z4kaZPrmlaFqGk65peo6nuW3S8sJI0dlXcwDEY4rF+I3xc/4RfxgfC+leFdU8RX8Np9ru0sx/qYyMg9Dkcjp0rW+K/gnVfFU+jar4f11dG1rR5Xe1nki8yPDrtbK4OT6Vk/DP4ceI9D8d3/jTxb4qi13VrqzWzVoYPKURjHUYHPFImXtL8q+80/hr8UNH8VaZLPqkaeG9Qt5vLm0/UJ1SVB2bBxwa8/8HeBfBXxI8ReMbnWtNimex1iW3ju7G6ZDcxsA3zlThuuPpXsmr+FPDOsXv23VvD+mX1zjb5s9srtj0yRXD634C8RaB4ml8RfDK40jS4ZLYi80maJvIu5RnawC8IcYHGM96AlB6c2tj0fStPtNM0230+yhWK2t4xHEnXaoGAKw/iD4L0bxlo7Wt9bRrexKWsbwAiS1l6q6kcjBA+tcFf8AxZ8YaWmg2+q/DbUba61C4W3mZp4ghfJB8sbiSMc5r2NTlQcYyOlBpFwmmjyiy1T4z6X4csrNvClhqt7ZHbd3kl/Gpu417ogOQ5GOuagvPEXx21GWO80HwLodhYyopEOp3g+0Ie+4Bhj6Yr16igXs3/Mzzmw+F+n6xqZ8Q/EJbfxBrLrtEZUraWyf3I48/XkknNTa58GPhnq1kLWXwpZ2i7w++zJhkyP9odq9AooH7KHY8b8ZeCbHwrrvhjVfDFzeza7JqCWaC/1AyKbUoxlUK3oFH4gV6pXC/EbTZNQ+MPgCVJFUWKXtywP8Q2quB7/MK7uvXwEf3bfmfE8QOP1lRS2QleeaB4R8L+I/iB41uNe0Gx1KaK+hSN7iPcUXyUOB+NZH7RFvrkbaHrVrr95pGkWUhW5ktuTHMxHlySDB3RDB3D0rp/gzp/iaF/EGq+KP7PafUrxJYJrF90U0YiVQ4z0zissdWX8O2p0ZDhW6iq7qz+RoXXwq+HU1tLCPB+kxmRGQOsPzLkYyOeormNGb4j+CtEOiyeF28U29juFrfQ3yRyTRDlQyNk7h0/CvWqK4YVZ03eLPpcVl9DExUZo5Xwt4lsNfieOES21/bhftdhcKUntmI6Op5H171tVyPhaxab4geLfEMmz97cJYxqPvKIV2kn6nmtTWfFfhzR9St9N1TWLW1u7ggRRSNy2f5fjXtUajdNSnofBYvDqniJU6V2kbVFAIIBHINFbnGFcT8VdJRNOk8Y2N4ljrWjWsjWs8rnyiv3mjZejbsYHua7O4nht4WmuJUiiX7zuwVR+JrzHWJ7j4p38GmaRIY/CVpdB7+6eIf6c8bZWOPd1TI5OBWVZq1urN6EZc3Nslueh+Hr6XUtCstQmtZbWW4gWR4ZVwyEjOCKvUKFVQqgBQMADsKK0S0MG7se8kjoqM7Mq/dBPAplFFOwN3CiiigQVxnxQ8XXXh+2s9K0OGG78RarKIbG3c8KP4pWH91QPbnFS/GDxQ/hH4e6rrFrLEuoLFsskcFjJKTgAKOSec1kfCTwTp9rp+m+L9SkvtQ8RXdoHluryVi0fmfMyKv3VAPbFYzk2+SJ00oRjH2k9u3c6jwP4cj8N6Q1u13Pe3lxIbi8upmy00rfePsOwFbtFFaxSirIwlJyd2FcZ45+G+h+LtdsNZvrrUbW6tIzETaTeX5seSdjcepPI5rs6KGrgpNbHAf8Kh8I/89tdH/cTeoNN+Cfw9sfEMOvjTbu5v4ZPMV7m7eQFuxIPBIr0aik4Re6HGpKHwuwUUUVRAUUUUAR3VvDdW0ttcxJNBKpSSNxlWU9Qa+dh4btfDPibV9K1STxJoPhtb5YdMuobQTW4SQ4GXKnAye5r6NrjfjRpUmseALq0UyGFZoZrlUxkwo4Z+vooJrKtzKLlBtPyOnDODmoVIqSff8z0HQPhN4GsfAFt4Pk0iHUNMjBfNx8zO7dXz6mtH4ffDjwd4Cgli8L6NFZeaxaR8lnb8T2rpNKkt5dNtntXV4DEvlsDkFccVZrxD6kbLHHKjRyKHVhggjgisfQPCfhvQLue70XRbKxnn/wBbJDHtL855raooAKKq6tqVjpOny6hqV1Fa2sK7pJZDgKK8rb9o/wCFOx5I9cmmjjfa0iWkpUHPrtxQB69RUNhdQX1lBeWsgkgnjEkbDoykZBqagAooooAKKKKACiiigArwb9oVbbwz8QPB/ijSdyatqN8unXdvEcfa4G7sOhK5zk9ga9i8Z+ILPwt4W1HxDfrI1tYQNNIqDLEAdBXhq2Oq/F6bRPF3iaQafolvKt9pmlQDLtg5R5ZP12r+dY4icIQfMKTSWp6WetFBor585QHJxXP6V4k+16prq3MWm2WmaRPLbyTvfk3BKEDcYtmApJ67vSug7155qPgHV5/EV7qVneaFZmS+ubyK7VZPtUom2jyJDswqAA8gtg4IHFdeEjSfN7QuFup0EXjXw/Nr1hpdrfWk8d3ZyXjXRnCRoi7uBkZZvkckHGApq3D4o8NTeT5evWJMzFUBcg5BwQcj5eeOcZrh9O+GGs6elutprumQMkU2XAlkMchacx43L8w/fck4PHQ0+y+F99Fqj3kl/prrcTb5ojdXLBMSeYG+6PNbP9/AB556V1OjhXb3vxL5YHaQeK/C88cUkWv2LLNL5SfOQd3y8EEZA+ZeTx8w9alTxH4ddVZde08hoxKD5nGzYz5/75Vj9BXG+Evh/r3h27iurfV9IklIeCZJxLMqRMYSWUsnzN+6OFIAG4YPFUj8IZZNFXR5detxbO8ctwVMhZ2WB4ygyOEJK8DsCMUvYYX+b8Q5YdzvNM8SaTqWrNp9lIZAUkeC4EsZjuPLKhwiht/y7hncoHPeteuC8D/DhvDfiWPXptWgu5VjuYfKQOAkcgi2qmR6o7HPdq72uTFRpxkvZ7ETtfQK838ZM3/C+fAa5O37JfcZ/wBkV6RXC6pHb3Pxz0QSRq8lpol1JGT1RmkQZ/I1jT3foxQ6ndUUUVBIUjAMCpGQeopaKAM22jGn3vliRhbSj5Ax4RvQVp1FPDHPEY5FDKexqvYS+WBZzNiVOmT94e3rX1eU4720fZz+JfiediqPK+eJi+NvBOkeJwt1Ir2WsQRslpqdsxSeAn0I+8M9jkVy0d98RvAlpbxaxB/wm2mIQJb60Ty7yNe5aLo2O5BH0r0/vS59M167h1RzKo7WeqMLw94u8Pa60cdjqMX2l03/AGWU7JlHuh5rc+tct4x8A+HPFE0d5e2ht9SiXbBf2p8ueLnPDDrz61gXs3jzwLaxXM0x8ZaPF8s+yEpfoOzAZKuPXofalzNbj5Yy+FnpFV5jJ9utwudm1936Yqh4V8S6L4nsDeaNex3KqQJUB+eJv7rL1B9jUHjHxZofhKzXUNfvo7O1AOWPJJ7AAck1Fdr2UmdWWq2LhfTU36DwCT0HJry64+Pnw1jibytUup5yp8mBbOQPM/ZFyOWJwB9abfx+P/iJHLax/bfAmgy2y5eSNJL2Zm6gbXwq4ODnmvCPu/ax+zqM8Sax/wAJ18QND8N6DqV1P4dgM82sz6e7R4ljICRNKuPlJJyAea9E8PaBo3h60e10XT4bKJ3MkgTJZ2PUsxJLH3JNM8I6DYeGPDlloWmrttrSIRqSAGfH8TY6k+tatARjbV7hRRRQaBXnfxH+HB1jXIvFvhqSwsvEkMRiZru3E0F3HjhJFPTkfeHP1r0Sq+pPcxadcSWcayXKRM0SMcBmxwCe1BE4qStI848CL4W8f6dqlj4h8C6Ra6ppk7WOoW7WsbBWx1R8BsEc9qvD4JfCfH/Ij6b/AN9Sf/FVH+z1p6w/DyDWriZrnVNZka81C4f70khJ4PrgcfhXotNmdKKlBNow/CHg/wAL+EIJYPDOh2elpM26TyVOXPuxJJ+ma5j46+HdU1bw9Z6z4fZY9Z0S7S9hIwrzIud8W/8AhBUmvQ65/wCI+h3niXwTqeiWGoSafc3MWI54xyCDnb9Gxg/WhFVILkaSMj4R/EKL4gaTNdLomo6XNbbUnFwg8tnPURuD84GOvFdvXmPwg+IFtq2rXHgO68OXeg6vo1splgkRRE6j5SyEdQeue+a9OpBSlzRTvcK4j4peBLjxg+lX+l+IJ9B1jSpWe1vI4xIFVhhgVPr6129FBcoqSszzbW/DfxVuNBl06HxnoV15qCGTzdLZC0Z4c7gx+bGe3WvQ7C3FpYW9qpyIYljzjrgYqaigUYKLued/tE32p2HwwuW0m9msrma7trfzoXCsEeQK2GPTgnmuZuvhfqlvdW+m+D/i9rWkgwCWW1uZheSOSfvgsche34V7Bq2m2GradPp2p2kV3aTrslhlXKsK4K/+DPhFovO0c32i6pG++31G1uGM0OM4UbiQV5+7SaT3RlUhJyuv8it8PfhZq2h+MR4p8U+Nr3xRew25gtBNF5aQBvvEDOM8deK0PjQNQvbfw94fstQawj1bVUhuZkLBjEqlygKkEbtuOvetGx0LxxaWcNsPGtrc+UgXzbjSsyPj+JiJcE1Vj8E61qHivTtc8S+KDex6YzPa2Vta+TCXII3vlmJOCelNNLYTi+XlS3Ol8MeHdE8Mab/ZugadFYWm9pPKjJILHqeSTk1qUVQ1jWtH0dY21bVLOwEmdhuJlj3Y64yeaDo0SOR8ZWlrefF7wZHeW0Fyi2d8wWWMOAcRjODXX6Jo+k6HZtZ6Pp1rYW7SNIY7eMIpZjknA71wy3Nj41+Kem6loOqQz2XhuCRbmeBt6SyTAERqw4OAoJ57ivR6CIWu2FFFFBoFFFFABRRRQAVjeNfEmneE/Dd3r2qFvs9uvCJ96RzwqL7k8U/xd4i0vwvoVxrOr3CwW0K55IBc9lX1J9K898J6Z4g8f+LIPGXiyxk0/QbMCTRNJlbDFj1mnTkE4xjnjFBEp20W5ofDfw/qetXo8eeN4kl1SY7tLtHU7dNgI4Cqf+Wh6s3XtXpFLSUDjFRQUUUUFBRRRQBwXxT8Ca14s1DS9R0HxdN4bvLBJY/NitxKXV8ZHJ4+6K5T/hVPxP8A+i3aj/4Lk/xr2iirjOUVZM5amCoVZc043Z5Po/w5+Itil1HefFCLWYbmPy3h1DSVkTb34DDrXTfCjwdqHgvSLvTrzXBqcUtwZbaNITHHapgfu0BJIXOT1712VFKUpS+Jjo4SjRd6cbBRRRUnSeTweIrTwp8W/Eek61dT2Wnai0V3Yz3I225lZMyIr9M55xXL/E/wYfGcvjuDSbO1udSi+wXNvIyBpCqoWZEbkgt6DANe7atpthq1jJZalZwXcEiMhSaMMMEYOM9OtcX8Hfhpb/DmDU44davNVe/mWRnuBgxqowqjk8AVu67dP2bPHWWKOLdZPSV7jPC3xA8J32mW8T6tBYXkSpDNZ3jiKaKTAG1lPf6VoeNPF+k+F9PM15J513IMWtjCQ09yx6Ki9/rWn4u8JaL4l0a+0+8s4I3u02m6jgTzkbOQwYjOQQK8Q8ReDLz4S6lp/jS78WR6z9ovY7K4u9UsjJNbxuMDy8PgdAPxrqjj3azR4+J4f9necZXR2emeDfFXiS+tNV8e65FNp5Te3h+CDbAHzlPMbq5HcdM16JZWtrY2qWtlbQ21vGMJFCgRFHoAOBXEePPiNpOn+Fbm48Na5ol/rJaOK1tzdK253cLyqnJxnOKzvhd461e78R654W8b3mjQ6tp86R2/2cmIXIZc5VXOTj2rtjKEXb8TwpwqTjzdF0/4B6dRXAa18WvCukapNZ3g1AQ2919lnvBat5EcucbS/TrXfRuskayIcqwDA+oNaRqRlezMZ05QScluLRRRVmYUUUEgAliABySe1AHlvxmT7R8QfhrbLH5zDV5JGQDOEEf3iPT3r1M9TXmegGz8Y/GGbxRaQ3D2Gg2hsLW8DDyZ5mZjIU9QAQM+1el1lT1bkdFbRRh2X5hRRRWpzhRRRQAUUUUAFFFFABRRRQAU2WOOaJ4Zo1kjdSrowyGUjBBHcU6igZ5+9z8Qfh3rkUHgqyfxDoGovt+xXM5xpj/3gxyfK56c4xXRaL8YPEGka0+m/ELwnNZW2C0eq6eTPakBckE4BH5VvUHBUqwBUjBB6Ee9ck8HCV2tD0aWZ1YJJq50WifEbwRrOkJqtj4m0x7Vs/M1wq4x1yCaitfih8PbltsPjDRmOSMfalFeaav8M/AerX0l7f8AhixlnlxvIUqDj2UgVrTeFfDM1h9gk0DTDb7PL2fZUHy4xjOM1h9Rl3Ot5rDT3WZXxo8XeG/G39k+GvD9zJrUkerQtdrax+bb+WOWEjfd247c1W+KOk6Vp/wh8WQafpllZxHS522QQLGudvXAGM10+gaLpPh/TI9N0XT4LCzjGFihXA/+v+NZHxXj874Z+I4CSBJp8qEjsCMV0QoKlTdzjq4t4itG2iuenfCyNYfhv4djXOBpsHU5/gFdLWP4Jtls/B2j2qMWWKyhQE9ThBWxXkn0IUUUUAFFFFABRRRQBn+I9HsvEGhXui6khezvIWhmUHBKnrXj0H7Psunq8Oi/EzxbZWYTZb2v2gskKgcKvIwK9xopOKlugPnePxlf/D6ztNF+JNtqH2t7sWlrqMNszw3QY4Qlugb1r0kMpO0EEgAkZ5Ga3fH/AIL0Dxxoy6V4gtnmhjlWaJo3KPFIpyGUjoa8X+M3grw94J8Fa14m0bxhr8OvBY0jLan5jTODhIymPm44xXBWwCk7wdjOVO7PTKKqaLJNLo9nLcAiZ4EaTIwdxUZq3XkmDVjlviTr2q6Dp1tNpP2ISNFdzyG5iMgZYIfMCKAwwW6Z5rivEXxK1VY9Ttwo+yGe2FtPpweKZld5VMaNk7jujUbiAM54PWvTtY0XS9YnsJtTt/tP2F3kiib/AFbF1AO4d+lLFouhxXT3Ueh6cs7yLI0ggGS6kkN6ZBZj+Jr0aOIo04K61NYyikeY6T8TfEbaOLy6tLBykJi8nY7yiRBbkuW3fNkSsMeoBzXovg7WJ9e0Ealc24t5GuriLywhUqqSsqggk84AzVlNE0JJXmTQ9NWSSIQuwgGWQEEL+ar+Q9KuQxQwoY7eCKBCzOUjXA3McsfqSSajEV6U42jHUUpJofRRRXCZhXDeLLafT/iV4d13T4hc3V6smmywu21VhwJGkB9RtHHfNdzWH4w8Or4htrMJqV5pl3ZXAuLa5tSNytggggggqQcEVUGk9SouzNyisHwLqOo6josh1Zrdr62uprWZoFIRjG5XcAemcZrepNWdiWrBRRwAWZgqqCzMTgAAZJJ7DAqvYX1jqEDT6ffWt7ErbWe3mWRQ3oSDQotq9tAsWKgvbWO6jCvlWByrr95T7VPRThOUJKUXZoChG19ausbL9oh/vg/OPrUj3qxjMsMqLkAsRxzVumuiyKUdQyngg169LO60bKaTOaWEpsgF/ZEnF1EfXDUov7MHi5jH/AqdZafb28RjtLVI0zkhRxmpPLUH7oz9K7JZ8ltT09f+AQsDHqzzrxZ4F0u71iXxN4W1lvD/AIg2gtJA2ILkjoJkGN31rhvH/gnx58VtT8OJq1naaPBpLTNcXltd5WZyBsMYxnqM89K9+2L/AHRSgADiuTEZw6kHGEbX8zelS9nJSvex5X8H/E+k3Bj8C+IhB/wl+kAxz+fbBTPtPEkbMMvxgkj1r1evN/jxBZw6BpWtbWi1Sz1i0SxuY+HQyTKrLn+6ykg16Mm7Yu7G7HOPWjD1faRvY+owNd1Ya9BaKKK3O0KKKKACuO+Ntr9q+FHiJftV1bGOzeYPbTGN8qM4JH8J7jvXY1meLNJXX/DGp6HJKYlvrZ4C4HK7hjNBM1eLQzwZDYweFNLi02OGO0FqnlLCAEA2jpitavDPBlpqHwl8c6P4f17xPqep6PqWnrClzdnFrb3KscIpxhcgrgE5r3MU2Z0ZXjytWaCiiikbHmfiVNV8JfE+bxhb6RqWtaZqtklrcQ2Ft5s0Esf3WwOdpGc+9df4M8WaT4ss7i40szo9rMYLm3uIzHNBIP4XQ8qa3h94fWvK/gVt/wCEn+Iw80ySjxC4kOMYO0Y/SmYJOE0ls7nqdOiIEqFl3DcMj1ptOjbZIr4ztOaRs9jzzQ/GeqRDxnLqtxFqEPhq4WyVF8uHzzlnMzPjj5SEwO69M1LF8T7GZRNHoN+baVkhtpTOgMszCIhCv8I/fL83sa1JfAPht1hMa38Msa4Msc43Studt75GGb944z6H2qpp3w00q3+1x3Vze3Ns9wslgiSlTb4SIBydvMm6IHuOKv3TylDEw0RVb4paTHepaz6Xcxt9laeRRcIXRlD5UL/EoKY3dORVzU/iBb6XqUWlapoN7balNbG4itzcJ+9QGUEqf4lxFuz/ALQp0nw+8Jtew288t08/2YqLZ7tQ8vysplIxuJw7dOMnpVqXwDokzebdPq9xceX5ZuJbnLkbpG9MD/WsMDjGKNBr609n+RyerfGXSRbvNpcJjjtyTK88fm+cwWMmKMAj5gXIzyPlJ7V6m+CdyjAIBA9MjNccvwz8FqI1XT5wsVubeJRMMRgxrGWHH3tq9fc12BxxgYAAAHsKTt0OnDQrKTdQQnAJPAHWvDNQa08eftHaNfaTbf2voOjWE1pqE5j32olcH5QeVY4IzXs+uWP9qaNe6aLiW2+1QNF50X349wxuHvXmvwc1FfCMkPwt1uyFlqdoGNjOkZEWpRckyqem7+8M1JtU1aT2PSNE0fSdDsRY6Lptpp1qGLCG2iEaZPU4Her1PiXfKqk4BIBNchpfjCT+wU8QeINOTTNJu4klsJ4He4aQNvPlsoXO8KhY4yMU0rhUrQpNKR1lFYA8a+EypI1qMkXYs9ohk3GYxeaFxtz9znPTtTh4y8KMm5NajfjICwyEn7mMDbySZEA9ScUWYvrNL+Y3aKx08VeGni83+2YVTcFJaNxtYxtJg5HB2o30Ix1qEeMvC+zc2rrG3dHgkVwd5TBUrkHIPHpzRZh9ZpfzG9RXMar498N2ll9otLuPUWVBLIiSeV5UfliTcxcY+6QdvXnoTxXTI8csSSwtvikQOjeqkZBoaY6deFRtRZ89fEzxAPFPx+0DwDrUcOm2WkXa39vMr+a14/G1GXooPvzX0OevpXi+r/D3xV4V8Xaj4r8Bab4f1q+1G5aU/wBqArPbb/vhZAwBXPY812Pw98WavqWtan4X8UWEFprumqksjWuTBNE+drKSTjkEEE54pE024yfN1O2ooooOgKKKKACiiigAooooAKKKR2VELuwVQMkk4AFAC0Vzx8ceEPtf2X/hItPabO3Cy5GfqOK2bC+sr+Dz7G8t7qLON8Mgdc+mRQSpxezLFFFFBQ2aSOGGSaVgkcal3Y9FUDJP5V5CbFvi3raarqqf8UZYSEWFnuyL+UcGWQdCoOQo/Gt/4h67qV94psPAfh+6SCa9gkk1W5EPmm2tyCoA/hVmIYc1s+DfD1n4V8OWuhWEtxLb2wIV533OcnJyfxrvwdDmfPJaHzOfZjyL2FN69ShZ/DzwHZ3Ud3a+DtChuImDRypYxhlPqDjrVnxd4Q0DxRYtbarYRM/3o7mNQs0TDoyvjINb1FepyRtax8j7Sd731OD8F/Dm10T4e6h4P1K/m1aC9lmeSeY/vDv6HPPzD1qL4NavepZ3ngvX7rztc0GTyZHZsmeE8xyDPJGOM+oNeg1558UNJvtM1zTviFodvPdXmmL5N9aRcm6tieQB3Zck1nKPJZx6fkawn7RuMnv+Z6HTLiaG3haa4lSKNRlndsAfjXng+M3g1rW4kb+1ILiMDyrW4sJYpbhz0SMMvzH6VBpfgbU/GCxaz8R7qabzG8yLQomC2kK87N4HLOAeTnvT9qm7Q1F7Fx1qaF+++L3guHV4dKsbq61m6mB2LplubkHHUZXvXlfxJ+IkWteMNP03xpoPiTw94VhVphH5MiT30nAGQoxsGOh9a+htH0rTdHsIrDS7GCztYRtjiiXCqParZVW+8oP1GaUqcpKzZdOtTpyuo/ieeeHfiF4ah0a3g0Lwv4kXT4l2wrb6M4QD2xxWTL+0J8PIria3kOtLNC5SVDp75Rh1B9DXql5cQ2NlNeTnbDBG0jkDoqjJ/lXlf7M1qk3hzXvEUZWS01rWbi6tiy87AxXkdulEuZNRTCHs5KU5J6eYn/DQ3w6/va1/4LnruvA/jTw74z083mg6glxtA82Fvlliz0Dp1U/Wug2J/cT/AL5FeWa3olvbftC6BfaWlvYSXFhPLflGCNd/MAAR/ERQ3ONru4RjSqJqKasr73PVKKWkrY5Qp8EZmnjhU4LsFBPuaZU1i6x3sEjnCrIpJ9BmlLYqO6Mnw/rmma/KIdLa5eT7Mlz+9iCDa7sqrnP3soxx6Vp7Dt3Aowxn5WB4/CvLbT4c69aabZWWnk2txdzwTX9096r/AGYq0yvsy2V/dyDaF4BOa1/hx4H1DwlfadeNm8T+ylgu7fzYgYZy6BsMT8w2gt+GK8+GJqr4kezVwOHavGVvmdTdatDBrlto62OoXU81v9qkkgRPKt4t5Te7MwwMg9M8VpFP3ixq8bM43IA4y6+oHcVyfiLw1ql3c6hNHcvqsMunQQqLl4kaUpeGVocAKMFOmeDnBNcc3gzVrm4fSYtJt7bUIbG3kW5LxBbNGS6AiDg8cugwmR+VDxNWMnoEcDh5wVpHrfy7I28yLbKxWM+YuHPovPJ+lOWNmDY2EKSG+ccEDJB+grxrV9B1uykghHg+cQ2iy6iEtxC62yyXESjG1sbv3DNhMn5hU8PgjxNY+GWI0e4ubxbOeCWJZ7YFy1rIgdVBGRlxlmJc+nFH1yp2H/ZlH+Y9gMEgbaQuc4xuHXjj9R+Yqu9xbJqMWnNM32qVC6qsLsmOeC4GwHg8E5ryx/B3inVlm1awhWAanHby2f2l40azxNbuWK53AlVY49UFSeE/hz4o0vxFo91dXKf2fp08MjoblC07CORWkbB5xkYH+0aPrVV2shf2fQje8vxPUqKU9T9aSvRPECuD+O99e2fgBorDHm317b2bAru3JI+GA98V3lee/FpZr7xP4B0EM32W/wBbD3CqOSItrLz25JrGu7U2dWDjzV4o+hdHi8jSbSHGNkCLj6KKtUiKFQKOgGBS14p9QFFFFABRRRQAUUUUAFFFFAGX4t1JtG8Manq0cYke0tZJlUnqVUkV4h4C+H2gMlj4t1OCXUNbuh9seaeeR0V35+VCdoxnjjivXvim6x/DjxCzHAGnzc/8BNch4N/5FDRv+vGL/wBBFcGPnKMUkzOo2ka1FFFeQYBRRRQAUUUUAFFFFABRRUN7KILOaZgSEjZjj6UAjzrwFdNefFTxLNocd6NAxtuXlwYHvQ5DmI5JxjGe2a9LrhfgHa21r8I9AFrEIllgMzAd3diWP4k13VaVfit2Kk9Sh4lXd4W1tdpbOl3Yx6/uHrxzTfGOvWvhrStL0rUtJ+xQxqh1KxjW1j8z7OjLDIW3hnViQQOWxjHavc1ZlIZSQR0Ip4mmHSRh+NdGHxMaUXFq44zsjxi+8V+Ihetcv4ivINNurq6Sa4jCiKCGOUqrxkrhBwBn3pup+NPE8K2xi1i5aZ7K3e/jYRxfZtzwhmwV/djazHzTwcnj5a9Z1/xDZ6DYpeatfywQSSeUm2KSUu20tgKgJ6KT07Vn33jnRbbzI4NSN7d7ImhgUtGJxI6qoWRl2H7wzzx3xXbCu5pONM0Ur9DzS68X+LI5rh4PEElzewwW/l2kSo8bxPal2mxsyxBAO7pntzWhf+LdYi1i2g0fxJd3+jOQJL540BRszfKrbcSDcqruGOldfYeNPBomfVU1GK0vdQto5rqQCSTIRMKpcLt3bRwByQM4NdLY6pFfRzPY35njguJLaQqGULJG2GXBA6H8KdSv7PVw0G5W6Hz9qnirx7q2lq19ZedN9nkuLWOaEEWoWC3fz24+998j3cV9BozPFG7ElmjViT3JAqb7Tcf89pPzqIkk5Jye5rgxOJjWSSVrGU58wUUUDk4rkIPPP2g4r67+HbaZpEDTave31vFp2ACEnDhw5zwAApJrutEhv4tFso9SYSXqW6C4dejSY+Yj8a8y8Iw6n42+KWpeKbnV3/sLw/eS6fY6Z5ZVTMqgNOTnkjLAZzUt74j1zTfG/ie+uPtDaVo66lcW5luz5Msix2/7soDkKisTzx83Fe1hKTjDU9fDSeGpqTXxHqVFeYaR8T9W1af7RbaHY29lHL+8juGfznjNyIVxjgHBDc1W0z4salrGlPc6fo9jAyMqiSbeUkItnmcqAQcbk2g108rOv6/T7M9YorzCz+JWt3Wrz2SaZpSiS4a1tixk+Rw8S7n55H7w8DHQVDa/FTUpr2G3bSbBfPtrUpnzAolmMIzu6MAZSdo+bAHrRysf1+n2Z6rS1wGs+PNV0nWjolxpmly3aQmRp4ZHe3O2OZ2+YcKT5YwpOeW9K5a9+MN3eeTPaafPZoLkC1ihbm5XfbgvJuBwm2UnjB5FHKS8fTtojqP2gGf/AIVjfwCyS5huHSGd2TcbZGYAzKP7y9R9K67wxZJp3h7T7GO8lvUht0RbiU5eQAfePua5r4t2uu6wNK8M6Pay/ZdUu8aldI20Q26bWZeh5YEiu0ijjihjjhCiJVATacjbjjFJbG8GpVW/IdRSjk4HJox0+ZTkFhhgcgHBP0zxSN3JLdmV4th1m48NahD4euIrbVngYWksgBVZMcE54ryr4aeF/ip4asGs007QY73Ubkz6vqtzetM80h43rGoAGB2r2rHuM43Yzzj1x6UlMylTU5c1zzz4W+PpNak1fQ/EKG01jRZCtzK8flQzRlmCSISechefSu8sb2zv4TNZXUNzGGKl4nDDPpkVjeJfBfhjxJeJd65pUd5MkQhy0rqGjDbtrBWAYZJODmuF+H1o3h345+JPDHh61Q6BPZxX00UJVI7Gc8bQg5+YDPtigXNKm0pbHrR6V5N4hm1qXxXrx006/dKl/Nb3a28s3lQxEw+WflyAB8xIT5sZr1ojqDxTY1jiMjQxpEZZDLIUGC7kYLH1PA5pp2JxFB1rWZ4XY2vxQneyuVg1b9xAqtO8DieVzaSgKCw3KqlVPJ5ZhnkVs6Svjb+0dPNiut/2T9oGftXnhxF9rbH3hn7vXdj5cV69vfu7H8aN7/32/OnznN/Z/wDeB/vt9abRRUHpHnXjDxJruq+Pf+FeeF7oaReJZfbbrVJofMEaHAVY0PDE55J6Yqfwj8O7ix8RW/ifxR4nvfEut20Rit5ZI1hihBzkrGnGSODnPSr3jXwlq2qeINP8QeHdeXR9UtIngYywedFNExB2suQeo65qx8N9fu9b0u6t9UktH1bTbl7S++zZCeYvcA9MjnFBio3l7x1cTbJVYjIB5Fed3fw81TUNAt9Av/E8TaXZoIraGKGRDsVJQrNg/fzIMkcYXHevQaKadhVcPCrbmPMIfhRdQeI01WHxJbeWknnCFrdz+9CbA3/fOBSW/wAHre1jmFlrEavMF3Bllw21oXUZByo3RtkjnDDHSuz8cahf6fpVkdOvILKa61GG1a4miEgjRg5JwSBn5RXnGpfE7XBpslwJIHt20vNx5UGwxzB4A4Qht5JErc8AZGCSKtXZ51aFCnJxs7nQTfCu3mTdNqkUEp25EEcmxR5EkZAUn5vmcHJ5wDVnVPAWo6vqdlq+p69Zvf2cYji8q3ZY0UM3HGC3ytjLZORXJaJ8Q/FMdiqSi3t/srNCLS4UzSMGjuHDNIzbiUMag9jzmvQ/h54g1DxFYalcalai2kt71YY49iqwUwxvztJByWJ69DQ7oVGNCpJRs7nHH4J6edIi0xtc3ReWTcExNmeXydmWP93cA2PRQK9StYvs9nb2+7f5MKR7sYztAGf0qSiobbPRpYaFJ3iR3TtHazSL95Y2YfUCuH+CWlQR+E4/Ek7Ndazrf+kX95J9+RskBfQKBwAMVc+Meux6H8PdWZbxrfULq2kt9PCDMkk7KQoQDknP5VY+EunahpHw00DTdViMV9BZos6EglXxzyOKRpe87HUUUVg+IfEF1pPiLSNNXRUuLTUFlZ759QSFbcRANIWUqeArA9eaaVwqVI01eRvUVlR+JvDErqsPiPSZN8TTJi6T5o1OC3XoKkOv+Hxby3B17SxFFCtxI5ukwkbPsVzzwC3y59eKLMXt6f8AMjRoqiutaKzyoNa00tDJ5cg+1J8r4LYPPXCsfwNR3XiDQ7e0a5OrWk43FUjt50eSVwygqq5GTl149xRZieIpL7SNKiq+mX1vqWnw31qW8qXPyvjcjAkMrAEgEEYIzWV8Qtfi8MeC9V1ySRYza27GNmUsPMIwgIHbdikWpxcebob1eD/tF+IoNXurbwl4c8YPHrkV1Es+i20RL3QLAkM/8IC5J56Us/hn44XFlAtl8RLNoNSdJrqV7cRy2S9SsOAQRg9/Qc16J4V8GeH/AA7DC1rYQzX6A+ZqE8Ye5lY/eZpD8xJ+tdtLBTk/e0R85js+o+z5aWrZf0rRdLs9JhsY9KsoIhHh4Y4gEyfvcfXNcxrHwt8O3t7HcWM+o6IgfdJb6ZcvbxS8d1UgD6jmu6or1ZU4yVmj5KFWcHeLszyDVPDfir4e+JJ/F3he8uNX0WHT3N5p+o6m527RuLJu3c4Br03Q/GWi6h4N0vxTcXMdhZajAk0f2hgpG4Zx9avXUEN1bS21xGssMqFJEYZDKRgg/hXF2vwr8IW+sw332Se4toIvLt9NuZmns4PdInyFNcVfAqTvDQ9zAZ5LDwcanvdjnvBtxHa/HvxKZIoNQl1qCO4t7+0l3rFAuVWOQZ+U5BOe+a9ZrN0nQNC0iaSbSdG0+wkkADtbWyRlh6HaK0q6qFN04KLZ5OMxCxFZ1ErXCiiitjlClpKKAIbq0tbqWGW5toZpIG3RNIgYxt6qT0NTUUUDCiilHBzQI4TxF4i1TWPE154L8Lpai4t4R/aV3cglLZXBACr0dsc4z3rZ+HXhaHwb4Ut9Bhu3uxE7yNKyBNzOxZsKOAMngVyuhyt4P+LOpaTfmR7TxVObywuWfdtlVAGhOenC5GPWvS6ygrtye50VXyxUY7Oz9Qrhvir4SvNY/s7xJ4fAXxLosnmWRZwFlQn95Ec5A3DIzjPNdzRVyipKzMoTcJcyOI8BfES08Q391omq2MuheILNUNzYXLD+LoUbowzXaxyRyKWjdXAOCVOeawfEPgnwp4g1ODVNX0S3ub+DAiuQWSVcdPmQg8V53r76b4P+JvhCLwnfypBqeoS2Gp2C3jTRZ2ltxViSr5PXis+aUF72pvyQqt8mj/A9kopT1xSVscoYooooAxfF2uyaDbWskGmDUJJ/tDFTP5QRIYjKxzg5OAcCsLWviXa2n9oWaw/ZRAsLR3ZYTrGjuwJZMAFvk+6G/i7Hiuj8Q6Ba69LprXl1NDDZSTNJFESrTrJHsKbuw9fUVVj8F+FVmEjaXK6B0kSB7kmJCsjSABcdN7E1w1YVpSfLseth6mFp04861MHTfitHJp1vezaTPFbFQrS/aRGRMFiLkpj5V2y5znqCK63w3rNvr+iwazZoY4ppJVT95vzskZNwPHXbmqEXgzwtFMJF02fAAwn2ptgbK/OBj7x2KCfQVsWNpaWFotpYwmGBXdwpfcdzsWbn6k1VCnWjL3tiMVVw04fu1qTuzOxZyWY9SeSaTAoorsPNCiiigQVy11bDVfjh4OsJod0FlbXF+HBwVfO0fh8tdTXK+CRcL+0penUTMYG0WL+yxxsHzN5vuOfWuXFu1Jnflsb10e70UUV5J9GFFFFABRRRQAUUUUAFFFFAHIfGi4Fr8KfEs7SLGFsJPmbGBkY7ketcz4KOfBuin1sIf/QBXVfF7w3P4v8Ahpr3hu2kCT31qY4yf7wII/lXm/w68UaRJ4dh0i6uBYajo6JY3trdEJJHIo29D1BxkHvXn5hFuKaM6ibR2tFcx4r8feE/DJhXVtZto5ZnRUiRwznccBsD+HPU9q6ZSGUMOQRkV5Ti0rtGLTW4tFFFIQUUUUAFFFRXVxBa2st1cypDBChkkkc4VFAyST2AFAEtR3MSz28kL/dkUqfxrmYPiN4DnlSOHxdozvIwVALpfmJ6Y5rp3kjSPzGdFXHDMcD25puLW6Hqjjvg3HNp/g2Pw7eNB9t0WV7OZYmJGFY7G5AI3Lg/jXaV5r8FbibU9S8WaxqVzB/bM2pmG+s7dw0Vr5Y2RqG/iyoBzXpVVVVpMc9woooqCTnvHel6rqtrpUWkpEZYtQLyvLnZFG0EiFzjngsOlcje/Caa9mjS58SRtCixxCYROJ/JWVH2D+FcBCox65Nen0V1U8ZOnBRiWptKx5mfhPssn0631u2ismjX5RbvuWRYjEoH+ztOT3zXa+EtBi8Oabc2ENwJo5b+4ukI3fKsjlgpLckj1rXopVMXUqR5ZCc21YKKKK5iQoHWisDx94osvCHhubV7xfMbcsVvCDgzSscIg+p/TNNJt2Q0m3ZHH/CW4ltfiN8QfDsGntFp0GpLdx3GThpZUBdB2469e9ehXui6LepMt3pNpOJ3eSbcp/eM6hXJ55yAAR04FYHww0fWdN0q+1DxC8I1XWLxr64hg5jgJUKI1P8AFgAc+tdbXvU7qKR9LQor2UYzRiP4T0BvEUeuGwhEqQlBbhMRFzJv8088nPbGO9SpoHhaKZVTSNJSS2tygQEAxxbNpyueBtOMnsa1jXl2s6FrGpeMtavdH0WGV7bUZlnnmZFE8ckVsPLALAsVCuwB+XIGetaK7McRCFFLlgnc7I6P4Jhlt9I/srTQ99G8kSrGzBw7ZJ8wHAJKAg5zwMVLH4Y8JSDzo9H0h1eBbcMrgqY12qoHzYGCqjI5yBzXllx8NfG11p9lBFIbaG3so4zE91GrSSg3ABYqcYUSDgd246VpweBPFEmoJeW9lFplqbiKRrTzIidq3MLEHDYXIRn4z+ZqreZyqo/+fa+49GPhnw39nW3Og2HloAoXYegDAc5yeHYe+409vD/h9pJJG0HTy0ihHPldQChx14/1af8AfIrTkILsR0ya848f/FrQfDv2iw0sjWdZj3ILa3bKRSDtK4+5/Os3Oyu2erHCwm1GMLt+RpfGMagvheG/0vyl1C0u0NqzNtJeUeSY19SyyMcf7ArIXUNR03w9qmnWfigWt1pDPaxafHbRM0UcdzHEr5KnAKsc7s5JBHSvJb3xx421vUIp9S1trSMTBo7WwzHGnPRmPL8cZwD1r2TQdQvbT4ianZ3GoPOl7plrewRSKCBgsjqP7wygbnuaeFnHENxj0Mc7yzE5Y6dXER5fabLrpbf7zS8H+LNQvtZ1zRfsMuqajpeqzJEfOhhV7cTMi5PGGG3oQCeorzvSNW1vw3Bf+I5WtNtjpbXFrHCm5zaC+mEyPuH3txU5XsBXuUQ3SM6qiPIdzuqBSx9WIGT+Nchqvi7wJr3h+S3vdXdtOuGSOQJbSxM6EhsH93kRNlcsMD3q0zjrUJRiuaep5/B4n8Q6Hq2raxNem+1SWOP7TD9mRnSJZbcIqDGVDrI4x0J5HNTwfEbx0qSm5hh85blVkVIYykR2XJ8vH3jkxpyP7vvXobeOvDlvqF5BcSxWoiykMiL5z3KxyFMKiqX4KHAOehI6ZrWsvEOh3t3DbWepW01xcFjEqwkFysauTnb12yA/8CPvRfyM4U77T/M8/fxprUGraPaWXiCHVbO6kjF1dC3iH2YtIgKk4Ab7xXKjjPPIrhtR8Z+I9Qga6/sWB7i8tY1QrbiKS6dIZT50jKAQoZWYDoQB619EJtRAkcUKIOirEoA5z0x681S8Rw395oF9a6XcR2d9JbPFbT+WP3TFSFPTgDNJSRtLBVLayuJ4dvZNQ8P6bfTuHmmtInlYDG5yoycfWr1eD+AvF3jr4fRanpPxI03VdX06wnWKHWbS0Z02Fcl2PVhnjIHFe26PqVjrGl2+p6bdRXVpcxiSKWNgysp6cipZ30ZpxS6ot0UUUjYKKKKAPLtd+M2nab4mv9HsfC/iHWk064Ftd3Nhbh0il7qRnPHrir3wQ0uSKw1zxNLb3lm/iPUnvvsl1FskgX7oBGe4GanHgHUtL17V9Y8LeLLrSv7Uma5ubaW1FwhlPUrll25Paub+F/xp03VLmy8KeLmm0/xc0rwTRSWzRRs6k4wTwCRjj3oOdNqS52ewUUtJQdBT1jStP1i3gt9ShM8MFylyqZG1nTOAwIORyeKlNhpxmMx0vT/MKhS/2ZM4GMDp0G1fyFT0U7mbpQbu0QtZ2LTidtPsjMAyiQ26bgG+8M475OfrUqJHGGEcUUQY7mEaBcnAGTjrwAPwpaKLjVOCd0gooopFnl3xI1PT7D40+B/7XvYLWyW0vJAbkqsQk+QKcngN6V6grKyhlYMpGQQeCK8N/ap02w8Qah4A0S6zNFc655c6RON4jIUH6V7fbW8VrbR20C7YolCIPQDgUGUG+eRJXN+O/Dd14iWyW1uLeEQQXkbmViOZUQJj2ypz6V0lFNOw6tNVI8rPP5vA+sXWmXAmuLG2uLm2u90cU5xHJLcxzKobHohG7HBrndc+FfiC/mEltNp0Ed3E0d9FJeNIzDzHlXLkfMfMKknp6V3fjXxJqGh39nDZ2dlNAbdrm6ad2DbBPFFhMcZ/eZ59K4rxL8Ur6CwuUW2aAeePss+nt884MLOir5iMGUsOWwMgEjpVq55NSFCDcdbo0tQ+H+uah4Xg8Pyy6RbraT5ivIZWE8y4nOWbHC5lUbf9496yb/4TeILy/uNRXV7O3uppiIgkvyWse+FtyjHLZRj+CitWw+KF9KI7m70W18iZYmRYTI8ijz/KfKgfMe42iu58Kaq2ueGNM1l4Fga8t1maNc4Untzz+dDbRdGjRqvlTZW8C6D/AMIz4Wt9D8xZBbzTsjKxbKtIzLknvg81x/7TcsK/BzVrWSVVmuWijgj/AIpX3jCqOpP0r0uuR+KXg8+L9Et47W8ax1TT7hbvT7gdFlXoGHdT0NRfU9CVNxouEexq6RuGk2YdCjCBAVPUHaKs1xvw98XalrGpaj4e8R6Wml6/pgRriKOTfHIjfddD1IOK7KvoYTU4pxPzStSnSm4TVmgoooqzIKKKKACiiigAooooAKKKKACiiigAoJABJ4AGTWD418XaD4O0+K+1+8FtDNKsMfGSWPt6DqT2rmPiDrmoa5qlj4J8I38Ud3fR+fqN4mWNpaHoRjoz84z6VEppGkKblbsS/FR9PvPDFj4usLq3u20O9jubcxyBo5CXCMuRnnnt3rvLaXz7eObaV8xA2D1GRXnQ+EGjxa3ZXFtq2pQ6NbussuibgbSeVTkOV6DnBxjrXpPTgcCpgpXbaLquHKoxdwooorUwEfdsbb97adv1xxXzr4E1bwt4e8Wyz6v4W1bUvEq6lcDUNUhtWkhtGJPzN6fLjkA19F0hUhHWJhEzg/MF746kd6xq0ueUZX2OqhiPZRlFq/MVNH1XT9YsUvtMvIbu3fpJE4YfQ+h9quV80aV4s8RfB3W9S0rUvCM9zaXusNcXmrgsIWSU/IygDapx1Gexr6L0bVtN1nT4r/Sr63vbaZdySwyB1YfUU6VVT0e4q+HdN3Wz2LlFLSVqcwUUUUAFFFFABRRRQAUUUUAFcp4m07xdF4y0zxP4Rn0cXFtaPayxal5gVlLFgQUBOea6uionBTXKzWlVlSlzR3OZfxB8dGl3LJ4EVMEbc3J59c7ai+HvxK+IUnxog+Hvi+30GZZdNa++06cJBjkAA7/rXV1xfgoxyftYXW1stH4aVWA7EuK4cTh4U4XietgsZVrVeWWx9A0UUVwHrhRRRQAUUUUAFFFFABXnfxF8N/Cf+2rbVfG2naOL+/YW0M12xUynHC9QOgr0SvLf2gPDuk+JYvDWm61aJdWsmpEMhyD/AKpyCGHIwfSpnLli5Ac38YfA/g/wb8LrtfCOiafp8+pXUFuJFBcvvcDjJP6V2sC7YI1PUIo/SvI5/BPj2bXtD8M3et/bvBmlXi6hFdSMBdAoRsgYfxKCOvWvXz1ryMbWjUceUwqNOwUUUVxGYUUUUAFc18VdMXWfhn4l01jIBNpkxHl/eJVd4A+pUD8a6WimnZ3BHF+CNN8O+I/hhpMM1jZ31lcWMUcqlOGZQMg98hh+YqCf4aWGoSC317WtV1nR4xiHSrh1ECHPyklQGbHQZNN8ASNofjDXvBc0kSQI4v8AS4w+W8iTls/Ryep713taSlKLdmXKTTPG7Ozs/AHx50jw74X0tLHR/EGnySXcS7vLE0ecMueAxGAa9krmfiB4Os/GFlZxzX17p13Yz+faXlnJtlhY4DY7EEAAg5ri9R/4WR4J8XWV19s1Pxn4Xlt3+1ottCk9oy87vlA3AiqdqttdQ+L1PWqK8i034xXvivWYNK8B+EL+8mG5ruTVAbOOFR0wxByTUifFXxFo2qiPx54BvNA0lpDCupRTfaYy/bIUZCkA81PsJi5Ges0V5tqfxu8AWltLNDqF1esg+WO3s5Szn2yorX+Fnjq38a+HY9Qmgi02+aWSN7Fpw7rtYgH8QM1LpTSu0DhJK9jsqKK89+InxQ03w7f22haKtvrfiS4nSNNMWbYwQ5y5bBAAxyOtSk2JJs9Corg/AvjrUtY8U3fhnXNBGm6hBbi5R4J/OheM8ctgYb2rvKlWaTTumDVgryj42HUB8QPhoIkd9OOryC6GPkD7R5ZP/j2K9Xri/jFoOr654SWTQLmO31XTLpNQti4GHMeSUyeBkZGa2oSUaibLoyUZps6/Ur2z06zmvr+6htbWFS0s0rhURR3JNed/Dv4waL438daj4Z0qwuhHawtNDevxHcoCBuUYzjJrjNa8VeJfin4NuNJfwvHpOjTsn2m7nug8jiMhnVEHByy7ck4711HwF0uW9tD4yurWxtfPgFlYwW8YHlW8Z2/MfUkZOK9WGJp1JuEHdrfyPoY4hVKnLBnqtOZ2YAMxIHTPam0VudQUUUUDBgGUqehBB+hr5g+LHw3b4c/afEmm34k8NXF2qtaSkB7WSUklt5+8uc8da+oK+a/2jvH6a5qg8FaNo0upLpt6DfzO+yEOBgowI+bHr2NZ1lFwakdGDqVqWJhPD3509LK/rot13OPVujK3uCK3bzxfrEMGmapCzzalpNwqRher2rkeap9cYB/OsFeFAxjjoO1S200lvcJPCxSRDuU+hryMPiJUJ80T9czvJKGcYV0aq97o+qf9bn1P4b1NtZtLe9tnDwTIHjdT8rAjpXn1l8NdZ1LwraWup6pb2Ny1pDDcWTwvtTy1UIWIOS42nj7vze1cf4D8Y3vhuZ7u3ka6sZpg15puOYy3WWH+ZXp1xXu1jeW2qWkOpadNvDKCB049COxr6ml7LE0+alufzzmFHFZZjXQx8Xa+/wCqOIHwo+zas+tWWvRf2kbma4VprdmT5mcqnByFAc9O/wBa1/Dnw+t9F8RWGspqfnvaI8ZUow3qYIoxxnaDmMnPXBFdhBKJYww4Pcehp9cjbTsz1aeEou0ohSSOscbSSMqIoJZmOAB6k0teTftBtO954YsNQ1W70vwneXTRazPBwGyP3cbMPmVWOQcetSjqnLljcm+KfxCsZ7Gfwj4QvDqXiG+ZbdfskBuIoFZgHMjKCq4Uk8mud0Xw38UPhLor6X4QstM8U6Gskl0yysY7qPJyVUZAYnnGBXrPgjQPDXh3Q4bTwrY2trYMoKtBz5g7Et1Y+5Nbo60GfsnJ8zepheA/Elv4s8LWeuW8TQGdP3kD/fhccMjDsQa3K811Xw/4v8J+ItR17wRFb6vZapKZ77Sbuby/Llx9+F+eW7qeOKdf6T8WvETCf/hItO8GrG+Et7WFb4yrgcu7AYOcjAFIpTa0a1Oi8eeOdB8FRWba1Jcl72Qx28VtbtNJIw64VQTXJar8YJtiyeHPh/4r1yMZ89hZPB5X/fY5/Cq+seDviZf+MPC89zrGjXdno83nvqflGO5JIIdPKztIIOM+9eubj6mgS55N9DzWP4y+HCi+Zo/iiN8fMv8AYs5wfTO2uV8U/EjR9Q8deEtWtdA8RtaaXLdPdyHR5gVEkaquBtyeQa903N6ml3N6mgbhJ9fwPJb34teIRcN/Znwn8V39ocGK48ry/MHrtYZFRw/FjxhJKkf/AAprxUpYgZZlAH1OOK9dyfU0ZPqaB8kv5jzK6+InjG2muI5vhZqqJb27XEkxvYvLCqMkBuhOO3Wu08Ea9H4o8IaX4iht3to9QtkuFic5ZAwzgkVf1izXUtIvNOeRo0uoHhZl6qGUjI/OvNfB3w18Z6Dplvo5+KF7/ZlpEIrWG302BWRR0BZgSeKYveUu6PU2IVSzEKoGSScACuJ1r4p+CdM2f8TR77dL5J+wQPcbGzg7igOAPWudPwUSfUPtWo/ELxhexO+6a2a72RyqeqkLjAPtXpXh/R9M0DSodL0ayisrOFdqRRjAH19T7mkO830sJous6TrVv9o0rULa8Tv5UgJX6jqPxrlPGvxI07R7ptH0O1uPEOvMuUs7FTIsZPeRx8qDvyRxR4p+FvhzWb99Ss5L7Qr+aRGubjS7hoDcKpJKuFIBznk4z70a+PDnwn+GuqalpemLBDBFg7AXkmkb5VLsfmb5jySaBScrdjkv2ZtPs9e0C58da1pFr/wkd1qV0XutpLqC33V56cV7PXJ/CDw9/wAIz8PNK01440uDCJrnyzlWlfliPzrrKB0o2ggooooNDK1Tw/peqa1Y6rqEJuHsoJIo4Hz5ZLOrbmwecFRwcim23hbwvbHMPh+xU84yGbGUKcZbj5SRx0BrXop3Zi6FNttozLXw54ctbiS4t9BsY5JDGWIDfwHKYBOBg88Yyeuav2tvb2lrFa2kEdvbwqEjiQfKgHYVJRRcqNKEHeKCiiikaHmnh+38745eL9SRhsjsrS2Kkc7gCfyru68/0K5kj/aA8XacJP3T6baXGzH8XIzXoFe3g/4KPzvN7/XJ3CiipbX/AI+of+ui/wA66jzUNaKVV3NG6r6kUio7KWVWKjqQOleWeG9ak0OTU5W0u0XUNV1C9js9RkuHneXZc7fKaHIweQFAIBxyRVO38d+Ipruy8TGCzIWyVHsHEmyICMSzyKA+MlVYc5xxzXAsarbHrf2U76S0PXaK85v/AIjatDbQXMen6V5dzZx3cIaN87HE5X+L0iT9abffE6/s7m78zRrQxWl55O0RPuuQ0zxqI/n6/KoJ9TV/XYdmR/ZVXuj0iivL7X4paw1mj3Gh2SysgJIjfy1JhR9pO/qGc5HpWz4h8Z6xousRaOYdFvpGt3ka8t0cwqymfhxv+ViIlG3nBzzR9dh2F/ZVXujuBSV41f8AxZ1m+s4prbTXtso8lols7xNcMscTl5Du/wBVgyNjuABnmvaJW3Pv4G4BjjpyM1pRxCqtpIxxODlh4pt7jKZO0iwu0UfmyBSUTONx7DNPpa6DiPIPhtoB8d+b4x8Yahc31x5lzZrpTKFt7MZKEAYyW28E5wc10Xwr+Gtn4Dn1C4j1K61Ka5CQxSXGN0MCfciBHYZrE8H3WraZ8f8AxB4X/tNptGksv7SS2aJR5cshBb5sZPU969XrClCL962qOyvVqJct9GloFFFFbnGFFFFABRRRQAyeGKeJ4po0kjdSrKwyCD1FcXc/C/wzFDc/8I79r8L3NwoVrjSpfLOAc/dOVPf867eiplFS3RcKkofCzziy8F/ELz5rfUPibdNYFCkfkWcazgdASxXGcd6ovqnxD8AB7K70fUfHdg8mLO7ttq3Ea4+7KO598DNeq0tR7Lszb6w38STXpb8jyX/ha3i7/oj3in81/wAKp2/xxvk1aOy1b4Z+KNOi3YlmMJk8seu1Rk/hXs2T6mjcfU0vZ1P5vwGq1HrT/FnnS/GDwy2dum+JSoGSf7Gn4/8AHafF8XPDchHl6Z4lbPTGjT//ABNehbm9TShmz1NPlqd/wJ56P8n4/wDAMHwT4q0nxhox1bRmna3EzQsJoWidXU4IKsARW5XnVh4W8WeELXxBcaBrthd29xNLfW9pfW7fu2IyV8wNk5Pc5qDwHd/G7xj4Us/EWn6T4Tit7tSUWWaQMMEj+lQ66ppe03Nlg3VbdF3R6ZRWRpXhf4tTWayajc+GLW4ycxxxyOB+O6sbWP8AhcuiM0Y8D6b4hBkIjmsb7yvl7Eq2SPzpLF0u43ltddDq7i6tbcgXF1BCW6eZIFz+dPikjlQPFIkiHoysCDXkehfCzxT8TPiPqmofErw3qOg6ULGOOzijv9wjkHUrtI69+K762/Zx8OWsQhtfFXiyCJfupHqThR+GaxeOSltodEcqbim5WZ0OK434Tx2s/wC014wnUlp7bTLeJuMbcqDj37Vo3H7OukSKBH448ZREdxqbnP5mum+E/wAI9G+Hmrajqtlquqane6gqrNNfTeY5C9Oaxr4lVY2sdWEwLoTcm7no9FFFch6IUUUgGCTknP6UALRRRQAUjMFUsxwB1NLXFfHE67/wq7W4/DsE819LbmPEH+tWMkCQp6sFzgetAF3x18QPCXgnRY9Y8R6vFa2Uj+WkiqZNzegC5rgNX8eeG/iJd+H08KXd1dfZ7w3bzG1kjjEYRlJ3MADksBgV5TL8HPBPxH8JW8en+I9ftHtkVHhlk3CGYfeLwvyGPPcda9L+DvgNfh34RXw7Hq02pxpM8iSyx7CAxztxk159fGR5HFbkOaVztKKKK8k5wooooAKKKKACuJ1j4peDdO1KfSv7Qku9TinS2FnbQs7ySscBFPCk+vOB3xVjxl4m1iy8QWHhvw1pUV/ql1GLiV55NkVtBuKmRsZJ5B4HX2q/4X8L6botkiNbWlzeec9w90bZQxlckswPJHX16VoopK8ikkldnNeBPCurTePdV+IPiaOW01G5Q2ljY+esgtrUYwG2jG4kZ6nGeteiUUVMpOTuJu4UUUVIgpGVWUqyhlPUEZpaKAPJvidrGoax4kb4e+H3l0oRRpc6rqMYCssTDKxRd9zZ5btiufuvh/baVc6TqngiPT9H1TTGkZZZYDJ54ccq5zk885OetdF8a9El0rUdP+IWhwzG/hnjtNTjjRpBcWjcZ2LyWTAwewpnhrxXoXiJ5U0q982SIAvG6FHAPQ7WwSPevHzWtjKE4VaPwJfK/W5o5SsrFLT7j4sapZS2viTXtG06OTKP/Zdu3m7D3V2Pyn8DVzQ/CXh/RxC9rpls91Fn/TJYw9w7HqzSEbiT3Oa3KK8DFZniMTpJ2XZaIzcmzEvdAll1eXVLDX9W0qeZFSUWjptcL0JDKf0pkNv4702aR9L8bNdRuPuararNtP8AslNuP1reop0c1xVJKMZaLvZj52YkXjP4naZay/bfC2la9IrgI9nfC3Zl9djjA/Oue+NvxCvtR8GnQ7LSPE+j6vcBJSIrdZI5k3YeAyRsdobkZ44rvKUFh0Yj8a9ClxFVi05wT+9f5jU1fY4rV9AuNT+EUmh6Pa/2JcTWI8u2jb/VtjcY8gj733Sc960PAnxa8GeH/Aul2Gvwz+HbqzhEFxaLYTGOJ14OGVNpz1yD3rpK5f4pb/8AhDpvLYK7XVqgYqGwDMgPB9jWuS5xOhVdLlupy+6/5m+FxUqMnZbnSSfGj4fNokuqWmsPdhJBElvHbuJpXPRVQgE59elb58VXKWjXNx4T12BVTfhhASRjJ6SHoPWtODQ9HiMMi6Tp3mxgFZBaRhgcdQccGo/F9pf6h4U1ax0ucW99cWcsVvIf4XZSAa+weOk3ojqeZ1G9EiPwV4n0jxh4fh1zQ5nls5WZVZ4yhDKcEEH0NbVcJ8JL26s9JtfCWqeH59FvdPsYmPmNHtuMllLptPqpzkDrXd16MWmro9mlNTgpJi18w/Gvw1ceFviJLqazO2ka/I8y72z5Vz1dR6A5yK+na8h/a6WOL4PvqX2eOW4sdRt5bcuCQrEkH9KirT9pBxO3BYyWCxEMRH7L/DqvuPGqKbExaNXPVlBNOrwD90i7pMls7iW0uorqE7ZYmDIfQivX/h3rV14gE89hMtvr8MeXUjENyg/vL0Dds143Wj4e1m90PUo76ykKup5GeGHoa7cDi3hqid9Op8txZw5TzvByjGK9qvhf6ejPorwz4kg1q6nsbixu9I1iBczW04GT/tKQSGX3FdBZSSuriXaSpwGXoa4GG6sfiBo1nfW+oDSNcs3EkEyMCwPdGH8SHuK1/BOvXN0lzp2oRLDqunvsvrZScLno6E/eUjmvqaqjXpqUNfM/A8JKrl2JlQxN420a7P8AyOvqnrenabq2lXOn6vaQXdhOhWeGZcqy+9W0ZXUMpyD0rgPine3msX1p8PdFuZ7a81NfMv7qH71raD7xz2Zvujr1Neatz6SclylD9m6znsfBl/Ahm/skanONJErA7bYNgADJwM56816fWd4Y0XT/AA5oFnomlxGKztIxHGCck+pJ9Sea0aGOnHliohRRSjrSLMyy17SbzXLnRba4le9ti6yZgcRlkxvVZCNrMu4ZAPGa1RHIRkKSK86vLDxMlr4g0O30CWe0udWn1B7rj9/A9zFIIoTnlmQSBl9gK5efwX45ktT9ns72O3MaiO134ZD5ThTu3cbQdu3HU9avlR5axlWOjR7ZtPy9Pm+7z976etGxs4x7fWvI4PCXiC5SPboN5BFbu0tpHM2DCr36uFUZ4IjBJHYGrHhvT/FzWOgW3iTwxeX1pp0c1tFFGTBJvYwlJJDuOAu1wJPQdBmjlH9en/Keq+VJ/dNV1u7NtSm01LuFr2CMSSwBvnVT0J/OvGb3wT8Q5IvJt0uY7iWIJFPux9li23AZM7jucllweM7xxxW58OfC/jLTfGcGoawLmLSobaaKOJpM4Zo4PnfnqWVgP900cqHHGVJSS5T0+iiioPSCiiigArB+IXhi18ZeDr/w5eTSQxXaDEidVZTlT9MgVvUjuiDLuqj1JxQJq6szwzx5efErwPpOieINT8X6XOYbmGzOkW8CwR3QY4OZHPUAdeBzXpcPxC8Hy63YaIuvWMmpXykwwxSeYCQMkbl4B+p5q7440Xw7rfh6eLxNpcOpafADO0TxFyNo6qBzn6V4Z4M8E6f8RPDdzeeFYdE8KaX9rD2sMFqWvY3jbKmVt3y5I6DsaLPoc8uanK0dbn0fRXn/AIS8a62viW28I+LtC+w6pNG7289vKJIZ0TAL4+8ue2R+NegUG8ZqS0CiiigoKKKKACiiigDyrxMV8KfGqHxLfRCPTNcsFsZbxm+SGWNsorem7PB6cV6KCCAQQQeQRVL4geGbLxf4Q1DQL5RsuYj5bldxikAOxwPUGuP+HfirTrPwbp2n+Idct49Ws4/s92LmVVk3ocEkfhXp4Cro4M+M4gwThUVaP2jvaVSVYMpwQcg1z58a+DwwX/hJ9HyTjH2xM/zq7pPiDQtWlaHS9ZsL2VRlkguFdgPUgGvR5kfO8suwq+H/AA6txc3K+H9KE10d1xJ9nBaQ53ZJ7c88Y5pZdD0VrSWC30yysZGsnso7iC2XzIYmGGVc8cjI/GtCg9KzdCm1sbRxVZO/MzAudO8Ds8Wk3kWhTTaRaLF5VxMvmwQxjjeARwN3cfxe9TjUPCDanaqsGlySMouY7xIozAjNukGZN3DHDMBj1PrXO6p4b1/UPFGpXtlHa2cdvqk8sc07BWuVkSEFUyOOEbDngHFc23wh1e4g/farZQlIVjhhNyXUN5cys7EDLH50H515zcn8MfwPajGmviqO/qemWv8Awic9or2y+G5IJlJUq0ZVwSIuOecnCfpU40jR0gW1/sTTRFGvlqn2cYCgscfmzfma4pfAOrz3cd/Pe2dtIZhM9vDc5QH7Usu0nHzDYM/WvQpSGkZh0JNdNCPPfnil8jhxc/ZW9nUb+ZV/s/S8kjR9OyYTAf8ARx/qyoUr9MKo/AVZY7jnj8KSiuuMIx2R586s5/E7hRRUGoXtnp9nJeX91Da20Yy8srhVX6k1RB5p4f0+8m/aU8TatuT7Jb6TbW5Gfm3soI49OK9Srzv4b6np+sfErxxfabdQ3cAa0jWaFgyEiPnBHBr0Ss6drO3dm1du6T6JfkFFFFaGAUVDqF5a6fYT399KYraBQ0jhSxALBRwOepFS2kkN7LeR2UjTtZXLWtxhCNsigEjnqMEc1DqRUuVvU1jRqSjzpaC0VMbacDJicD6Un2efJHlNkdRjkU+ePcn2c+xFRUqQTMMrGxH0py2lyzY8lh7kdKHOK6gqc3siCio7S4try3NxZ3CXEQkMZZM8MOo5FSU4yUldClCUHaSswooopkhRRRQBj+N9QTSvBmtanJEZUtbGWVkBwWAU8V13wHDD4QeGWeMxlrBG2HtkZrmfEukw694d1HRLiR4or+3e3d0+8oYYyKl/Zp1y9vPDeq+GL2WO4Phe+Olx3CqVaZEUEMw7HntXnY5O6Z7eUyXLKPU9YooorgPXCiiigAooooAKKKKACiiigAooooAKKK83+KfxY03wXq9jotrp91rmq3Db5bKyUySwwj70hUc4oYHJ/E21XTf2hPDuoRXC6Xa3unyrdP0S9lBIWNug3Ac55OBXbDpmvNfHcWs/Ga9trK4tNU8PeEoEEjmRFjubmYMCBtYbkXHfFeiWVvHaWcFrFu8uGNY03HJwBgZNeLjnB1LxZjVtcmooorjMgooooAKKKKAOL+JcN9prWXjDSLUz3Olkrexxx7pJrM5LqvqQfmA+tdNoGrWWuaLaavp0hktLuISxMRg4PqOxq5IiSRvHIodHUqynowIwQfwrzzwZIvgvxfL4ElR49Lug13osnlYjQEnfb7umVPIHXBrRe9G3VFbo9FoorkviB40TwpPb2pis3mvLOSS0FxIVMtwJoo0jGOoxISR14opUpVZcsRRV2dbRWBdeM/DdvJfxyXVyJrF0SWJbOUsxZioMYx867lYZHpUVx458NR2QngvJJ5pCqQwNDJHvZlRhklTtGJE5xjmtfqla9rD5JHSUVy2m+PvDN5YC6a8MZSGSS58mKSaKExiQsvmBQCT5T44GccVZl8b+EYCxuNZMaIVyxt5Pm3OqALxydzDge9J4Stf4Q5JHQV4H8RtQhH7Q+lWutRwaVb2tpjSrhUwb934ZGbjAB6LzzXr/AIU8UWPiKW8ht1iSW2SKYKkxkJikzsZsqu0nafl5OKr/ABB8JaH4r0lBrFoZZLDfcWcqOUeGULwwI+grKtRcVKlLS6t9417rszGpK4r4KatqeseALa71e6N1drNLE0rDBYK5Az74FdrX55iaDw9WVKT1TsZtWdgooorAQUUUUAFc/wCJbHUPE86+GdKihLJPbz3k00m0RIrhxgdWJ2449a6CuN+JenQwQWniazZ7TV7O8tljuojhyjSqjIexUqxr0cpdNYuHtO+nr0Lhue49h9KKB0H0FFfbCPPvHmi6rZ/EDR/iDpdtJqKafYyWN3YRf61o3fcHjH8TDJ4rsPD+tWWt6Qmp2vmxwszKyzp5boynBDKehyK0a858c+AfD8ejeJNUkbUPsctpNd3OmR3LJbzTKpbeQOckqM4NduHxXIuWR6GExrorllsegahdw2OnXF/Ox8i3haZyOflUZOPyr5q+KvxC/wCFlaVpNjpdnc2OkLOLyaSVwWnK/cTYO3JPNe0fDJbeX4VabY3Wowaj5tgyvmUPlWUnyz34Bx68V8z/AApuI7q90yJYQkdvqa24XqCFlArqxNSUYXifc8PYTD43Fcte9lHmS72to/IuywTQgGWGSMHpuUio69CsTczQpb6tbTzrqkObVb2/eeKeUXTqZsA7odq4XaMZ49Kq3sGhW7LInh22a3K2qFWuZfM82eASZ3A42hjjGM471zSy6pf3WfRYbxEwcofv6coy7KzX36fkcPRXpWnaDpFwNVRtEsRJpwSJ8TTYkme8NsGB3fKgxuI5J6ZqrdadoVqtvI+g27xeUDdBbiXcXP2j/VnOFX9wOCCfmqf7Pq+R0f8AEQss/ln9y/zOFtbq4tZBJbzPGwOQVOK9e1EnV9L0nxf4b1AS69okYa9jDZa6txy8bAck43Y9zWXqnh/Q9IurCzvNBtp578RmF7e6lKJvkiUeYAT5fyuep5IGOuKydK8Z6Xolhd3Wg6PNYSfukM8Ehd5pfKlbZHvyNu9QCfY+ld2Bp1sNN3tZnx/F2c5VnlCPs1KNSO2is79Hrc9o8JeItL1zRodb0u7Fzpt1zGwH+rbOGVvQg1x3iL+2PBvxK1Lxq1l/aeh6hZQwSMLhVltpFOFVQ3BU59etZmqa9YeCrKa6jvbeytPEPlMLWNQVsLhwA7j/AGTnOTxnNVfE3wu1DxraWGkH4myazocNylze2swjZ2AOQqvGMqMEjmvSr8jtJbs+QwEsRyckl8Oz/rc7bwz8TNJ1bxHH4cvtN1LRdUnVntYr2Latyo6mNxw34eldzXm+kfCWz0vxhpetW3iLWHsNKLNZaZM6vFCWUrgMRuxgnqa9IrkV7answ5re8FFFFBYYrE8X+IV8O21rINMn1B7hpsJFKqbEij8x2Jbr8oPFbdYnirw9/wAJBNpW6+a1gtJZzcCM4kkSSLYVU4I5zzntTRjXc1B8m5zN/wDE/T1W8ggtjYXEEkWJbvEqLG6ytuZUIIP7vhc55HrUmj/FHS7+whvpdLu47d7UymfeiqzoYhINpOVA85Tkn1q7afDPwlAY1aG+ngililjglnBRTG7uo6ZI3OTycnApg8E+DdGRftF5cW9u0RiSO4u0VASYy7DI+8fLTPbA6c1XunByYu97nReG9YtPEGjRarYqywSvIi7mDZ2OVyCOMHGa0ax9Ak8O6fZx6XpOpWjp5jukYuUdiXYscY9zUPjHxXpXhnTJbq6kM9yPlgsoPnnnc/dRUHOTUs9Cm2oJz3N6iuW8BeNLPxTZ/vbO50fVIztuNNvV2TRH6H7w9xxWR49+Jf8Awi/jLTfDEPhnV9Wur2IzbrWPhUBGSP7+M84pFe0jbmuegUV4l4r8dfEC68Y6LJo+j3Wh+Go76C3vZL+EJJdmR8bUVuQAPT1r25uGI96YQqKbdhK8d+Lnhy88SfEnRNL8R3Mp8KXqNDZxWkxjlS7C7t7juMA4P4V602oWCyyRNfWqyRcyIZVyn1GeK8l/tGx8aftE6Y2n+fJZ+HdPlkW9j5t55HIBQHoSMn8qERWs0kZXiCx+KPw0guE8O32r+NLfUECQvPGZpLJx/sg/dIPX2rtPhF8OR4QutQ1691nUdU1fV0jN093gbMD7uB6EnmvRKSgI0UpXued+KfhNpOseJrrxRZ65rmka7cRCIXdrdcIOBwuOmB0zVPxBpPxA8JeCr+/0/wAeQ6i2n2zzKuoacCzhRk7nD5Jx04r1CuG+MXiHSdP8OzeHb2K8uL7XLSeCyt7W2eVpGC99oOByOTSFOnGKctjqPDF7LqXhvTdQmx5tzaxyvgYGWUE1o1gfDprtvAujC+0+XT7lLREktpSC0ZUYwcfSt+hbGsXeKCiiigoKKKKAComtbVnLtawMx6kxqSf0qWigRy7fD3wQLp76Lwposd6WeRbj7GhZZGBBb3PNeV/ADQ4vBHi7xD4NutNguNVErXUup2qr5flMcpGx6qeT8te+V5fYmHS/j1rdjHM0EWpafDdiF2+WabkOyZ7gYyBXVg3aqjxM+pL6q5JbHoFFFFe2fCClmIGSTjpk9KSiigAooooAKKKKACvNv2iZ2XwVp1iYo5rfUNbs7W5jdNweMuSRj/gIr0mvOP2hp9W0/wADQa1okkP2/TdQhnggkTf9oYkp5YHqd1Z1fgZth/4sTt9A0LRvD9l9i0PS7TTrbO7yraIIuT1OBWhVbSpri40u0uLuHybiSFHljx9xiOR+dWatWtoZybvqFFFFMkyPG2n3WreDdX0yyjkkubmBUjWMgN/rFJIJ6EAE/hXBa14C8Yx3lxa6TPqElodSuJpbue5V5riIyW7KNwxndtbnHRTXqlFctbDKrLmud+GxzoQ5UrnkMvgvxf5Egv8ASrrUI28zyolK/u8rMIwQW52uwbdxjIPannwf4vhu7/VI9LuVupZpJPNG2SRgLiFlyu4FuFYgZ6V3194otrPxDNpEmlXjiLKC5WSMI8ohE2zBOQNv8R44rmp/izo0UlnMYDFalR58BjEs0hLTBijqwUKvldSDnI9a4ZQpR+1+B60KuImr8i+8NV0fxPrEOoz3nhuePXrwW8kF5DKoitlAg3R43Zb5kc7M8YJzzWPH4L8dvfQs0NzFawohuVWQA3c22dd33jhRuB69WHpXWv8AELRoExfafd2k+4r5TzRnJ3RAAHoSRKG9sGuvkXa7L1wa1p4eFRvlkYVcZWoJc8PxOR+GGieI9F07Uv8AhJnZru7mglX5gUQC3RSi+ykbffFdZRRXfSp+zjynkYit7abnawUUUVoYBRRRQAq/eH1rnP2W1Yax8SWYHB8TS4Pr8i10a/eH1qr+zoirbeLmVQGbxDcFj69K4cd8KPWyn45eh6tRRRXmnuBRRRQAUUUUAFFFFABRRWZf+INDsLyOzvdWsre4k+7HJMqsfwNAGnRXk3xO+MVvo+ow+GfBNivijxTOC62cEqrHHGBlmeQ/KO3HvWPbfHDX4IE07WPhnrcOvSRkwwQvHJC5HcyA7V57Gpckna4nJLdnqfjTxh4d8H6et94h1KKyhdwibslmJ7ADk184fGP4lfDPSviL4d8f6DrFtdagzfYdTjRXDC3b+MjA5U/pXTfD/wAJ6zqmpz+NPiTDb3mvzzGSyt2bzE02LHEajO3d3yB3611V34L8H3d1JdXXhXRLi4k5eSSxjZmPuSK4q2Mp3cLXRm6qNLQ9W0/XNKg1XSrpLqzuF3RSp0YVdryj9n67fStL1vwvq6RabdabqM7Q2zMF/wBHJ3K6jpt57cV6HYeItAv7g29jrWn3MwGSkVwrMB9Aa8ypTcZNIya7GpRSAgjI5FLWYgooooAKKKKACuS+LKWMHgu71678tJdDA1C2mf8AgkQ9P+BAlP8AgWe1dbVXVrGx1PTbjTtSt4rmzuYzHNFKMq6nqDTi7NMaepl/D/XbrxN4N03XrzTjp017F5htjIH2DPHI65HNN8W+FbXxHJ5s915DpYS2keYBJtZ5Y5BIOexjx+NcH8L2/sz4seI/CnhhJ18KaZCglhml3rbXTAHZDkk+WRz9a9crbndGpzRKfuvQ831H4a6vJqxvrHxFaSvd3CG9murZg/loZHUn5vmOXC4GMACq1j8NdT1W4lt9cJso10ODTXmtyGE0qSLukjAOQDFFGuT0JPpXWfEfULnT9DsGtdUk0v7RqkVvLcxhNwQwzNgFgQMsq9q8yv8Axt4qn/c+dPfx3FoqT2UkKKXlWWBdoQLlVbeRuJ55IAxXq0J1asFK6NYttHd6b8Of7FtdU03S9ee0sNTtpoLiH7EC21xKEAJPCjzeeMnaMEZrPl+EOkSG3Q6s4gswxs4RbYWJzIrlj83P3WA/3jXH2Pi3xlY+HEhOoPa3drp86wWcNumzaqTkuAVydjIgBzj1zmvWvBOparqen382sRiO4i1GWJYwQQiALgAgDI59KivKtSi5c34ClzJXKXgHwPp/g37S9neyXUl3DGk7PHgs6vI27OenzgAdgtdUMZG4AjuD3ooryalSVSXNIxbueEeA7ePRfHnjXw4okjSK/W8hiY/KqSr/AAjsNwPSu4rlPEjtq37Qbzad+7h0XSRa6jk7fNlkZnTAH3sKep6V1dfHZ7BLFtp7pN/d/TCpuFFFFeMQFFFFABWX4ra3/sOeKdUcy7Y4lYZzISAhx7HB/CtUda5H4IXVivifU9N8VTSSeLEvpnsxdFiPI/hMX8HQ9ueterlOC+s1ebmty2fmy4rqev6DBeW2i2dvqFwLi7jhVZpQuAzAcnFXaKK+yEFMmijnheGaNZIpFKOjDIZSMEEdxT6B1oA+Xf2gPhvqHhWa48VeGdWvra1v9QRV0/T90MdkrD55FCnGcDHTvXM6FbQaC8H9mgRGOUXCZfed+c7jk561uQ/ED4iWes3Wo2WtR3yTTywS2t+oaFEDkAqAByAMY71gta+drd1rNytt9tuCQfs0AhiRM8KqDp9eprpqzbhyylsfrHBWW4/CVlKpQThNL329otbL16nTp4mkjWZI9H0pEnGJl8uRtw3bsAlyUG4k/IRzWppniHVtU+0QWmg6A0ahZZvMj2IuF8tSWZwBhflAzx25rjK6r4dhjdzstl9u2XFpI1vx+8VZwSOePz4pUatSc1Fyep9TnWU5bgcBUxFPDQbitLrzOh01PE7BrKTTdE0yya1Mk7EhvOt1JcHAcs43nIYcliOavXWkWIubGeHw+17NMqSqIr3yArQqVMYhkYHbjeX3An5jzXP3tjPLp0VjHrGhpLa2ksELJfQqiFgnyuCdzFWBGR8uAMVPZaZZ6feXEf8AwkOkXqTyF/tsl8hdSPPJJGc/vDKvTpznFenGMYr+J+KPzKvWxFeabwKUV0UJL8Vr+NiPVNW8QeHolW68OaNbwzN8mAZT1WQAsJCeyMMnoBjis2PxtdRiMJoWhARJsjH2ZvlXay4+9/ddhnrzS+L44bXSYbUavbajK88cm6KZJCoW3iQg7eBhlIHqBmuUrza9WcJuMZto/SMiyjA47Awr4jCxjN3uuW2zt11LWuXsus3Ms17HEVkG0xKvyBf7oB7Vtfs2anovhn4o6xo9wFs21m2ia02riMsmcqT0B9BXN1FeW8d1btDLuweQVJDKw6MCOhB5FRQrunO76noZ3kFPHYWNKjaLhtp5PT0PsiivlPwX448aeDb2OK0v5Ne0cqTPBql0TMpA/gkwSB7HNeueFPjLo2ofDBvHWuWj6VALt7VbZG86SSRSQFQADJOK9inVjUV4s/LMZgsRgZ8mIg4v8H6PqeoUV86a9+0bPqEdtqHgnQ5ZtOs5c6qb1QkrL3SJQTyBk5PrivefC+uaf4k0Cz1vS5PMtLuMOhPUeoPuKq62OVXaUraPZ9/TuaVFFFMYV558dPhha/E7QrGymv3s5tPmaeD5cpIxABV++Dt6j1ruNU1TTdKhWbU9QtbKNm2q88oQE+mTXCax8QNY1TUJNG+H3hu51i6UlW1Cf91ZRjs6uf8AWDOcgelNGVVwtaRxPw48AfDm91ebR7/wldaD4o00BpUh1CZQwOcPG4bkEc+2a9U8P+AfC+h6t/a1nYyy6htCi5u7mS4kUexckjqelUfBPgm60/WD4n8T6o+r+JHhMJlxtit4ySTHGvpz3rtqCaVNJao5nx34L03xbbr59xdaffxjEF/ZyFJ4R3APvWN4F+FuneGdcTW7nXda17UIY2jtptRuS5gVvvBecc4Fd/RQaOnFvmsc18RvB1n420NNLvL69sTFMs0VxayFZI3ByCPyrhJfhz4+8KBLzwL45v8AVbhpB9ptNclEkci4ONrHJXBOeOtewUUXFKlGTv1PM9E+EPh6e2bUvFFtLd+IL4b9TuIbyVFlcnO3CsAVHAH0r0PStPstK06HT9Pto7a1gULHFGMBRVmlpDjCMdkJRRTkGXUH1oLOP8afELQ/C+tWWiXEN/faneIZIraygMrhR3b0zXAaZ48tvEn7QelWxs7vTbex0m42i/j8lzIzJkYPHbtXWfsvWtxqvjHx94s1VRPcnVfsNrOw5WKNcbRXpXxL+Gfg/wAfRQSeJNLFzcWoJt50cpJGfYg1fLoeRUxknPyRWByMg5B70V5t+znJdN4Fu4bq7uro22r3kEbXExlcIkpCruPOABXpNQepTnzxUu4UUUtBYlFFFABRWX4v1hfD/hXVddaAzjT7SS4MQbG/aM4z2zXmmj/Ez4jarpdhq+m/Cv7ZY3sSzRumrxKdp7EMAQaqMJS+FXOeviqNC3tJWuej+KtatdK0PUZze28VzBaySIrSKGDBTjg++K8v8O+BvGWqeJfDfi/xL4+Gqx6erzQ2q6ekOBKmCNy4z26+lUPA3wvHiS91nxL8VPDkM+q3t8ZLSGa5MhggAAVDsIXt717LDHHDCkMSBI0UKqgYAA6AV6WFwlvfmfJZtm7rP2dJ6dfMdRRRXonzoUUUUAFFFFABRRRQByPxD+InhvwMsC6xJcy3NxzFbWsJllZe7YHYVy1x488M+PfFfh7w/ocE+qiG6W/uZGtj5MCpGwwxb+MMy8etc58X1XWPi3aReDW1t/GGmQxrM1ttW3ihZgxDs3Byp6V7jp1la2UTC2tYLdpT5k3lRhd7kcscdT71zKUpzlHojucKdKnGf2mWqSiiuk4QooooAKKKKAOc1Twbp2ravqV9qt3dTQ3UiSQW8EgQQssSoXOVOW+XgZIx1FRD4e+Em89rm2v7qWdBHJLLOobbvdyBtQYBMhzj0FdRRXP9Wp9Udn1+vsmc6ngfw35Oy4TULp8sTNNOhcktGwP3MDHlIBgdM10jtuct0yabRWkKUIfCjKriKlW3O7hRRRWhgFNmkjhheaVgkcal3Y9gBkmnVzfxQ1K60n4ea7qNnbNc3ENm2yJRy2cKf0JP4UpOybKhHmko9zHb4x/DJF3P4vslHQEo4B/8dqP4Uyal8UNa8T32k+Orq20azvRFYfZbSJkdMdcuuTzXoHwx8EeEdV+FfhtdV8N6VfYskfM9qjHcRyeRXd+H9A0Tw9ata6HpNnpsDNuMdtCsak+uBXk1MVOatsfRUcvpUnff1ODb4Ya4ylf+Fj6uMjHFjb//ABNdR8N/Bth4H8OjSLG4uLtmkaae5uGzJPIxyWb3rpqKwlOUt2dcacIfCrBRRRUlhRRRQAUUUUAFFITg9KKAK2r3kWnaVd6hPIkcVtC8ru5woCgnJ/KvlL4N+D9J+IFprfjLxppA1G4v9VmaxmklfHkD5RsweBwa9b+P3jbTRpd78N9OtZ9W8R67YSww2tvjEIZSN8rfwL7moPhnpmpaD8P9K0zXDbi8srXE/wBnX5AFBPHqcD8TXFjajjFRi9WZ1G9kS+FPBfhfwrJPL4f0W2sZZ+JZFBZ2HpuOTj2roQTjGTj0zWZouuaXrAf7BLKfLgt52MqbBtmTenfrjqK0yArFWZAwbaQXGQ3p9a8udKrze8ncyafUSig7QXzJGPL+/lx8n19Kf5T5xgZ9MjP+eRU+zn2FZnEfEL4aeG/HF9ZX2rfbILq1+UTWk3lPJHnJjc45Q+lUl+DHw1jDG08MQWUpTZ51tI8bgfUGvQwhbOCpxnPzDjHX8qBGxcoMFlIBGRkE9K0TrJJah7x5ppPwli0ezNppfjrxjbQby+w3iPgn3ZCanufAfiSzQXeh/ELX5b6E744dQ8uWCbAPyOFVTg8cg16FLtht5LiV1WGNSzMPm4AycAck47Dnmo7O4hurSG8tZC8Mo3IxRkPXurAEfiKbdVLma09B3kcl8KPGb+MdGvWurFrLUtMu2sb+Ljb5ygFinP3ee9djXnvwrgisvFnjyxt41SIa2ZsAY+ZokJr0KsqqSk7CktQoooqBBXhf7WN74Yhg8Nw674j1LTGF4TJBp9wUle3Knc2B6ELjPqa9W8beIo/D+mRsi+bqF7J9m0+D/nrMw+XPsOp9q8ti+Bd/rHjHSPF3jPxhc6re2cqzyWbQAwKwO7y0JOQgPT6V0UEovnk7IqNlqxnwDvv7J8Wy+G4PBlxpNnqFkdQg1O8vfOub5FIVWcY4OD617nXnHxK/tbw94x0jx1aaeb/SrC0ks9RggXM8cTtkSIo+8AcZ9Bmu60bVNP1jT4L/AE27hubedBJG8bA5BpV/etNdQk+bUmvLOzvVgW8tknFvcLcwh84WRVZQ2O/DtweKs+Y2/f8ALv8A720Z/OmnikBBGRyKy55WtcV2PMjE5O3OCPujoeo+hpHdnOWOfwpKKTlJ7sVwoorl/it4g/4Rj4favq6TCG5S3aO1YrkeewxGP++sURV3YErnkvxy8cah4N8a+MoYL5dNkuNC0+TSWFsuZZ94EpDbeTgnOTXXx+LvDt38QYPCHmX63s9ylo12LYfZluTF5hizu3Z25524zxmufTwpq2sfCHUPDeo63PJq+q20TzXGozNKqSh1YgYBwOD0rU0DwL9j+MsfimC90SWzn1FLySSazL3qt5Pl+UhIwqbvm3Ag44olXyvMIKNZrR23s9NL/wCRv7slqUtM+JfhG9s7m8lTW9Pgg0+TUFkurNcTxRy+U3l7WOW3kDnHXrUkXxB8PzadDPbad4gmvJdRfTzp4toxPHKsXmknMm3GznIJrjfBfw31vWPBCr4hvrfSY5tFutMsrdraTz0L3fm75gei5XHHUGur0LwDcWsWkGe+8O2T2WrTX0kGn2rRxLG9qYVUNty7Z5JbtUTy7I6c3GTSa6cz/wAw5YFi7+IXha20rS9SMetSQ3+njUXWO1UtZ25lEW+X58ffIGFyas/8Jt4c/wCEpm0Jo9WiSK9ksf7Re3Q27TRxeaw4cvjZznbXOaj8MtQk0DStMtfEGlq6aENG1FpY5MBBcCbzIsD5jxjBxU5+Gs3/AAn91rY1PSYbSbUprv7ZEJDemGS38nyCuNu3Pzdaj6lkNt4/+BP/ADFywNHT/iL4TvNE1bV1TWoodNtYLwxyWqh7iCaQRxyx/PjBJ6MQcdq2NCttM1z4qpe28dxMnh43NkzTwhQlwAh3qQTwVkI5x34riLT4dz6P8PNc8Pyah4dhlvrOz06zltLJw0zpOrebO+3fubgYGQOtejfCLS/FGj6/42t/EmmQwC71KK+gubYu0E3mRAMqMwG7btGfrXTRwGWwhKthUm11Tb/UGopXR6FRRRWZiFA60UUAfJnivQLzwv4z1nR7qR5ITctc2buAu+GQ7hgA9iSKoV7R+0hoqNolp4pih3S6ewhuXyPlgc+/fdt59M14uDkAggg9CKqpr73c/eeBM0WMy1UpP3qej9On+QVNaXd1ZyNJaXM1u7KVZonKkqeo47VDRWZ9o0pKzQHk0UUUDCiiigAHWiilIIxkYz0oASqEOk2sOp/bojKuMlYN58lHPVwnQMfWr9FVGUo7M56+EoYhxdWClyu6v0ZS1C1C6Vew2ZS1kmjfa6rgB24ycfWvrTwBpC6D4L0jSVW3BtrRFcwDCM2OWH1NfJmuLC2i3wuNwh+zv5hU4IGOtet+AfFnizxJ8LNJ8MaX4d1LTtVmthbvf3EDrbQwDgSLIR87MvQD1r08A7xZ+bcawhQxNJRslyuyXTX9Tt9e+IF5/a11pXhHwvfeJLiylRLuWF1SGPJ+Zd5PLAdh+dR6z4u8euIE0D4b3jSPIFkfUbpIkjU/xfJuJx9K63wlosHh7w7Z6PbsHW3jCtJt2mRu7EepNald58aoya1Z5Rpfwl/tzVL3XPihcw+ILy5b91YozGztl7bAcHOOP8a5zx/NNoOueJvCmkXVxp9hex2FvYQwzsqweR+8kCDPy/JtzjrnmveqpXmjaLeXX2u80XTrm4yT5stuGfJUKTn3UAfQU07HPiMLzxSjuecS/E3XotKutT/si2e3jYrCHtnDNtaRdqnf+8PyKxYAAfMKm/4WNrl14aTVLez0+zl86YNHcWrlgkUEch+XeMbi5wfTFd6NA8P+fLP/AGBpXmytukb7KuWOCM/+PH8zVDWPA3hLW7kSX+hQOxtntQkQCLhwF3YA++AAAfQCndHO8PiEvi/E5aTx54luLi40+3tdGtrqzulsrmWSCR0EpWaThd4/gSPjP8RqHS/iN4n1IS3Fn4dhmhjC70S1kO3HlGRlbf8AP8rudoHy4HJrTttH+H8enzpd+JtOvo01WO5u5JrqEB5liMUcT4P938SQa37e+8I2Ot6hdRRaZp91aRbJr9kiijZFIRlV88hThTwOwNPTsYx9p1nb5nC2fxS8QXFut6mi2r26rGsuLaTAZkRtwbfyfmI2AZ6HNaWm+Pdb1Kxv76KHRrJLC0ed4buN0eY5nCqp38MPKXK4OcnpXWWtj4NnuoZbW08OTTsgih8sRszKFDhVx1+XafXGKsyaFoMk6TyaDpbSojorm2XIV87h+O5vzNK67G0aNeXwz/E82vPi5q9vKnl6Fal7iTy4IHhdZI9skSu8nzcLhyR9Vra+Evi++8TanrkNxHN5EMcUqySSMwMhkkRxGCflQbAB7gmu0Ok6MZZJjoummSRQrt9nXLDKnB/FV/IVLa2djaf8edhaWp2CPMMQU7QSQvHbLMfxNDasaU8NWU1KT2Jqr395HZ2dxc7oy8ETyhC2MlVJx+lWK8I+O3wntdQ8Ww+Poo9VvbZATrFhZzlZJIwOGiHrjqvfFSjsrTlCN4q56P8Asa3f9pfC681ZohFJe6vdTOgOQCZDwDXtp6V4r4J+KHwX8GeCNJtdH1m1sLC4DNHASDKrZ+bzAOhz616n4W8TaB4osPt3h/VrTUrfoXt5Q4B9Djoa0PAZ4b8ML618L+K9f+Heqs1tqy6jcX1t5g2pdQyuXBjPfAIyK6vxP4y0Dw5f21hqdzKLu6UtFDDA8rEA4zhQcfjXT/FvwFb+NdD/ANGl+w65a5fTtQQYkgf69cHoawfgp8P/ABJ4f1fVPFHjjULLUPEF/HHb7rSMrHHFH0xnnJ71DjqdsMa4U+W2pzF54y8Y6lp9w3hD4c6zeTbttvNfbYIH5xuPJbHfGKu6V8L/AIkXkcOtat8TLiw1Fh5j6bb2StZocfc5bcR6817fRT5UYTxNSfU+efgt4w8T+KL3xBa67Bp0tvpd2baC/swyLOw+8NjEkY9c816TXAeLrXS/Df7SGnNZAabHrWmTG6VWCRXMyldnHQvjd+td/UvRnq4Wo507vc8s/ap1C+074NX8mn3DQST3UFvIy/xRuSGX6EV3GixJBo1lDGqqq26ABRgD5R2rkP2i7W11HwRp+l3m8w3mt2cThTg7S5zg13EMaxRJEmdqKFGfQCvSy9aSZ8txJK9WEfI53xD448NaBr9noeq6gLe9u1DRqVO0AnAJboMkd66RSGAYHIPINeIePNSvtf8AiDG/gPRr3X2gI03WkWHfZSxtztLdnXOc1o2/jC++GF/J4F8VWuq6xqfmK+ki1hMrTwP0Qt6r0/CuhYmKm4yPKeBm6MakVq+h6T4o8RaP4Z08X2tXi20LMETgszsegVRyT9K4XxT8bPDWiWaXUema5fR5xI0dk0YiHqS+0flWL8PfEWk+Pf2jdOvNZt7i0sbKyP8AZNvdwbc3HHmZJOCQc4xX0D8ZfANp8RvAt14auLl7QyMJIpkHKOudp+lY1cXJStFHThsuhOClN6nOaNqEOq6VbalbrIsNzGJEEiFWAI7g9KuV4J4S+Jdx4A0vX9J8cX13rFxpOqfYbQxRZmmTC8nJ55NdP4TtPEHxs8SXV1Zavr3hLwvpYWNPKRoJ7yRhlic9lPFdEsTGMU31OOGCnUqOMdk7XPU6K4H/AIVn8WvBniuWXwrrS+LtEuYwGg1y9KPA47qwz79uaiuvFfizwNcqvxU0m0sbO8n22l/p7mWCPJ4SQ/w49aUMXTl5FVMurQ1Sueh0o6159f8Axe8IR37afpEl54huwgcR6TAbgHPQbl4FW/EXi7X9N8JX2tTeAfEVvDDavJvaNcx/KcMRnPBxWkq9NbsxjhK0ldRZjfCFrPVPiB4+8RWkzv5t9FZMuML+6jAP65r06uA/Z+0+8svhhp8+pLF9uv3kvJnj/j8xyyk++CK7+nS+FMjEfxGl00+4KKKK0MQooooAKKK5rxl4wtfDd5punrYXep6jqUhS2srQBpWAHLYJ6D1pSkoq7LhCU3yxWp0tFcDefEyPS7maDXvBvivTPKUNvbTmkVs+65rI1j4zeG7jSbyHT7bxEl48DrAw0mXIcqdvb1rL6xTtubrBV725T1aivL/gj8LfEfi74eWWueKPHXjXTtRuWcvALkx7VDEKcEZHGK6DXPgD4ikZG0T4ueK7bb94XE3mZP6Vz/Xo9js/smf8yOvorwjR5vjN4i+IF18L11CHThpm4z62bRw06g/Lg5wD2PJzXo2seA/jvAkQ0jxb4Xuu0n2jT2THp0Y5qvrsCP7Lrd0djXMfFf7APhvrx1S7ntLP7G3mzQttdORjB+uB+NVbHSPj1ZWXk3mheFNVuEJzcJfNAJBnj5MHH51h/ELSfizrngTXfDeqeBIEuNQthHay6deiZAdwJ35Ax0pyxVNxauTDL68ZptaXPb/g/j/hWHh3ByPsEeD+FdXXO/DPT7vSfAGiabfR+VdW1nHHKnowHIroq8o+hCiiigAooooAKKKKACiiigAooooA+YPhFNaeGtT1Ow8eA2PjiSY/bL6+kA+3r/C0Tfd2dflFer6bqOn6lA02n3dtew5MbmKQOvoVOK0fjL/widj4NvNd8VaBbaxDZR/uopIA7M5OFUE9MkgZrzX4F+H7zRdD1O8u9KtNIXVr03kFjbOGW3jKgBcjvxXl4ygo/vL6mFSNtTJ8U/D3VIbfW9N8P6ZNd6XepB9naa4SaWFktmUCMSHgBztyeVHT1q1rPgXWJ9OUR6Hb3N5Lqd9I3zRb1814zDOSTztCtzkkZ4HNen0lSswmkroftWeEroer6xqrzR+D7x01CKe5dJoo1F2qzz/eLHBI86IjdjocdKt6j4b8UaHq0Wo3Wg3l5aWk1rPNcW7pINqi3DYG7cSDG3avQtf8bXWm+IrrTptPgfT4Zo7drmW9KMZXtvPGVK4C4BBOc9OK5W6+LklvNo832KW1eSaRJraEBvPC3DwucugZFATcOhOQK74zqys7aGibZkWfw58XnS0QQTwXQtLqKdnNuFmZoVUAKpydxBG9juPtWzP4K8Q3Gjtp9voyWOqJc731gTxFpVLSEYXPzBQw5bkZwOlXJfimtrZGfUdDjjlaCSdBHdM6t8kLxqTsyCRLyegK9ea9HcANwOMA/pWFbE1aVnKKJlJo8PvPhv44kR5rW1igRBttbPzkCq5htgZG55+aNgPZTXdaIlz8PfhpqFxr0klzNZS3V08md7TlnJU/L/eJHHvUvxR+Inh/4c6bZ3/iEXZivJmhiFtD5h3AZOR+NZXxN16y1r4Caz4h0mQvBPpouICwwQcggEdj7VzzxE60UpR0bIcnJGp8J9Pu4vDra5qsYTV9bk+3XqgEBGYAKgB5GFAFbt94h0Gxv00+81ixt7t8lYZJ1VsD1GePxrz3wh408XeI/DOi2Wk+F7+1urqxH2nVL5AkFs2zh1X/AJac8gcVpRfC3SYfCesWtxFbazr+qW8i3Op30ILzSEcf7qggYA4GBXNKC5n7R2Je56EjK6B0YMrDIIOQRTbiaO3t5biVtscSM7n0AGTXAfDbxLfWt7P4J8TWdlpt9o9nb7XjuxIkyMvBzxg+1S/G3xRb6L8NtSuLWSG6knKWmxJwGAlO0sMegNR7N8yiHLrYyvBepeIvHXjfT/Fh0j+z/CtrbzLZNO4824dmwJNnVRgcEivU6qaNZ2+n6RZ2NpGIoIIUSNB2AAq3SqSUnpsJu4hAYEMAQRgg964HVPhVoMmstrGhX+qeG76Zh9pk06faJ07oVbIGTzkV39FKM5R2Yjhk+HJkDQ3PjPxTcwyPzG12oG09VyF6Vl/s+x6nHpXiCO+1ae9t4tYmgsopn3tbRJ8oTPfpn8a9OjOJFPuK86+BYJ0rxBLjCvrt0V9xvrXnlKm7lJ6M9EopsjpGpaR1RR1LHArzf45+Np/D/hO1Xw7qMK6nqF/FaQyRBZTHuOWbbyOgPWsYxcmJK56VWV4u0Kz8S+HbzRb5FMVzGVViP9W/8Lj3B5rziWw8aSIA3xF1McDO2wtx/wCy1XuNM8eJCxsPiTfLPxgz6fA6fkBXnLNsHf4/wf8AkNW7nBeIY/jJ4XvrSPUdd0gmS7S1sbFIw8l/GMbpcjlBjrnFew2a3ElurOmJQBvA7Gue0HQ9XTVBrPifXzruqLB9nilNskSwpuJIUL655+grpYJHhnWaMlXUYB+tefisfl9aoqMoWh/NFWd/wuvUU5X2OU+LnjB/BPg268QS273k6ssUMbscM7Zxk+gwa4v4DfFm98f399peqafBbXVvF5ySQE7GXOCCD0Ne53+i6P408KXWk+INPhvLWYbHXG05HIII6Eeorlvht8NvAvge0vP7N0+WCeRsSzyzF5HHZQeMD2r6CHDGEeCup6yXMpSTVtt+n+ZjGtFpqS1RpDLHCqWPoBmlkWSJyky7COxNXvt0cDYsLZYQP4j8zH86zL2P7Xc+dKzc/eUdGr59YTJadOVOVduf83K7LvZdfmaRlvdf5lfV75dNsH1CS1a6jtmWWRFGTsVgWYDvgAnHtXodjeW97p0OoQyf6NLD5yswIwm3dkjtxXEt5fleWsS7cEEE7sj0Oap+GteTw/Ne+G9WmnFtdLIulTumU3PG2IN3Xdnpmtsnq0IzeHjLm1una1/v6lxtJHb2XiDQb2SCO01WGaS4lWGFQrZd2iEqjp3Qg1reTN/zyf8A75NfPtlF4hvNNjsdJ0DxDDfpIsscr6fLEgCaeIWIcgDO8EDnntWwNK8dh0k06PWWsz5ZEawTQ4+abaEDNkKHKE7u2O1fYTwFN/C7Gjpo9q8mb/nk/wD3yaPJm/55P/3ya8nu9P8AEkljpP8Awj+na/axqkgvRdiTDyb7XeY16rkiQjd1wxHFZGmaP8TvtsM00epIpmdbaORZCkUYNz80mOctlT+KVP8AZ8f5g9ku57Rf6eL6xns7i3Z4Z42jdSvUEYr548U/C3xnp+sx2Wj6LLqlvKrFLrzkjRMDPzZIwB+tdja6f4m/sO4gfTvEQ8QYh8q4Ik8hYd9vtV/7xGH4HIw2etYc+jfEmS2dUt9bSCO1Bul/eF7i5MFypC5527iDx3K044CK3lc9TK80xeVylLCzs5KzMPxl8O00T4cy+Jk8VCe+aWKFfsjhrRW34YerHscmuPHTnrXs8nh/Wm+Dfii28WWrm+E7XtvGUKrGyxoyBAOoU8e5Brw7T7+0vkk+y3CTmJtkm3PytjkVx4qHLLlWyP0vgDMpYmVdYio5TbT1e+j2RrR21nHpi6hqWrWunQPcfZ4vNSR2lk27iFVFY9KbdWsaW1te2d7bahY3SF4Lm2JKPg4YcgEEEEEECr2mpfyXXgmPS9SttLvW8TyCG8uYvMihP2Y/My5GRjPfvVDSda1Ow8EjTrHWZLH+ztP1rUDcWpQC8u4rraGyVOYzkny/et6WCjVpKSdmZ5nxnistzarQlFSpx6bPZdf+AVwrEcKSPpRg+h/Ku9+IF1f2upXd3puq3lglgvh3y7W1cJATdH9/uTHO6qOjeIdYl8TTSyaiZVuE15TZmNPJtfsoPkPGgXKMPXPNP+zX/MH/ABEinf8A3d/+Bf8AAOQ2t/db8qMH0PHtXXK2qyWHgeB/EniGJ9V0u+vruU3o3StHaJIhX5flQPkY571R8Y+KNWt/BPhK+0vU7w6t/wAI1YahqOxYUikMkqxmWZmBMzMPl2Acdc0llzf2gfiPGLtLD/8Ak3/AOeoqD4xatH4WvNUmtbVWAuzHDH0Vc8/lXNfD3xXN4jW5jurdIpoMHMedrA/WuP2E+Vz6I+0jn2DeKp4Rv35pNK3dX37nUzxRzwvDMgeN1Kup6EHtXpPwT8eTaHe2/hPW7iSfT7hgmn3Djm3bH+qY/wB30P4V5zWfqMeoaldwaJolnPd6pMRKghAzAitzKSeBjnHrV4WpKM7LY4OLMFhq2ClWqvllDZ/p53/4J9p0V498N/jHodzq0/hHWJJrOfTFitVvbsbftkuMNwMhTn3r1+KSOWMSROsiNyGU5B/GvbPyaFSM1dMdRRS0ixKltP8Aj6i/3x/OoqKBPVHjp8C+Jta8Nv5MNlZC4tGtPKmm8uVgGmIfO35ATIMjqRViD4V67bandat/aFhc3BufOht2nKoEW4Eqxg4wCfmJPrgV6y8q7/3ko3f7Tc0tVzHCsBDqzzHRPB114S1G18Taxq9pHZaezzXCLPlAptgnAxktuBHuMVoaR8XvBep3Jgim1OA4JD3OmzRIcejMuK2/idbxXPgHV0lhSUCEOoYZAYMCD+Fb9oQ1pD0I8te3tQ3c0pUfZNxgzATx34PZlVvEFjEzdBK+z+daFr4i8P3UQkt9c02RD0K3Kf41Lq2j6Tq1v9n1TTLO+h3BvLnhV1yO+D3rnNY+F/w/1S0ltbjwnpkayABnt4hC+B6MuCKWht+8XY6+KSOaJZYZFkjYZVkOQR7EU6vNrr4S2sE1i3hvxX4i0CGzACW0N200LY6ZWQkYHp0rV0XR/iLp9vKl14s0rVpGfcj3FgYyg/u/IQKLBzy6xNjTPBvhXT9Un1Gx0CwgvLknzpVj5fPXrxXM/sfWvmDxlrUVrb2VrdavJHFbwAhE2cHAPr1rP8e+PPGngFLS41Tw9Y63bXcqwRSWMxiKSknCsHz19a779mrwhrHhHwFLFr0ccN/qF7LevCj7hEHOQue5xVJNHnYycGkoqx6jRRRVHAFFFFAHP+OPB3h/xlpR0/XbFbhBzFIDtkibsysOhFeO+G9S1TwZ441D4feJNR+32dnZG/sdVncB/s4IykvuucZ9BX0FXBfED4U+FfG2rx6rqyXa3SxiJmguGQSRgglGAOCpx0NJq5rRrOlK6PBPj/4w0TU28CXOh6jb6tbR66s1ybJvOZEQrk7Vya7Cw0/4nfEWwvn02G08NaBdt5dtPdIwvJIj95gv8ORkDIr1bwl8L/AnhXWbrV9B8OWdneXQCyOq549ADwPwrshWkKkoRcYvcwxUIYmqqk1qjA8B+E9H8G+G7bQ9GtVhgiX5iOWkfuxPck1qzadYTXqX0tpC9zGMJKyAso9jVqioKPnPxR8BvE03jC4vvDmsaZZaedRW+tDJGxmtW3bmCnoQeete+ax/aUfh+6/s5Um1IWzCAMcBpdvH61oUVUpyn8TIp0oU01FWu7/Nnw38PvCfjXxZ8UbXw14i8P3llNY6ob3Xb9lBjmIO5NreuR2r7hghjhjCRoqgDHAxTgqgkgAE9felonOU7czFTowpJqCtd3+bCqGu6Ppeuac+n6vYwXtq/wB6KVcqav0VJoYvhvwn4b8NxvHoei2enq+N3kx4zip/FemJrXhnUtIkGVvLWSHAOPvKQK06KAPmXw7b/FD4feF2stZ8C/2jpenALDNp10jy+VnqyFiSQOwFdfbeMvC8+nm+/tyyjiXAcSShXRj/AAlTyDz6V7WeRXG3vwv8C3vjSLxfc+HbOTV4xgTFeCfUr0J98V1UsVOCtucFfL6dV8y0Z51p/jrTdSaX+ztL1+8jibaZYdKmZCfY7cEfSp7rxdDbW7zzaB4lWNFLMf7InOAP+A17dGiRoEjRUUdAowBTqf12oT/ZlHzPA9P+JXgy6sPtkmsLYKCQyX0bQOn1VwCKuab488F6lcfZ7HxRpM8u3dsW5XOPWvXdU8PaFqkMsOo6PY3ccv8ArFlgVt31yKxJfhl8PZFKv4M0PBGDizQcflVLHS7EPKqfSTOS/trRv+gxp3/gSn+NcX431rQbHx94E1pLqxnuF1T7JvikEkipIuMYB6ZxXoOtfAP4TatKklz4Ps0KDA8gtEPxCkU/wz8Cfhb4c1mHV9K8LQR3kB3RPJI77D2IDEjNKpi/aRcbFUMuVGampbeR6S0cbj5kVs+ozTPs1v8A8+8X/fAqWiuM9IRVVRhQAPQUtFFADRHGHLiNQx6tjk06iigAooooAKKKKACiiigAooooAKKKKACiiigAooooAoeIdIsNe0S80bVLdbiyvIWhmjboykV80fEXTdY+A8WnataeLNW1rQmufJGjTW/mlYz/AHZOo29gfTFfU1Q3drbXcfl3NvDOucgSIGAPrg1MoKStJCaT3PDfCvxS8N6/qdnpi2+q6deXylrSO+tGj84AZO0jI6epFdnBeWlxNNBBcwyywnbKiOCUPoR2rx3U/wBnH4g6t8TW1y++IjppK3slxAIt3nQo2flQH5RwcelQfEzwz4G8Ha1a+HfBaeJLzxqw85prG53kEn79znjFcE8BH7LsZSp21ueoXvg/RdQ1rU9T1RHvvtzRMkDOyJAUiEe4YPLcEhu2afF4O8LJy2jiZ8k75p2djmUynk88uxJ/Kti0Eq2sQmOZdi7z745qWuJ4mqtFIjnZhW/g3wvBbNbppJKMkkZL3Ds2yQIGXJPTEaADsBW853EnGPakorOdWc/idxOTZ4hrNrD8QvjK2ieK7yTTLXw7cLcaVphUf6eQeZ95GCpwBt61bvPg7qayX2i6V4n+x+E9Q1JdQnsREfMjwcmGMg7VjJGcYqT9oKyuNQ8W/DiHS4xJqUWt+a+wgSC3UKWJPXb19q9gPU1vKrKEYuIMZDGkMKQxrhEUKo9AKfR3pzRuoJZGAHXIrk1YjlPFnw98F+K75L/xB4ftL67Rdgnbcr7ewJUgkfWsy2+Dvw0t5454vCdrvjcOu6WRhkHIOC2DXeUVSqSXUd2IOAAOAOlLRRUCCiiimAhAIIPIPWvn/wCJXgvxR4LkivPDPjDVLHwdc3Tyazbo6+Zah2yXjbBbGT25HWvoGqmsWi6ho97YtHHILi2kiCyLlSWUgZB9yKuE3G66MadjyHS/CGkyaOsFzq2s63byrkSXepzP5ikezAEYNT+HvAvhDw/ci60fw/ZW04OVl2lnU4xwzZI49Kp/CKP7D4Oj0OXcLzSZXs7pGJOx1PbIHGCCPauvr4jHYjEwrTpTqN2bW+/yByd9wooorzCAooqcWl00QkSB3UjOQO1dOGwdfFScaMHJrsDaW5q+FLlY5XtWON53L9a19S0+O9g8snYwOQwFYHhy3lkvftCj5Ys7vrjpVyDWpf7QZbgrFEMgg1+pZHiFLK6dHHLSTcVfqvM46lKTqOVPoUb3Rru2JZR5qdiv+FZzKQ2GBB9DXcWd1DdIWhfdjr7Vm+IrGOS3Nwi4lX0HWvMzng6j7KVfBvVa26fIKWJfNyzRzFNmjSWJ4pFDI6lWBHUEU8qw6qR9RSV+cuMoPVWZ2GV8Kr7XNA8S/wDCB3bNqGkfZWudNutw328asAYpB3xngj0r0jXtTTR9DvtWmilnS0hMpijYBn5AwCeO9eaaffXnhvxbqmrHQ73V4r+GFIfsu0tBsXDA7iMAnnitDQvFE/j/AMPeIPDGoadJ4b1xbchobltyrGWBWQMByMLz6Gvv8vrxrwg5STdlf/hjW12maWo/Emy062imvdHvoZHaeF42njJSaISfKMH5+Y8kjoCPWqWl/FK0lS4jntmv5La7EU81kPLjSM+UCwDklirSgcHnBIrn/EF58I7W/mh1DxZfmZ3Ed1PFKrpLK28glxGVU/vW4BA6ZHFdFpnhn4b3ssVto2qdPKJt7XUI28yONYwEI2k7SYkJPXOeea92+FStb8zT3UdJ4X8V6d4jmuobBJka2jSSTfIGxuZht46H5f1rd3N/eP51kaB4c0jQZZ5dMimR50RJC7KchWYg8KOfmPJ9q1q87EOHP+72MpWvoRXtwbWznu8bjBE0oHrtBOP0r46t2id7nUG8qJr64e6kJATl2JwSeuOlfZLKrKVYAqRgg9xXj3xL8OeFfh/4e1nxZBoc2qT3Ef2WG1kAeG3MmRvAx8oy2STnHGMVENfd7n0PDedRyitOsqfNNq0fLU8qhvY/7OOn3em6ZqdoZfOWO8g81VfGNy8jtVqTW2ks7axl0XQZLK0JNpbNpyGO3J6lB7nk5zmsPTomhsIIZAoZIwCF6Zx2qej2s46Rk7H7qsqweKSrYihFzkle6T19ToJPFuoSNdNJYaO32yaO4uh9iXE8qHKSN6sp6dh6UyLxRfRajc6lHY6PHf3asl3cpYoJLhG4ZXPoe+MZrCoo9vU/mYf2Dli/5h4f+Ao6K81fw9qN3p+qat4atr69srCPTo7eRQLSOBZCx2IOQxB29cVUN7odnpGnaRpnh6wubSwSRYpNUtkmmAeUybQwxhQTwPasZZImcpHNE7r95VcEr9cdKLLSPHeuLJc+FfB9xqljG5ia4aURBnHUKD1HvW8KmIq+7FngYvLeHMuUcRVpqzbtvJa76a7fgHihE8TPdNrEUcxun3yBV2jPqMdKztA0LTdDheLToPLDnLsxyx/Guy1jwL4z0b4d/wDCVapY2tvPDIputMAaSVIicFg44yOpG0jHeuSn1fTYUDNeRMSQAsbbmJPbA5qKlKtBcr6nfl+Z5RjJuvBKMqasm0k7eV+hbuJPJt5ZtrOI0LkKMkgeld18OfhVrGs67DrOswXei6SYv3sUdyYptQUjhZAh4QZPU55rJ+HngnV/G2stHsvNK0a0ZGuLuSAo9wc58uMNj0GWPrX1Eo2qFHQAAV2YTD8nvyWp8jxTnccwl9Wou9Nbu278n2MCw8FeErHRBott4d01NPHJgMAZWPqc8k+55rkdNtdd+HGoX9vY6Pc6x4Vmla4hFtKPM05cZMaxsfmGemD36V6bSiu+58g6Ud46M8h1vxt488RNZaZ4W8K3mi2+qN+41m8Kny4gOWMXVW54Bq3/AMKo1i+gWbWfib4pm1IJjzbScQQ7ux8sDpXqZY+ppKLk+xv8Tueb6R4y1zwzokFl4y0HWbu+Sc263dnbpIlwM4R8B8jIxnIFP8T/ABK1Dw9e6fNf+CdUj0e8uY7UXbTRCQSvnaojDHOSOuRXowJHQkfSsXxn4csvFWhPpN9LNChljmjmgx5kUiMGVlyCM5HpRoDhNLSR4bC3izwzaJceN/DF5qMuqaybazuf7YZbi3jkb5D5a5U7Rz1PSuqHxPufBuqX/hXxXp2tX89mB9jv7O0MwuIiOHfGMEcZqPxfeutsvhr4oXsOmyCdZ9D1uyLBd6/dDkjAk9R0IJ6V2fwc8Wt418EwaxPDsu43e1uW2bVd0OGZeT8p6jmqv3MIQalaLt/XU84+Fuin4leEZdQuPHPiWRJrlk1G3WQrDLg5AQlQQuOoFe6WVvFZ2cNpAGEUKBEBYscAYHJ5NFrbW1pCIbW3ht4gSQkSBFHrwOKlqW7nTSpKC8wrF1/xX4e0JpE1TVba3ljTe0RbMmMf3RzWX4h8Qatfa6vhLwTFbXeuBla7lnBaCwiP8UmDksey11/g34XeHNFeTUdStYdb1u5bzLq/vIld2b0UEfKo6AelUo9zmxGMUHyx1Z5+PFXxEvNHk17SPhvJc6SMvCZdQSO4ljHRvLK8Ejtmsvxh8VtLbwBqtxoV1JbeIki8qCwuISs6TtgBdmOTz1GRX0eqhVCqAABgAdqxrvwn4au9dg1250Owl1OAkx3TQL5in1zTsjiWMqq92eO+C/gpNr0Oia5468T6xrUSxpcvpN2cRLPjOSBjOD0r3qNFjjWNFCqoAAHYCnUUzmbbCiiigQUUUUAFFFFABRRRQAUUUUAFFFFABRRRQAUUUUAFFFFABRRRQAUUUUAFFFFABRRRQAUUUUAFFFFABRRRQAUUUUAFFFFABRRRQAUUUUAFFFFABRRRQAUUUUAFFFFACP8AdP0r54+BcaNL4yvZsvfS+IblZ5WOSwU/KM+gFe+a3b3F5pF3a2lyba4liZI5gOUYjg18++GPgTq/hjwlq1z4h+IWrgp514U00iNS2CxZsrlmrGvSdWHLcmcbo9Qqhqms6TpcMs2palaWccS7pGmmVAg9TnpXi3gn4m6/bfB3SHkB1vxVql3JZaZFKyq8nJ2SSAYwAMHJxmvU/h38FNF/sX+0viJp8GveJ75vPvp5mYqrdkVQQoArzaWCcpPmeiMVTbNTQNc0fX7L7boupWuoW+4r5lvKHXPpkVo1jeJfgjoEkd1ceD9Q1HwjeSxHP9mS7Y5HA+UsrAj24rjvA3xE0u08DKfFWuIdW0ySSzvVdCJ5ZYyQSIwMknGeBzSr4OVPWOopQcSbWLyHT/j5o8c8bO2paO8EDDB2MjliT6ZBr0SvmH4p+PNQ1LxtoXi7Qom0a2sBJFY3GpWEu6/Y/eQIBuVMY+YgAZ617B8FPiTY/Ebw7LdxoltqNnJ5N7bq24K+OqHup7Gpr0JxhGTXQHGyuegROY5UkHVWDflXluk3viLTfF15pazxCKyvH0izuL92aLyykt3vb5hyBsTJPABr1Adc1Ru9G0a7tJbO60mzltprg3UsbKcPMc5kJzncckdehx0owteNK6lsxwklucL4s8d694cju7iSPSdQjTUoLKNYIXK4ltVl37w53AMw5wOB71W1X4m61pKWaTaRa38jyTQyG1hkOWilmQnG75QwjUjr/FXo11pej3KOLrSdPkQt5r+ZF8uVj8vceccRjb9BWXYDwGILT7H/AMI55IlW3tmEwI35JCgluT+8J993vXZGtRl8MPwLTi+hx1r8S9ckEtwdHtZLeJkjdo4X27sw5Ktu+cnzGG0DjA9alsPiJrV/oOs6xHb6NarpdtK/kXIdHmcJIy7QW6jYMr355FdHbP4ASa7uPsGl2Rt/LhM10nlJIu75GjJbDDdHjcOuzGeK0BovhGe7dE0vRJrgRywPGh3NsPEikBufvnJ6jd1FVKVKO9P8Bu3Y4HUPi1qlrdiOLQ7YvPKgt4pI3DwoLkRO8oLehXj1cVsfB/xXe+JjrQuPtTwQmCWKS4k3FmcMHCekYK8dT3ya7B9F0N5J5H0PT2e42+cxiOXw4cd/7wB47ip7OxsLIEWOn21plEjPkptyqZ2r9Bk/nXPVxNF03GMbXJc420J6KKK84yPIfiFHa2fxr0JtNuil7fWM39o2wk+V4kPyOV/vZJGa36zPjtJb2T6RrGlwm88T20220sYMtLdQt/rE2jnGOQTwCKf4d1a31vSYtQt1eMPkPFIMPE44KsOxBr53iHDz5oV7e61a/mD2uaFB6GiivmiTN8SeKb3w/ehL2zuTpL3QkjmS1TynthZktEJccN5oJ55GPSpf+E60+7toY4NJnktrfAuLmC8R1RTMIgycfvASwPbvW/caTpep+FkGo2T3CRzNKF8wp8xQoTx14J/GsV9H0uW8hvri4vrpY4PLe1uLl3MziXzAzt02AgYUY6V+qfWsPl1KEcR7spQV7du1+5pCpTqa9ivo3xG09dM+16bpMl2zpJM3+mJtWNI0kPzAffw+CvYjrTNX+IGjyabPrE2iXEUeI3g33iKJI3Mo3McfK2YiMc5yK1bfw/Y/2dFbnSdSuLZYpIoPMvJHEcboqFE7BQEGP61C3hPQhEdLayntpL0boLc3zCUInmDbGCOF+eTj3pLN8HiaXsXFyj25W9ilCne6Q/S/iJokWqnR7fTZnIuBb5FyhdW3bSXUD5fb1FOl+KmlLM1uNJna4W1juzEblAfKaESFunQbgtaGmeD9IvIZoZbPWbKPzVmWKG8dY4nBzvRSMBiepOah034eeF/7FXT76W81J2j8qWdpjG0iCPygpA/2MA+uM19BhZ1KlKLo/DbTpp+hz1Pqybcl+Zg6l8VNFvpNPNnZMtrPqH2aPzYRI12DOkWV5GwfPuzzxj1rXuY/KuZY+cK5H61tN4F8Itdi6/sllkVy8ZExAjJlSQ7R2+aNPwGKTxTaP55vVA2ufmAHQ183xTk1Svh/rMV70d/Nf8AlYik2oQMKsnXPD1hq11DeSyXVtdwo0aXFrL5cmxuqE4PynnitaivzSlVnSlzQdmap2MzQNB0nQ9Gh0jTrOOO0i6Iyg5Pcnjk+9Q6h4X0C+vVvptLt1vUTZHdRoEljHUbWHQg8itmiqWIqqbmpO/cLu9zm7nxF4j8G6npEuo+IDeeGDceTdtcWhkuIlYHazyg9N2BkqOteqaRrGlavYLfaZqNreWpYqJYpQy7h1GR3rjmVXG11VlPUEZBrD+Fnw90zxtpHjW21C+mkZNXuBZW/nlYrSTJxIEXHP1r7DI8VPH3pT3it+5pFc5607pHG0jsqIoLMzHAAHcmvn74r/E6PxZaX3hnw00T6RIphu72SPcJmDAlY+cFePvV7FF8OPGmsT29j4o8R2KaEkIiurXTo2V7sejO3KgjggV5L8a/hE3w9dta8MWrP4UI/fwbtzWDk4yueShzz1wa+gWCqRi5dT28gp4H67D6/fk8u/S/kebRIscaxooVVAAA6AU6oIDql14cvPEdjodzd6NZ3Qtri9jkTZGcgElc7sDPXFSCWIlf3sfzLuHzAZHrXFOlOFuZbn73gc4wOM5o4eonyaPpb7+hIBkgda2PhV8P4/iNZalqlv4n1Gxktb1raSNYgYWjIH+r564z83r2rBmjhurZ4ZPnilUq21sZB9CK9f/ZV1G5fRNY8PvdxT2mkTpBaqEVXRSoJDY5PPc114GMXJ33PmeNq+IhTpKDtBvdOzvbb0saetfAfwhf3Ok/ZJr7S7WxtzbzQWjhPtS53Au2PvZLZPfNel6Lptpo+k2ul2Efl2trEIol6kKPWrdFeofnSilsBAIIYAg8EGsCz8E+EbPXn1618N6ZDqjli10kADkt159636KBuKe6FJJ60lUdS1jR9Muba21LVbKznuv8Aj3immCtJzj5QevPFXypUkEYI60xKUW2kxKKWikUJRS0AdegA6knAFAm0hKKXsCCCCMgg5BpKATuU9a0rTda06TTtXsYL6zkILwzJuViORxUWpX+i+GtI+1X1xZ6XYRYQM5WNAewHbPFaNcDDYxeMPj6PD+uWyT6Lo2mrdxW8pOyadyMPjuV6U0rmNer7KPNbUra58T5LDRLXxDD4X1STRLi6S2juZVEbSF2ChkQ8kc9a2W1zXPFEt3pvgC2gnltnWO41K6/49oSeSFx99gOw716T438FeG/GegjQ/EGnrc2AYMsSuU2kdMFcY6VoeG9D0rw7pEOk6NZx2lnCMJGn9SeSauyPLeMqtPU5/wCGfgKy8HRXt21zJfaxqcnnaheSDBlf0A7KOgHNdlRRTOUKKKKACiiigAooooAKKKKACiiigAooooAKKKKACiiigAooooAKKKKACiiigAooooAKKKKACiiigAooooAKKKKACiiigAooooAKKKKACiiigAooooAKKKKACiiigAooooAKKKKACiiigAplxDHcQPBMiyRSKVdWGQwPBBp9FAHmvhL4H/Dvwv4vl8UaToix37Esm52ZIiTzsUnA/CvSqKKACuaj8A+DU8TS+JV8OacdXmJL3RhBcn1+tdLRQB4R+0xZ3ujeJPCfj6HTHv8AStIaWDUY4wD5UMgAMmO4AzxVH4WeAvA2ha5qfjHwfcK0Osxq+yN/3Uan5vlHbJOfavoG4hhuIJIJ40likUq6MMhgeoIrzC6+A/gP7Rcy6XHqOiJdOXuIdOvJIY5CRg5UHHIrnr0HU2djOcL6o0opI5UDxSK6HoynIp9fOYfT/g/8bNXs9S1rUtE8I2NkX07T3eSaK7J6leoVs9vevRfC/wAZ/BWt31pp0k95pV/eNtt4L+2aMycZBDfdwR715dXCTg9NUZSi0z0G+Vn069RVLM1pOqgDJJMbYAryQeAPE2p6PaSra6fZJcQWhe3aZY5YzEIfmY4+6QjZQYOcZr2EeoOKCSTkkk+ppUMU6MWkhxnyo8cj+FHiK1a4vFu9Pvrq4i2NFJcYRAftKBVyMYRZkPuQe9df4R8Gajofi6fWLi/imtnFyqxrICF3shUhcZBO05yT2rtKK0njpyi4tIbqNhWV4s12w8NeH7rWtSZ1trZcsEXczE9AB6mtWszxXpKa54b1DR5JDELuBoxIB9wno34VyQtzLm2Mzl9I8E+OviNb2+q+JNYu/COkuC8Gm6dLi4dT91pJBgg4xwK2dK8BfETRgNJtPE1jf6cCRHe3yM10inpnsxHv1ro/gPrV/rPw7s/7UeOW+snezmmifekpjYruB7g4rva99UafLa2h0ckWjg/h58OLPw5qD6/q14db8SzJ5cupSptIT+6iDhB9K8o+IXha5+G3jeLVbG/hk8P+JNRb7TbSIFe3nZScoR1BK9/WvpOvL/2i9IsdY8OaRb6hbiWFdVibJ42EA4Ofripr4Sliqbo1FdMJ2UWclRWlc6LewwvLhGVBnhuSKzR0r8oxuXYnBv8AfQcU72v5HHGcZbM1rK7iGh3FrNMA/Oxe+KyP4fwpaK2zHNamPp0oVFrBWv3CMFG9upga1YaheeJdSn0zS7m8mhlEdwwmKI0D20Q8sHcM/Nltg64PrWJD4S+IrWltHbyXltBb24AVpgju4+1BBjd8qqHQ9e6+ld/LPLIio7AhemFAJ4xkkdePWoq92PFrpxjCNO6SS1fkdHtfI5lPDnitlibTbW5sLMMT9mlfLBftEDEAb/kJ2u3fjPHNd1qDXAvIJbcMTyVIPBO41k+Yndsc454ya6fwrMptHhMnzBshSe1e3lWaTzKu8NWi6Taumnrunpdf0jnxNX3L22NW0MzW0bXChZSo3AHoadNEk0TRyDKt1zT6K+9cVJWex4t9bnK6vo7WcZmjkMkWecjkVlV3k8STQtG43Kw5FcRdwtb3LwtjKnHFflvF+SU8JKOIoRtF6Ndn/wAE9PDVnUVpbkVFFFfDnSFctNqGsfDXxFqXjvw/HbXVjcw51XTZXEKttH+tRu79eO+a6liFUs3AAJP0qh8H/Clr8TNW1HxR4ks5bnw1FIIdKsZnPkzlDhpmQYzyOM5619Fw1QxE8VzUXZLf07GlNO+h7f4A8QjxX4P03xEtnNZLfQCUQS/eQHsa0tZ02x1jTLjTNSto7qzuE2TRSDKuvoasW8MVvAkEEaxxIAqIowFA7Cn1+lnSctY/D7wjp3hLUPC2m6LbWWlX6Os8EK4VtwwT9a4Xwz+zt4B0Szu/Os21m8ljeOGfUCZPJBGFCgnAAr2OigabSsfLNv8As5+MooRbprmjRoMqsiQsCg7EL049OlamqfDNvg/eaR4t0Fp76whgaHxJJ/y0nXORMR/skk8dhX0lUdzDHc28lvMgeKVCjqRkEEYIrOFKEL8q3O7EZni8TyKtNy5dr9Dz3StQs9U0+HUNPuEubWdA8ciHIYGrNeU6F8LfilYTah4T0bVrfw74etrma5sdQhCySzeYdwjKHoAxPPpXWfDDWrrVvD0ttqcwm1bSrl9P1BwMBpozgt+IwfxpuNjroYqNV8vU6qiiipOs4D4kSzWfiC41GB2gkg8KzFLhVGYm+1ryCRwcE1zE2veKf7cso7PWtZn0u3kkH2lCXdojLcBHIx++JVFwD/dHrXsd3DDeWM1jdxie0mG2WFidrDOece4FWkmuGYKJ3UdB8xwBVqR5tTByc3K+h4fD4m8TteqttrOqSRLdbdO2sZFugZD5gLbf3m1OcH7p+lQ+GPE/jG4k0aN9WuxDJOQs0kzSJJLuh+QNtJlOGf8AdngEnnivTY/iN4Xe1W6/tm8SFivzPY3Cna2CJMFPucj5+nvUR+JOgJdXsVxqDxpCN0DQmWeSdAzqT5aplcFGPfgE9Kd/I5XTh/OedweOPE9xp4t9L1qS81aKGLzLcy/MG2XW/cMEg5VOMdQoqrqviXxxcNcQK19faPskjiSUZa9ffaHaeMbQHZfxavY7DXtA1DWENjqEU+pPE0KSrE4do1CyFd5GMYkU/jWv9ouP+e8v/fRpN2NaeEdRNqRyfwpOo/8ACAaemqqqXcbzRuiLtVAsrAKo9AOBXT053d23OzMfUnNNqWenShyQUewVyfj3S7KNovFf9vy+Hb7TYmUajGAwER5ZGU8MDj0zXWV5f8Y5m8TT23gnQ9NuNU1q2vLa+kj8oGCOMHnzCx28g9OaFuRiXFU3zHpXwG8T+IvFvhA6vrkUBt3lIsLpFKNdRD/loyH7pPpXodV9Nt47Wwgt4oI4FjjCiONQFXjoAKsVoeCFFFFABRRRQAUUUUAFFFFABRRRQAUUUUAFFFFABRRRQAUUUUAFFFFABRRRQAUUUUAFFFFABRRRQAUUUUAFFFFABRRRQAUUUUAFFFFABRRRQAUUUUAFFFFABRRRQAUUUUAFFFFABRRRQAUUUUAFFFFABRRRQAUUUUAFFFFAHF/Fn4a+HPiXokGleIYpPLgnWaOSLAcYPIyR0PQ15x+1J4Z03TPhNpP2PT42j0nUrMidkBeKJZFGS3XFe91x3xrtobz4U+IrW40+51BJbJl+z26b5HPGMD2OD+FAGdbSpPbRTRsGSRFZWByCCOtSV5D8B/iZp2twaZ4Jktr6LVrLTQZZZoDHGzJgMi55JGf0r16vnKtN05WZytNaMKKKQkAZJwKgRyXxM8W3Phiws7fSdMOra5qc4trCzD7dzHku3cKACcge1ZuufCf4qXnhzz7T4lzDVbsYubOS2VbWJXHzBCPnyvYk1c0NrPxB+0VYNaeXcr4f0qQXEqMGWKWVshTjo2DXuVezhMPFU05LVm9OKtc534beF7fwb4J0vw3bFHFlAEeRU2+Y/wDE2PUnNdFRRXaaBWF488O2/inw3caTcu6BiskboeQ6MGX8MgVu0UAePSaq9xpEtjdyxafqiMYZYpOpI6lR1II5zWHjBK53Y4z61f8AileWVn8XLW61TRrtre2092juLayebezAAlmUHaFHHNZ0TB41lV1eOT5o2XoVPTFfP8ZJ1sDTnbVS366r8jzI0lSqNLYdRTlhuJVY28fmFBuYZ/h74poORX51PCVoUY15R92V7P03Nbq9gpHXcpXJGe4paR2244JyQOKilCcqkYw3b0GX7e4019LNnqXkQiGMmO4kOAvuT2ri5PGlzbXBl0bwzr+tQxPta6sbbdEW9ASRmtOw8M3fjn4hf2HHdxLo+iSQz6n8pJmcncsSnoRjGfrivo2GKOGJY4Y1jRRgKowAK/V3g5YqhR+u/wAWHVO1v66joYeOsujPFdC+IGkXxjt7y31HTrwpukhurR0KHuCcYz+NbMHibw/POII9asfOJx5TTKr5/wB0816k6I4wyq31GayNV8K+HNVD/wBoaJY3BfO5mhGT2617scZJboyll0G9GczGyyIGjdWUjgqcg1wPxS8LXXjr7P4b0We6guDdRvfTwMUWOEEZDMOckZwBXbal8ItDaKJdD1TV9BMLhkFncYTA/hKkcj8a6vwV4eXw3owsTeS30zO0k1zKBukYnOTSr14VYcrjf1ChgXTnzNnhnjb4deK/h5aR67oOuaj4l0a2BF5p1zGGmjiH8UTLjcR71zfhrxP4u8bWtzqHgHweNU0+2cQySXd19nfzf4lC7T0zX1mQGBBGQetVdP06x05JEsbSG2WRzI4jQKGY9Scd6+er5Jga1T2k6ev3fkd7hFnyn4g8b2FnY6noniCC50TW0haI2cykuzMMAoV+8CTwa+k/hlp8Gl/D/Q7G3g8iOKyjATGCPlHWtW60fSrrUI9QudPtpruNdqTPGCyj0Bq8Ola5fllHAc/sr2kEYqOwUUUV6JQUUUUAFFFFABXiPxI0LU/BPjz/AITbw5pN9qmnar+61bT7NdzCX+GZRnGexr26igqEnB8yPnufx94q0Ei58ZfD3UtP06Zh5FzZv9p2qenmqACp9hmuw8KeJNH8Uacb/Rbr7RCrmN8oVKsOoIPINem38cktjPHCwWVo2VCRnDEcH868D+BTR2Wlat4du1lj1zTr+T+1BKcl5GYnzAf7rdRUtKx6GFxM5z5ZM9Gp8P8ArV/H+VMoqD0mrqx5hb/DPUtQ8OWUGra1FaXBsoYJ7T7KXjXYoCk4fl1weenPSpE+ENrazT3tj4gKahM0jNNNaF1JdpeMBgcBJcAZ6jNel0VXMzjWBpWOS8N+AdP0PxHHrdvqDzSxo8e1oiCytHEgB+bAx5ZPTvXW0UUm7nRSoxpK0QooopGoVxerale+APG8vjQW73uh6hEkGqqv3rTYPllHquM5rtK4b4i3t9r08/w48O28Vxq+p2LtM8kgWO2gPysxPXdzwO9VHc5sUoum+Y9u0y+tdSsIL+ymWa2nQPHIvRlPQ1YrG8EaEnhnwlpmgxzNMtjbrCJG6tgda2as8MKKKKACiiigAooooAKKKKACiiigAooooAKKKKACiiigAooooAKKKKACiiigAooooAKKKKACiiigAooooAKKKKACiiigAooooAKKKKACiiigAooooAKKKKACiiigAooooAKKKKACiiigAooooAKKKKACiiigAooooAKKKKACg8jBoooA8T+I9pbyfHXwjb2MFrb/AGO0u7qcxlQz7gFwQOepzzXXV4ZZWfxE8P8Axl8VXJ8E3Ou61qtw7addzXIWCK0BztDn7v8ADxXZ+DviK2oeD9c1XxDpo0zUdBkli1CySTeVZBn5T3z2rysdTnKXMlpsYVE73PQK8xbS9W8UfGi98I+JfE99aaDPaC5sLKxURfaI+jxySYycYzwe9Vrf4gfEy/NrDp/wjvvNvYfOtpJb1BHsPQse30rr/hp4c8Z618QIfGfi/S10KPTrRrW108SrKXdj88m4dugA9qeFw04TvNaBGEk9j0XwT4K8M+DLNrXw3pMVij48xlJZ5CO7MSSTXQ0UV6huFFFFABRRRQAyWGKRWWSNWDKVOR2r5807S20XVde8LLeJPFpV0ZLOHa3mLBIN4XJHzYJI4r6GrhviN4BtfEV3b65YX0uk65ZqRBeRDO9f7jr0ZfrUzpU60JUqivGSszKtByjpuji/C8izXMhRm/1TDGMc471lXFzb29vLc3EqwQxgs7ynaFA6kk1f8L6lrUXjHVfC3iLSbOHU7e0W6W6s2yk8bFhkg8qflrmPiF4fj8U+GrvSZZ3g3kSKwPBZTuAYdCpI5Br5TP8AA4fB4TD4VSfLzPXsmcVLm9o3JW2LWgv4m8dyvP4I0ywj0u2Qp9v1BZEW5kz/AMswOSvv0rlfHerfEPwfqFxo2u6NB593ZMdLutMt5Z1e542oeCB+Ner/ALMvjbXPFWj3+n3ujWdpp2iyCyt7u2bCXBUDOFxgAe1evtHG7KzqrFTlSRnB9q97FZTha8uapG8tNfT8DthTio2scJ8AvDNx4Z+GulxanbGLWrmIT6m7tueSZuSWNd/RRXeahRRketFABRQCDRQAUUUUAFFFFABRRRQAUUUUAFFFFABRRRQAV85+KvC3xcs/iF4u1rQ38PWFnqLxyW93dSDJSMHCBc9SOpNfRleI/tJfDvxb4wvNLv8ARZTqWn2gYT6MbtrUSk/xB15z7H1oZUW07p2L/wANvEn/AAlng2x1toRDLKCsqDkB1OGwe4yK6KuK+EmrWl1pF1oMOgN4fu9Em+y3dhkMsT4z8rDhsg5zXa1mz36UuaCd7hRRTZZI4o2kkcIigszE4AApF3HUV53/AMLY0y5uJl0bw/4g1a3icp9ptbImJyO6knke9XpfGmtR2cepnwH4gOnSJlZBEPN3Z6GPOfTmq5Gc7xdFO1ztqK8wuPjTosAkjl8N+KVuUBzEdObqO2c1UtPjZp+vWMUHhLw/q+pazcERxQPbFIkkJwRJJ0GOpo5WP61S/mOr8Tax4lvPFVv4P8G2MD6hJB593e3QPk2kZ4B4+82eQOa7H4b/AA9XwzqN3r2rapJrPiC+iSK5vHQIoVeioo4Apvwt8LeIdKvdR1/xRfW0uo6kEH2W2T93aoo4QN1b6mu9qkrHlYiu6snroFFFFM5wooooAKKKKACiiigAooooAKKKKACiiigAooooAKKKKACiiigAooooAKKKKACiiigAooooAKKKKACiiigAooooAKKKKACiiigAooooAKKKKACiiigAooooAKKKKACiiigAooooAKKKKACiiigAooooAKKKKACiiigAooooAKKKKACvMfFHwQ8GeIvFc2v34vR9olSa5s45ytvcSKchnQdTXp1FADYo0iiSKNQqIAqqOgA6CnUUUAFFFFABRRRQAUUUUAFIw3DFLRQB5Z8UvC/jIeIE8YeBb6zGoRWZtZ7C7T5bpAxbhux5I5rzB5J/ihqVr4R0nTL/AEqWOVf+EmkZ9otQD80C4+9uHGR2NfUJUHqAaigtbWCWWaG3hjkmO6V0QBnPqSOtKUYytzJP1REoKT1KfhrQ9L8O6Ja6No9pHa2VsgSONBgAVoFemOKdRTLCkOTxS0UAJtXHSlPSiigBAAOgxS0UUAFFFFABRRRQAUUUUAFFFFABRRRQAUUUUAFFFFAHlXi74W6n/bWp+JfBnia40vU76X7RPbTIJLa4kAwAw6gcY4NYM5+NDwrp8PgvSorwgA6g+oq1uD3OzG78K9zooNYVpwVos8P1vTfi34a+yam40vxLZeYovrS0iMU8angmMscNg8471d8N+A9e8YXX9teOLm6sdOLk2+gxPtUoOhmZfvE/3elex0UA603Hlb0ILCztbC0js7K3it7eJQsccahVUDsAKnoooMhGVWUqyggjBBHWqul6Xp+l27W+m2UFpEzmRkhQKCx5J47mrd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/Z"/>
          <p:cNvSpPr>
            <a:spLocks noChangeAspect="1" noChangeArrowheads="1"/>
          </p:cNvSpPr>
          <p:nvPr/>
        </p:nvSpPr>
        <p:spPr bwMode="auto">
          <a:xfrm>
            <a:off x="213122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099" name="AutoShape 4" descr="data:image/jpg;base64,%20/9j/4AAQSkZJRgABAQEAYABgAAD/2wBDAAUDBAQEAwUEBAQFBQUGBwwIBwcHBw8LCwkMEQ8SEhEPERETFhwXExQaFRERGCEYGh0dHx8fExciJCIeJBweHx7/2wBDAQUFBQcGBw4ICA4eFBEUHh4eHh4eHh4eHh4eHh4eHh4eHh4eHh4eHh4eHh4eHh4eHh4eHh4eHh4eHh4eHh4eHh7/wAARCAHY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qK4ube3QvcTxxKOpdgKAJaKht7u1uFDW9zDKD0KODSX95bWFlNeXk6QW8KF5JHOFUDuTQBOSAMk4FMhmimTfDIki+qtkV8++JPEHjL4uXK23he9uvC/g6OU+ZqQO251FRx+5AzhM/xEjtiqfwP1h/hj8SdW+G/ibU7trDU5hc+Hbi8uDL5iHgx7jzuz+tK6NXRmoc7Wh9I0UUUzIKKKKACiiigAooooAKKKKACiiigAooooAKKKKACiiigAooooAKKKKACiiigAooooAKKKKACiiigAooooAKKKKACiiigAooooAKKKKACiiigAooooAKKKKACiiigAooooAKKKKACiiigAooooAKKKKACiiigAooooAKKKKACiiigAooooAKKKKACiiigAooooAKKKKACiiigAooooAKKKKACiiigAooooAKKKKACiiigAooooAKKKKACiiigAooooAKKKKACiiigAooooAKKKKAKHiPU49G0C/1aZWdLO3eYqvVtqk4H1rwfQPBU3iyUeLvHl9e395fr5kemmV0trWJuVTy+7AdT610Xxd8Rz+KvEc3wt8O3McFxCkdzrVxJ/yyt2PCIO7Nz9K6dF2oqjJCgAfhUSZ6OCoKV5SRw+qfDDQZZobnRbzVPDtzAP3b6ZdNGufVlOQ1Vta+HOr+ILJdM8SfETxBqWlFg0tqAsXm46AsDnGa9CopXO54ek3flIbC1gsbKCztY1jggjEcagYAUDArn/iH4L0zxlpcUF3m3vrSQT2F7EAJbaUdGU+mQMiumopGjimrM8qR/jx4Vik16/8AFmieIbSwjMsunxwSrJOi8kAkYBxk817b8M/F1p438DaZ4ptIXt4b6Lf5cmMoehH51hX1ut1Y3Fo7FVnheJiOoDKQT+teMWn7PkMFnbacfiR4vOlwPkWKXBjiK7slcK3ANUmedXwWq9mj6hkvrKNC8l1Cqg4JLjAqjN4l8PQv5c2tWCN6NOoP868Fb4AfDdgVa11hlJyVbVZSCfcZrqNK+G/gPTtPgsofCejzJCgRZLizjlkYD+87DLH3NPmIWAn1Z6jH4m8OyNtj1vT2PoLhT/WtK2ube6j8y3mjlTpuRsivJh4F8Egj/ijvD/X/AKBsX/xNS/AHS7PRda8a6fpA8vSk1KNoIQ2UjdoVLhewGT0HShO5lXwrpR5mz1miiiqOUKKKKACiiigAooooAKKKKACiiigAooooAKKKKACiiigAooooAKKKKACiiigAooooAKKKKACiiigAooooAKKKKACiiigAooooAKKKKACiiigAooooAKKKKACiiigAooooAKKKKACiiigAooooAKKKKACiiigAooooAKKKKACiiigAooooAKKKKACiiigAooooAKKKKACiiigAooooAKKKKACiiigAooooAKKKKACiiigAooooAKKKKACig8ikAOOtAC0UjEKpJOAOpNcZ4h+JHh3TLkWNrM2q6izbVtbMbznOPmb7q/iaEribS3OzdlRSzMFUdSTgCuA8TfFjw1p9zcaXoskniLWoQQbDTVMzK2Ojlchfxrj/ABNo/jHxxqcv/CQa4+j+H+PL0zTnxLJgg/vZcHjqCFx9a6Dw54f0bw7ZfY9F0+GyiON+wEs59WY8sfck1Lkd9LAylrLQ5LQtB8Va38Qv+E88WLZ6TPHAYLfT7AhiyHvPJ/HjsMDBr0CiioPTp04048sQooooNAooooAKKKKACiiigB0f+sX6iuY/ZjjW2t/GVm0kTSx+IJncRuGADgMM474NdJIZFjZodvmgEpu6bu2fbNcX+yvBcaNc+MPD+tQpH4g/tL7feNCD5Miyj5ChPbjFVHc8/H/Aj3KiiirPKCiiigAooooAKKKKACiiigAooooAKKKKACiiigAooooAKKKKACiiigAooooAKKKKACiiigAooooAKKKKACiiigAooooAKKKKACiiigAooooAKKKKACiiigAooooAKKKKACiiigAooooAKKKKACiiigAooooAKKKKACiiigAooooAKKKKACiiigAooooAKKKKACiiigAooooAKKKKACiiigAooooAKKKKACiiigAooooAKKKKACiiua+IniyLwhosd+1jc38s9wlvDbwAFndj79gMk/ShK4N2OkZlVSzEADqSa5XxP460nSEaK0SfV77+C0sVDuT7nIUfia57Vl1vXwg1XUDa2jIRJZWmQGJ/vP1P0xUmmafZaZapa2FskESDACjn8+tdlPByfxaHnVcwjHSCuc3qdj428Wa1Dfa7rjaXoign+xrMlWf08yUYPTqB+dX/AA/4P0PQp5pNJtfsizNudEJIY+pJySfqa335U/SqOk6nFqG9UUhozhvTNXiIzpQ/drTqzpymVHEVH7d3fRdP+HL9FFFeWfWhRRRQAUUUUAFFFFABRRRQAUUUUAFcp8PTdw/tBeIo5PNW3uNKtpI852sAzjI/HNdXXBePz4i8M+LbD4i6BbDUobK0Npqen4PmPb7y/mR+rLubIPamtzlxcHOk7HvVFYfgTxRpfjLwvZ+ItHkZ7O6Xcm9cMp7gj1FblaHiBRRRQAUUUUAFFFFABRRRQAUUUUAFFFFABRRRQAUUUUAFFFFABRRRQAUUUUAFFFFABRRRQAUUUUAFFFFABRRRQAUUUUAFFFFABRRRQAUUUUAFFFFABRRRQAUUUUAFFFFABRRRQAUUUUAFFFFABRRRQAUUUUAFFFBOBk0AFFRpPDINyTIw9QwqQGgAooooAKKKKACiiigAooooAKKKKACiiigAooooAKKKKACiiigAooooAKKKKACiiigAooooAKKKKACvPvitIt1rXhvSVfbJ9ra6bI6oqMMfXJFeg15f4xt5bv4vWlzvAhsNKZNhQ5Z3fOQfYDpWtBXqIwxMuWlJmkaWkFL+FeyfOh2qpcW6+bE8SqjCTLFRjI96ku1ea2lhgmEcpGA3XYaZpltJa2yxzTGaQD5nPeuTE4iMIuKep7WVZdUq1I1WrRWpaooorxz7QKKKKACiiigAooooAKKKKACiiigApHDNGyq2xipAbGdpI6470tFAHCfDvXvF/gvxto3gDVLHTr7S9VmupbfUIXKzHB3kvHjC9ccGveK+f/GfiDS/C3xk8H6x4l1O1stJFrdRwu6kFZjt6t0IPYYr07QPid4H1vUBYWWvWy3Lf6uOfMRlHqm7G78K0Wx4WJgoVGkdlRQDkZFFM5wooooAKKKKACiiigAooooAKKKKACiiigAooooAKKKKACiiigAooooAKKKKACiiigAooooAKKKKACiiigAooooAKKKKACiiigAooooAKKKKACiiigAooooAKKKKACiiigAooooAKKKKACiiigAooooAKw/H97JpvgfXb+JQZLfT55FBPcRsRW5XKfF6UQ/DHxI5XcP7NnGPrGwoA+LPCnh+x1fwnpV7c3GopNJAJGMN7JHljzk4PNdOlvrltbPFpvjXxTZuwAD/ANpyybQOwBbFO0S0gsNItLO2QpDFEqopOcDHrVyv06llOEdKKnTV7I/C6/EOYRxE5U60kru2vS/Ydpuv/EjTLZY7X4h6lcGPJX7XEJNx/wBolskVbuPjT8W/DWi3WpareeHNQit1LkujxE/7PFUq5b4rJ5vgS/i27t5jXHrlxXFjsjwMKE6kYWaT6s9PKuKc0qYqnRnUupSSd0ur9D7U+HuuS+JfBWk69PCsMt7bLM0anIUkdBW9WN4HtIrHwdpFpDGIo47OIBR0Hyitmvz4/YQooooAKKKiuriC1gae5mjhhQZZ5GCqo9yaAJaKyvD/AIk0DxAkr6HrNhqSxNtkNtOsmw++DxWrQAUUUUAFFFFABRRRQAUUUUAFFFFABRRRQAUUUUAFFFGecUAFFFFABXlb30198T/EkTRkQWcdvDG2eCSuW/nXQ+LPGLQX/wDYegwtd6i6MHnC5htDjgufX2FYfh/TpdPtCLu5N5ezOZLm5K4Mrnv/AEH0rswlOXNzdDz8fWiocnU0HbDKvXJ/KjYP8mmWrb4Q24Pn+IDg1LWOIrylN20se7luXUqVFOSTb12K9raJbzTSJnMzBmyc8gYqxRRXNKTk7s9WnTjTjyxVkFFFFSWFFFFABRRRQAUUUUAFFFFABRRRQAUUUUAVb/TdO1Bomv7C1ujEd0ZmiD7D6jPSsX4geGfDXiHRTJ4jsklj0+N5oZwzI9uVU/MrKQRj06e1dJTLmOOW2limVWieNlcMMgqRzmgmUU0J+zvd69ffCbRrnxBIZbh4yYpCcs8OfkY+5GK9Br5g+BE3j5PiZFbeH9V1bV/h7AksXmXtuscCYPyiFs5YDkZIFfT9ao+ekrOwUUUUEhRRRQAUUUUAFFFFABRRRQAUUUUAFFFFABRRRQAUUUUAFFFFABRRRQAUUUUAFFFFABRRRQAUUUUAFFFFABRRRQAUUUUAFFFFABRRRQAUUUUAFFFFABRVXVdQstK0+fUNRuYra0gQvLLI2FUDuTXlU3xe1DX757bwD4de/sxG3/E1vXMNrvHQLgFm+uMU4xcnZImU4wV5Ox6/RXz5qUHxk8Qwlr/xzYeG3DHbFpVt5wK9iXcA5/Cs1vB3xUdCh+NWqAMMHFin+NbrC1X0OV4+gnbmPpWivGP2V9S1yTSPEfh/XNUvNYm0XVpLVL+5PzTLXs9YNWdjrTTV0FFFFIYUUUUAFFFFABXm37TOoyaX8FPEV1EWDG38v5cZw3B6/WvSa8i/a4LP8Fr+0Vtv2q4ggLegZwM1UU20kTNqMW2eHWn/AB6w/wDXNf5VLTIl2RInXaoGfoKfX7BH4UfzhN3k2Fc54/ie706w0xZooFvtRggeWTogLZz+ldHVfULGz1C2NtfW6TxEhtreo6H2Nc+Moyr0J0ouzasdeW4mGFxdOvNXUWnb0PsHQ5LVdKtYIbuCcRxLHujcEHAArQzXxHNo0f2dILLUtZ01Ubcv2PUJY/6mkex15LeVLPx54thlZcK7akzhT2OD1r4epwzjI/DZ/M/U6PHOWztzqUfl/kz7dor4m0vUvixpqQpb/FLUJki6LcW6vn655NbeifE3436XPKk+raBq8DNlWuI2jcD04BrinkePj/y7f4Hp0+KcpqbVkvW6/NH0H8Uvit4Q+HcSLrt5I17Ku6CzgjZ5ZfoAK+a/GnjT4g/Ey3FnrTW2j+G5ZfO+yQZFzInZHOSACOuKo6jHrfiXx7ceNfFk1s9+YxDbW9uxaKBO+Nw6mtSvdyrh1OKqYpa9v8z5TiDjKSk6GAat1l/l/mS/BqbSvCPxw06SOaDSNPvbCQXWX8uKRlPy57Zr6mXxl4TZVYeI9LIY4U/aU5P518karpenarAINSs4bqMHIWQdD7HqKzk8H+GFwF0W3AHTluP1qsfw3Ur15VKUkk+hOU8a0cLhIUcRGUpLro7/AHs+4bW5t7qIS208c0Z6NGwYfmKlr5d/Zr1v/hG/ijeeFJr+f7Bq1qLixt5HZkidMBlUsT1znFfUVfJYmhLD1ZUp7o/Q8Di4YzDwxFPaSuFFFFYHUFFFFABRRRQAUUUUAFFFFABRRRQAUd6R3WNGd2CqoJJJ4ArzRPiFr2szSN4Z8PQtpwleJL69uNiybTjeqgElSehouVCEpu0UemVyHxU8RXGi6FHaaau/VdSk+y2q8nYSPmkOOQFHf6Vyn/CxvGmkWxTXPBJvpv4ZdLn3oT7hhkVFo6axqWsy+JvEkSwXkkYht7WOQvHbRdce7E9TWtOClJcz0Mq3tIRfLFtjBOvhbTtOs53NwD8tzdPwxbux9STW2l7FIE8nzG8wZVthx+dSTxx3ERjeKOVT2cZFPt4lhhWNfurwK7a+LjCKjT3OfAZTKu+esml+YQRrDEI1GAKfRRXkt3dz66MVFJIKKKKRQV5/418Ta3pvj6306x1CWG0WGxY2/wDZ6ywSmaZ0kMs2N0fyqNvI59a9ArC1jwvaaprf9pT6hqEUckVvFdWkJQR3KwSGSPcSCwwx5xjOKaOXFQnKK5NzPvfiBpKaBaaxYWN3qC3NtLcmCKaEPCsbKGVyWwGy44qK5+IukxapLpUenXs1+k4t0gSaDc0nmLGwPz/IAzjlsAjpSad8M/Dtmlwq3OpSNPbNaliUXEZ24AAHUbByeTmtSTwXpzapLe/aNTRZLtb1bZWURrKHVyemWyVHUnAzjrVe6c3+1/1Yzrn4gWUd7JZR6Fq09x9oaC3RWhAnKtIrEEvhQGiYc4zwadF8QNJl0qXWE03VDpUSp5l4RGER2MeUb5vlx5oOTwdrY6VFfeB9NvdbebR9daO/g1E3FxD58cjWkZMxkRUAJyZJD9/6dqtxfD7R7e1ks47nV005wmbTzV8rcpjO8jHzE+Uo54GTjrRoRGeJls/yMuf4seGYYlZrTUjJNGZLaPah85PLkkDjDfdxH6j7wrc8A+Jo/FOk3l0rW7vZ3r2sj28bJGxCq3y7mYnG7BPqKyz8L/ChWck3/mSwC3WTeu6KILIu1eOn7w/kK6Dwz4f0nw1YSWGjxSRW0kiybGIIUhFQAfgoP1pO1jajHEe0TnsalFFFSegFFFFABRRRQAVDfNEljcNO6xxCJ97McBRg5JqaqmtWn9oaPe2IbabiB4g3oWGM0CexX/ZkkvD8Lba2uv3kNtcSxWswjKCaEMdrgHnBFeoV5v8ABjxfBd6WPCWrKtjr2jRiC4gcgCVV4Ekfqp9a9HVgwypBHtWqPnZJpu4tFFFBIUUUUAFFFFABRRRQAUUUUAFFFFABRRRQAUUUUAFFFFABRRRQAUUUUAFFFFABRRRQAUUUUAFFFFABRRRQAUUUUAFFIV5BpaACiiigAooooAKKKKACiiigDzX9pmGWf4N6ukKlsSW7OB/dEyZz7Yqrp6wrYW626xrF5a7RGAFxjtirH7SmrwWXwr1LS9k0t1rAWwtkhGTvdgM/QA5rM8K6a+j+GdM0qSXzXtLWOFn/ALxVQM134HdnkZta0dTSobO0464OPrRRXoninLfBnxbo/gvwh/ZOt2GtJrBuJJL9xYyS+ZKTy29Rhh713CfGH4eiXybrxDb2M4ODDd5ikX6q3Iqjk+pqCazs5nMk1pbyOerPEpJ/EiuB4FdGevHNWt4nT2vxK8A3M6ww+LtHeR/ur9qTJ/Wtqx8QaHfFhZavY3BXlhHOrY/I15B4z8N+G7/Q7ubUdB0q6a3tZWiaa0RjGdh5UkcVzXwo+Gvh3SvAGlW+paPpl5fGHfNc/Z1LSbjkZJGTgGspYOSdkzeOZw5eZo+ko54ZBmOVGHswNSAg9CDXzzqvwp8I6hfNdgarYMyhTHp+oPbR8d9qcZ96n034daZpsBgsdf8AFsEWc7V1ybr+dS8HUGs0o+Z7/RXztD4J8V2eqfbtP+K3iiONWLRWs7edGo9Dub5vxrRv4PitBaFtI8f2811uGBe2AEeO/wB05zUPDVV0NY5hQf2j3ivFf2xLx7b4Y2kSqCLjVraNiew3g1kWmofH23XEniDwld+7W8i4/KuN+OWqfEDV9E8O6D4ut9G+zSaksj3ti7bmdBuVdjDgcdaujh6ntYq3VEYjG0FRm+bo/wAjJooor9ZP58CiiigAooooAKKKKACiiigAooooAz9U06S5vLDULO8ksdR0+YTW1zGMsnByv0OefpXW6f8AGT4h+FtR/tDWEj8T6QVCyW9vCY7mM/3lGcMPasKgcV5WNybDYxuUlaT6nv5XxJjsuUYU5Xgvsvb/ADPaNO/aR+FNyiLNrj2c5XLxTwsrIQOQfevU9A1aw13R7bVtLnW4s7lBJFIvRlNfHN+tjb2k91dR26RxoWkkdBgDHUmvor9mQMPgn4d3AjNvkZ9M8V8TmuVf2e4rn5r+Vj9R4fz/APthTfs+Xlt1ve/yR6VRRRXjn0YUUUUAFFFFABRRRQAUUUUAeR/tGeKL62ttK8BaHJ5eseJ5TbpISB5cA+aVgTxnarAfWtLQdLtNF0Wz0mxTZbWkKxRj2A6/Wue/aQ0mWx8Q+D/iJGvnx6Fe+TPbhgrOs+YgRn0Lg/QV1w6A+1RLc9XL0uVvqFFFFSegFFFFABRRRQAUUUUAFFFFAElv/r0+teCxyeIJ/Ckz6X/wkE0VzCjtdGW4kVLtPMJ2gHJyNgGCFyOc9K93UlSCOopIFW3iSG2RLeJBtSOIbFUegA6VSdjkxGGdZrWx4haWPjj+0Zr7VINWTSpLqYXCwiQSzW4u2ZnYr8xyCAB1CrxxXQfD2DxzH4h0b+221L7GqS+cJ2kLBvs0ON+TtxnPvnNeo75M58x8/wC8aNzYxvYj0zT5jGOAs0+YbRRRUHohRRRQAUUUUAFFFFABRRRQBgeMPB+g+K/sravbzGa0YtBNBMYpEz1AYc49qwfh5qV94C+LU3hfVLjUZPD2tIi6E88xmCyqMyoWPIPIOD2rd8deMNF8GadbX+tyypFc3K20YiiaRix5zhQTgDk15rP8QvCOsfH/AMFSW+tRX1nGssK25R4zBcN0kIdRwRgde1NPU4cZGDg31PqeimCWP/noh/4EKfWh5AUUUUAFFFFABRRRQAUUUUAFFFFABRRRQAUUUUAFFFFABRRRQAUUUUAFFFFABXJ+PPiH4X8GGOHWL4m9mXdDZW6GW4kHTIRcnGe9Ufjd4x1PwR4NOr6XYx3MzTpCZJs+VAGYDzHxztGa4n4deFZtNuLzxJrmqQ63r+pv5j3yL8kcR+7HFnkJj8zSbsb0KDrPyNlvjVZ25im1Hwd4o0+xeRVe8uLB1ijBOAzHHA969Qtry1ubKO8guIpLeRA6SKwKsuM5Brg9QtbfULC4sbyMS29xG0UyEkbkYYI456V5dovwn1a21RLPUPGmpXHhOyDLp2kxSNGyKeiySLgsBzjmpUjpqYGSa5NTpB8QPHfibxDq194MfSf+Ef0q5a2jjmjLvqDocMFfICcjGcGoofiP48t/iT4TsdeXSdN0/XppYm0tF8y4g2KCGMgOCCT6dq6nw/o2maBpUOl6PZx2lpCMJGmfzJPJPuea4W00HW/D/wAZNZ8fSeH18RQzwxxaakdyBLaBQd+FbgZz2oUtdR1cIoU9Fdn0NRXkmo/HbQ9GEsXiTw/r2jXYg82CCa38w3HONqGMsM59cV0/wg+IWn/Ebw02sWVldafJHM0M1pdDEsTD1HvVXPPcWtztKKKKYgrnPFvjrwf4Slgh8S+I9N0qSf8A1SXM4Qv9Aa0vE+sWfh/w9f63qEnl2tlA00jY7AV4T8O/C66+2o+M/GFrY6tda3KJ7NLiLzRa22PkQBuB6nHrSbsbUaLqysj3rR9X0vWbRbvSdQtb63bpJbyh1/MVdBBOARXgmp+AL3S9SbWfhxrQ8MajI37+Epvs5VxzmLop6fdxWPYReJPhT4ks/Fmq+JtT8QaVfyC31pZnXZBJIwCyouBhAeMdaSkXUwlSF3bQ+k6KbG6yIrqcqwBB9RSkhQSSAPeqOYWimRyxyLujkVx6qc0+gANebeKPjT4N0XVH0mBr7WL9XMZi021ecCTpsLKCAc16HfLJJZTpE22Ro2Cn0OOK+d/2f47e38CSW8Hmi4jv50vXc58ycN87D2zW1Cl7WXLc5sViPYU+a1zg/G/w/wDiP441s6qurXVjpWtTmS/0++kG6xQPlGReDuAA47GvdNJtP7P0y1sftE1x5ESx+bKcu+BjLH1qzRXqUqMaXwnz+IxU69uboFFFFbHMFFYPjnxNB4W0dLyS2kvLiedLa0tYmAeeVzhVGTjr1PaseXxV4wtdUS3uvhzqMtsU3PcWd3DKFPpgkHNQ6kU7M1jSlJXRB8eNRubHwC1rZ2ct3Pqd5BZKkf3gGcEnHfhTXc2kaw2kMMaBFSNVCgcAAdK8euvEmreP/iR4csdF0zVdN0/RLt7nVhf24jVmVSqBW5yfmPQ4r2Y9aim1KTkjStFwhGL33EooorY5gooooAK8m/aBv1TUvCembCXlvZJt3YAIRXrNeJftCXMK/EHwXanf5zCdx/d2gY/Oqp/xYf4l+aM66ToVf8Mv/SWUKKKK/QT8iCipraY20F9drHG8ltZTzRiRN671jJBKnrz2q+JtJmjEep3EyTfa3iik+xpaSmILFlpISRyGlGAoyy84rycZnFDB11Sq31V7n0GW8OYrMsLLEYdp2drdf8jKorRMnhuFna/l1S0tgZNtwyRMGVGkUnAbIyYiAOpyKdA3hi4jj+z3GqyTSQJMsAij34cRbM/PxkzKufY1n/rDgP5/wf8Akb/6nZv/AM+//Jl/mZlFasa+G2hzJNq8U4xmIwRkgbAc5DdNx2Z9far1/odvp0kq6lY6xaLDZPeStJ5Q2okvlnA3cgk5BHBHNH+sOA/n/B/5B/qdm/8Az7/8mX+ZzlFbOnWui391DBanU3adx5JKxKrwmN5POzu6Yjb5etPu7DSLGxtLvUBrFql6AbMPDH/pAIQrsO7BLbwMdiDmj/WHAfz/AIP/ACD/AFOzf/n3+K/zMOitZ77wjY3F7aiaWe7t8LKbxNsNt88qkuUbJP7knj+8Kp6k9nM8F5p8TRWt3bx3EaNnKh1BxyT/ADrbCZvh8ZVdKld2V9tDlzHh3GZdh1XxCSTdrXu/8vxKtFFFeoeEYnj3H/CFaxnp9levsT4cQRW3gPRIIV2xpZRhR6DaK+NPiSY/+EI1JZI3k3xhFVM5LEgDp719qeDIZLbwnpcEgw6WsYP12ivheKpf7RBeX6n6vwBG2Dqy7y/RGvRRRXyx94FFFFABRRRQAUUUUAFFFFAHnPx08I614j0O31Dw9qEcGp6S7XUFtcIZLa5IU/LIn8XXI9CAazPAGsXWveDNK1e+txb3dxAGniHRXHDD8xXrJrwX4JyNJpPiAEOsaeIL5YUZs7EEpwB7VMjvwE3zOJ3tFFFQesFFFFABRRRQAUUUUAFFFFABRRRQAUUUUAFFFFABRRRQAUUUUAFFFcnr/jC7s/EZ0PR/C+pa9PHEJLh7WSNI4CTwjF2HzYwcehFAnJLc6yivMtM+Lgm8QNpOreBvFOjxo5SS8uLUNAhBxkspPHv0xXT3/j3wrawrJHqiagWPEdgpuZAP7xVMnHv0oJVSL6nPeNri5k+OfgTTSxexNre3DwlQV8xQoVvqM11WueDvCutoy6n4f06dyQ3m+Qqyhgcgh1wwOfeuO8A+K9J8f/E/UdV0dhLZ6HYraJK0bK7PKQzghhxgrivTqCYJSu90cr/wgGhkbVutajPQMuqT5HuPmq/+zMboeF9Zhu/EV3rT2+sXECfapvMlt0VsKjE8k45/GtuuH0ObxB4C8feI9QsvD9zrOg6uq3rfZmjR4ZwMMoUsMghQfqacbI5MZQXKnBHutVL7U9PsZ4ILy9ggluDthSRwpc+gHevNPD3xw8PX9tcSavpGteHZI3KRpqNqU844/hI4NZXh+3h8Y/8AFXa7b+bc30e2G3fO21jzwqg8hjxk10UabquyPExFZUI3kj2iKaOQny5FfBwdpzin141cTQ+BNXtdds5J4dMnkS2v4AS8aqTgScngjPJ9BXsInhNv9oEieTt378/LtxnOfTFFSm6crMdGsqseZElFcdqfxR+Humz+Td+LtIjk9PtKn+tdJomrabrWmxajpN7BeWkoyksLhlb8RWZqXaKgv7u2sLOW8vJ44LeJS0kjthVA7k15L4w+NVhcWyab8PYJNe1e6m+zxTJCxtbcnjzJHH8Iznj0oGlc9hor5y+Fvxc8bx2Or6R4l0e41/xPBfSJDBZwGCJYlAwxeQgAE5x7V6X8JviFdeLLjUdJ1/RToOvWD/vLF5g5aMjiRSOo96A5Xa56FRRRQIKKKKAMnxT4k0Pwvph1PxBqdvp1mGCmWZsDJ6CrOh6tput6bDqWk3sF7ZzLujmhfcrD614tquoN49+Ml7bSxb9B8KHykVow0dxdsMNnPHyg+neqaf2l8I9bm1rQreS78IX0/manp6ZLWLH/AJawqONnqO1BuqEnT9ofQVcd4j+J3gnw94rsvDGr69a22p3h2xxM3QnoGPYntWN8Qfi14c0jwPPqug6tZapqM0e2wtYJRJJLKw+UbRz1ryfXvDEGj/DzTdS8UWv27UJdVtb7XLtY98ufMBJyRkKv6AUEQpuSb7H1EDkZHSiobK4t7qzhuLWRZIJEDRspyCpHFTUGYUUUUAYPxEW1bwFr4vYo5bf+zpy6yKCpHlt1zXnPwpiaH4c6ErSNIDZoVJ7AjgfhV79pzWJbbwJD4dtZ4obnxHdR6aC7EEI7AORjnO0mruh6bBo+jWek2pcwWcKwxljk4UY5NRI9HL46uRcoooqT1AooooAjmggm2+dDHLsO5d6Btp9RnpXD3ln4y8M/EO71nwTYadcW2s24F4l1K0aRzp0kJAblhxwO1d5RQZVaUaitI5WH4q+M9BuTb+MPAd1PbqV3ahozefCAfZtrcd+K6TXPjF4JsPDcGsWeo/2q91xbWdkPMnlb02dR71PWJpXhPw1pWr3Or6dodlbX10d008cYDMc5z7c+mKrmZxywCv7rOG+IHi34g/EPQJ/CafDfUtGtr24hxfXM67EjWQM28KScEDGOeteoW0SQW8UEaIiRoFCqMAADsKfRSbudVHDxo35QrC+IGi3HiLwbqejWksENxcwlYnmTcitjgkdue/Uda3aKRs1dWZQ+C3i7UbyF/B/iiwNhrulRKufMLx3kY4EsbHBYcemaxviNqN74q+IKeGrK+vLXR9HQPqZt5DH9olb7sW5TkYGCRx1rm/GzXmtfFDSNP8O3dzp+oaPBJLfahHFuWJJANkRBI3ZwT7Vv+C/DNt4Z06WCO5nvbu4lM15eTn95cSH+JvwwB7Cu7C0HNqUtj5DNMRHDylSg9fyILzwbp0tl9lsdR1vShvD+ZZalKr59PmJGKgsNN+I2kaj5mmfESW60+PPlWmo2gmY8dGkBBPPfFdXRXoyw9OXQ8KGNrw2kZKeJ/izBKsZtPDF9Ft+aRriSFs9xtCH+dZHwq8O6l4a8O3Frq0ttJeXN7NdyfZ2JRTI2doJAJx9K62ilTw8KbvEdbG1a0eWWwUUUVucgUUUFgoLMcAck+1Azz+1n0zxj8U7kfurq28Kp5QU4YLducsdpHVQAM5r0CvNPgnolxb6p4t8V+bG9j4j1I3diBnd5Q4DH616XWVLa/c2r2UuVdBaSiitTAKKKKACiiigArwX9oJWl+LvgsRqz+Va3DSYH3QcYJr3qvF/jUHtfiXoV1Kj+TdWUsCOFOA4IOCfoKuir16af8yMsVJxwtZpXfJL8jLooor9APyMltXhXzormOR4J4JIJBG21trqVJBPcZrRXULA366hOuoz34kMjXjyx+bJlY1242bVAESAFRng881k0VwYrLMLip89aN3tuz1sBnmOwFN08PPlTd9lv80ajSeGpltFu9JvblbZ94D3K4kbfI+5vl67pCfTgU+AaHIEW00nVPOiiWNZI51LgKItpPydjCh+ufWsitTTGQaekcj3SxTalDHILZnDuDBckL8nzEbgpx7V5WPyrAYTDyreyvbzZ9BlGf5tmGLhhnXtzdeVdr9jVGmafPdQ3drbSSRron9nskkpWUsZvNeZ2KBEKnAGCc+1WNQvWNu9vqem6lfm4smtWuGuhL5sUkvm5BAK/e4AHAHGKxZV8aSSXH2ey1OSc2Sxvbz73SWVZ4dpY/cCld3yjnbuyT2NKsfGdos1reHVnvo47pYHRWSIxeVPkKB8oJkMe0demK+UhiMNGWtC69Xf71/l8z7+pgsdOCti7S8oq33O+vzt5E+n3el6LdR3EekX3mRn/AEeOeYBEj8t4/LACjKgSNz1zUUl/pVxYQ2l5Dql0tuNtu0l0p8gAIFCjbgbdinOMk5zT/EY1lbcf27n7WbuUryxXZxjbu5x/XNYdfV4DKsBi8PGs6Vr+bPz/ADbP81y/GTw6r83LbWy7X7eZpOvhGSZpJNCupPMuvtUytcjE0nmSSZb5eRmQ8egFVtQmgmljW2ieKCKJIo1dtzbVGBk1Wor1MLleFwk+ejGz23Z4OPz7HZhTVLETvG99ktfkgooor0DyDB8eXYsPDb3zLuEE8UhGM5w47V9u6RMLjSrScDAkhRsfUCviD4i2c9/4L1G3tl3y7A6qASW2kHAx3r7E+GWu6d4i8D6VqWm3UU8T2yA7GztYAAg+hr4PiqL+tRfl+rP1ngGaeBqR6qX6I6WiiivmD7oKKKKACiiigAooooAKKKKACvD/AIVyQSf8JQ9tu8o+I73Gf+uh6V6/4o1D+yvDmpaluVTa2skoLHAyFJFeSfBomX4baRfSW/kz3sZuZhtIJd2JJOamR3YBfvGzr6KKKg9cKKKKACiiigAooooAKKK5XxD490PRtc/sTy9Q1HUVj82W30+1a4eFexfb93OeM0Npbkykoq7Z1VFYnhzxXoevKFsrwJc/xWk48qdD6GNuQa26Bppq6CiiigYVFeXNvZ2sl1dTRwQRKWkkdsKoHUk0kl1ax+cHuYV8hd02XA8sereg+teW20M3xV8VXb6gjzeAbBkNgE+RNSmH3y+eXjBHGMA0ESlbbc6Y/FP4dBN58Y6QExnd9oGMfWtPwx408J+J5JY/D3iHTtTeEAyLbzq5XPTOK1G0vTW0j+yGsYDp/lCL7Ns/d7P7uPSucufhr4JaJ/sOg2ul3JGI7yxXyp4j2Kt2NAvfOuoriDpvxMsLMwWGv6BfJChEJvbKTzpcDgOyuFz74qlq3jHxj4f8DXeoa/4Sk/teGD90NOBu4ZJcdWCcoufU0D57bo9BuGjW3kaaXyYgh3ybtuxcctntj1ry79m1mbw5ru213Wn9sTfZdQdi0moR9pWY/ex90H0FYPh7xX8QfH5bwRrvhtdBugT/AG1cNAzQyWrDhYs8ZYZBOTXtlja29jZw2dpCsNvAgjijUYCqBgAUExam1JdCdvmQq3zKRgg8giq9tZ2dq5e2tLeBiMExxBSR+Aqeig0scH4k+G/9oeMI/FGh+J9T8O3pRUuY7RQ0Fzt4UvHkAkCpPhRrmu6pN4j03XJFuW0fU3tIb0Q+UblBzuKjgEdOPSu49unvXgOran8R/hnBLp1vN4bbTGu5ZEvtXvQ91dB3JBEasCTzjGOTSZjK0HzHv1FeO/CTW/i54h8ay6h4htobbwl5JEQayNs8jlQVZVcl9vXnpXsVM0hPnVxs0ccwAmjWQA5G9QcfnWVpjiHXL+xjYmMAS4I+6W6/hWuTgEngVg2moWcd1NeXU+Hldo4gq/eRTwR613YBP2jttY8bPuX6ulbW+hrajZ22o2FxYXsKzW1xG0cqMMhlIwa4Se/1PR/DWqfDK9ux/pdlI/h+7klOZkTloZG/vADA9Qa7qxvbe9Rmt5AxU4ZTwyn3FedfGTTZvGLR+F9OuJbS504x6lPcxHEiLlgoT64bntiu6vS9ordT5jC1nSnrt1NX4U2mjal4PtL+LQ9Pt1kQK0Qtk+V1G1+3qDTLLwx4w8Oa5dx+CtesdL0DUJjcXFtJbb3t5COkK/dCk9enetL4Xab/AGR4Vi06NpnhiYlHmOXYtyxJ7nJNdVXlVk4VHF9D7TDUqdbDwdjhLj4f3us6lHceLvGOra/ZxkMNOkAitmf1ZQSGHsRXbWttb2sQitbeG3QDAWJAoA+gqWisbnXClCmvdQgVQxYKoY9SBya47xVpV/pPi21+Inh6H7TqVlbm3u7M/wDL1bdSF/2x1A712VFCYVaSqR5WbXgPxnofjLQItX0m7Qo3yyROwEkLjqjDsRXOeN/i94f8NeIP7At9P1TXtTSPzZ7fSoPPaBPV8HiuN1H4S+CrvU5tRis7zT55m3y/YLt4Fdv7xUcZ962/BXg3w/4PtriHRLWRHupPMuJppTJLK3+0x5NVzHmxwE76vQrn9obwreQGHQdH1/VdTYER2cVkQxb39AO5qlqOvfF/xVbJpzaXpXhWyn4ubqO7M1wEPUIABtb3zxXa0UuY3hgIL4ncz/Dmj2mg6PBptnuMcY+aRzl5GPV2Pdj3JrQZQylWAIIwQehFFFK53KKSsipDpemQyiaHTbOOQHIdIFBH44qxPFHcQSQTxrJFIpR0YZDKeCCKfRRcFFJWSPOZfAfiDQY5LjwX4w1W38iZZ7PTLiZjarz88Z5+63bjiur0v45eFbWRdN8Y/aPDOqxpmaO+TZGx6bkc8MpPQ1t1U1fS9N1iyay1WxgvbZiGMUy7lJHQ4quY4quBhLWOh13hDxV4f8W6c2oeHdVtdStlbY0kEgYBvQ4q7qmrabpcXm6lf21on96aQKP1rw3w94N8QeA/Eer33w8u9ItdN1dxNPp91akrDKBjdGVYYXHaorL4bza54hv/ABB8S7y08TXUxAtbcRMltap3AQk5PvTujiWDqOXLYtfFnUbW8+LPw68QRaxZ3OgSfaYI2VgyGdlAXnpk8AfSu+rxDxz4L8P+HfH3guHT7u40fR7/AFNnlso2H2YTxhWj2gj5SxOMDrivbz1NTJ6noYSDppxfRiVzuoeLbey8Utocml3rRpLbwS3yvH5cck6b0BUndjHUgcV0Vea+OfAuqa94s1S8tLGyjN7Hbrb6rLebTbKluY5E8oZJ3E9cdO9EbDxU5xinA71tZ0RVhZtc0kLPIY4W+2x4kYHBVeeTkgY96VtW0ZVVm1rSwGkWME3kfLt91evU9hXlkngrXVu7WwfTlkuL2zmjeaS6SRYdrQAOWACrxHwo56d81NJ8PPEiy3DJa6Q4u7y4uWC3Cr5X2hY1I56+X5fbru470+VHKsXWf2T0s61ogjlkOuaVshlEMrfbY8JIeiE54b2qwb3TxK0R1KwEittZftSZB3bcEZ67uPrXjs/w08Xf2Vq1iq2UiXSPEha7jEgB83aY26IhLjIPzdav33w18S3niOfV/tdrAHkQrALpdhCuBk477fm69aOVD+t1/wCX8Genx6npUkbSR6vprIrMrMLuPAK43Dr2yM+majv9a0mythPJfRXG5gqRWjrNLIcsPlRTlsFWzj0Poa8/1bwN4h1TSdNg+xaTYTaeFRvJuVLXgRIgDIehDbGAGAQMZrKm+FPiafVZLz+1LWA3V2WdluB/osBknJRAP4isvUd29qOVCeKr/wAv4HsFtPDdWsN1bSCSGaMSRsCDkEe1PrK8G6ZNovhHSNHuChmsrRIX2vuGQPXvWrUs9Gm24JvcKUdaSikWeS/ClLpPiL8RRei4Eh1RWj80k5iIOzbn+HHSvTEVndUUZZjgD1NcP4LvbTUPiP4yutPuI7u2328XnRHcm9UIZQ3QkHrXbgkHIJBHIIr3MH/BifnOaf73P1Kdhquk6hc3Frp2sabe3Ft/r4ba7jkeLnHzKpJHNXK8z8c6tqGh3/iKbRpZrK8m1SGQPHGqRyhba3yrNtO7qfkHXkk8VC3ifxV9teTTNWur+R7plnt22iOBhcyKsYO07AUA9c4FYrGtaSR0PK1KzhLQ9SoryOPxP4umhQPq2opdSQQLLEiD5ImFvmUfLwxZ5Bu/wrota1jWbE69Fp+tajNqtpfxQQWMsYZPI+0xKjtJt+UspYE4O4EntR9eX8pP9kv+Y7tVZm2qpJ9BQ6OmN6lc9M14vqXi/wAdSWsscdxePYiBWu5TCpZpHtGJgT5em5ST9VrufhM2pnwxdx6paR2UkepzCO1RcLAhCsEHr1OT65q6eK9pNRsZ18v9jSc3K51tV9Uitp9MuoL1ttrJC6TndjCFSGOe3GasVw3xcL3UOh6BJqT6fY6xfm1vZEYKzx7CfLDHpu6evNdM5csWzgpR5pJFP4E31zc6HqVlbrbyeHtOvXtNFuI33NLApwN3rj1716LVfTLGz0zT4NP0+3S3tbdBHDEgwEUdAKsUU4uMUmFWanNyQUUUVZmFFFFABRRRQAqjLAepr5otbqHxV4m1PxRcteSSJfTw20U8xZLdVbb8inhenavpevnrxp/xKPjDfaHY2wisLi3F6c4/1rY3be+MnvXVgJU44uDqK62Xr0ZwZvCrPAVVSdmtX6LdfMsUUUV9yfloUUUUAFW9P1K6sFkFs0Y34OWjVipAIDLkfK2GYZHPJqpRUzhGa5ZK6Lp1Z0pc0HZ+Q8TTAbRNIB6bzR503/PaT1+8aZRT5V2Fzy7iu7OQWZmPuc0lFFMlu4UUUUAFFFQ31ql9ZT2UjMqXEbRsV6gEY4pSbSbRUEnJJuyK3h6y8R/EHUzo3gm3kEKymO71eSM/Z4AOu0/xN2r339nP4Np8JbHUo21y41Se/kDPuG2NAPRfXmqP7HOqSX3wjisZLWCH+zbqW1DxDiUKxwx9/Wvaa/K8wx1bGVear06dj98yjKcNltDkoLfVvqwooorhPVCiiigAooooAKKKKACiiigDzD9qG9mtvgzrFrbSeVPqDQ2ccnPyGSVFzx9a4Jfh9qHhmx0O88GSGbVrJkS7S+1GdoJ4ihV8KzEA5wRxxXZ/tSgzfDy1solaS5uNVtBDEoyzlZlY4HfCgn6CtofdH0FedjqsoSjysl1ZU2nFnAwaZ8Wo9Ylvn8SeGpbaRAq2LWkgWMg8kMDkk9OTiun8Ma8NYkv7WWymsr3TphDcxSYOGKhgVI6gggitiuCj03X/AAl4h1fUtLsZNdsNWuRdXKtcf6RAQoXZGpGGHHALCssPim5WmzswmOlz2qPQ76lrzmy1D4j+KL+8u9NSHwnpcJ8q3h1Sy865uHHVyFbCL0A5PQ1LZ6V8TNTuJLLxJrWlWelOhWR9LDLcv6bWIxH+tdTxNJdTulj6KbVzuLa/sbmR47e8t5nQ4dY5QxU+hA6U+7ura0hM11cRQRjgvI4Ufma5aD4c+DreFUt9J8iUKFaeG4lilkP952RhuY+pos/h54djdzf/AG7WELq0cWo3bzxxBeiqpOCP94E+9Y/Xodjm/tWNvhN7Rtc0fWVdtL1G2u/LYq/luCQQcdK0CQASSABySa5298K2EcBk8PQWehX6nMdxa2qKD/suqgb19q4W40/4pan8TbPRdeuY38IJbPJPd6ephFyx6Ryd1+in8auGLhJNvQuGZQcbyWpufF7xY1j4fXQ/D32i+8Q61G0WmxWeC2AcO+4/KoAB5z1q58K/Aen+CtLdo5ry71O9VWvru7mMksjAdCemBnHFcxpXhmx8PfH6xt9LvJfsLaJNNHpzyFls2MgyUzyA3XB969arkxVdzslsefi8U6zVtjl/HXgjSfFccU83mWWqWxLWuo2zbJ4Wx6jqOBwcisDR9Y+JHhuRNM8R+HZPFMWMx6npJRTtHGJI3YfMevHFej0VlSxE6exlRxVSj8LPLpPjh4as9bbS9a0bxDo7Rkiee6sT5MOBnLMuRj6Zqva6x4j+J2p6nF4X8TWuleFrO5+ztd2ke66ugY8naWBVRkjnGeK9VuoILu2e2uoYriCQbXilQMrD0IPBqpo2jaTosMkGj6baafFI5keO2iEalvXA4reWObjZKzOieY1JRtseC/EX4c6Z4T1fwyI9f1ySw1y9j0zVxLcNI18AMpvOeM4wduOK+hbO1t7G0is7OCOC3hQJHHGMKijoAK8q8Szf8Jt8bbPwXe27W+neG449Z80MN9xMQAgHooyfr7V60WG7Gea7cPzOmnI9HL1L2d5BTmR1GWRgPpTT0rxmXULrRfiHres+Za2wk1jUbWK4a4llaZ90QWOSEcbRu+THViAcCuhK5tiMR7G2m57NSg4PHBryJPih4h+wwNJZ6fFN5T+YHh53qLrkgMQOYU4BPepbv4qaxay3LSabatHa3axbBbndchrho1WM7uvCgn1NPlZj9fp9mesFjjGeKSvHrT4seIG06GW50m0Ezw72Igby1JgV9u7PUM2cegrb8QeONc0fWYNHSXR9QZ7PzDeQRFo1cSXAw/zfK2IlG3kZzzRysPr9Psz0cUleD6v8W/EF/Yie3sZbcBDLZJbFojOVhjkMkhz/AKo/O2PTaM81707biH4BYBjj3GaTVjahiVWk0kNPSvIvCsQ8SftBeKdUuLW21DStMtLa3sLllEiRzAlm2HswJ6ivQPiHb6heeA9dtdJWVr+WxlS2ETbXLkcbT2Ncv+zm1jH8KdH0+FIYdQsoBDqUAQLLHOPvCQdd3uetSXPWaj8z0Y8nJpKKKDYqat9oaykS2jEjMCpGcYHt71h6VpurtrMN9Mwt7WFDGkLY3498cc109FbQryhCUF1OStg4Vqsasm7x2Mi6b7Hr0dw1uBFcKI2lXrvzxu/OuT1mVovinqVqisXu9BgdSvYJPLmuv8RPGBZRuyhnuU2KerYIziuS18eR8ePDsisQt5o1zDOp6bY33L/6G1ejhJP2SfZnzGb04wxbt1Vzu7ExtZxGHHl7RtxU1ZuhFtk6x82yykQk9x/+utKvNrQ5KjifV4Wp7WjGdrXQUUUVkbhTgrEZCkj6U2vMvixNqcfimK4tDeLb2Wm21xLPDqTwfZAbsBpBEDtmJX5dp7Gmlcwr1vZR5rHptFeZX/xP1Oz0261CXSrCZQ6PBHEshfy3SYgFQSSwMQJI4wTxxUmmfEvVNR1O2gtfD6sjyt5kYt5zIIxMIvm/55Ectl8A9KfKzD6/T7M9Jorz7TvHWsPcaKbqz0toL23t57gIHVh5/nbQpJx8vlDJPXJ6VH4c8da9q11HY/Y9EjuHfzBLKzxxCEQwyFSSeG/ekBunA4o5WH1+n2Z6LS15LJ8YLyGBrmTQbZkjlNuYlEgeaUrMU8sngqTGg3dOW9KveDfH+oa58RLfSpYZVSe3fz4lYfZ4CIY3ULxneSWzz0x60crD69BtJI9LoooqTuCiiigAooooA5n4leHJ/E3hl7WxmEGp20i3VhKVB2zodyg57EjBpfht4mPirwxHqE0QgvopHt72EEfu5kO1h1PGRke1dOmd4x1zxXmHwObTZNZ8dzaRatb2b66QAR96QRIJGH1YGn0MX7tRW6nptFFFI2HBmClQx2nqM8GuN8W+LNQ0PxC9ukOm/wBm20FrLcvcF1kPnNIuQwOFC7Aeh712FZN54a0W+16TWr+1F5O9rHaiGbmJVQud2M8k7z1zjtTVjnxEZyilT3PM9U+KWrrd29qbaWGeK+McaWoMa3K+ZB80ivkhAkvqCePXFX5virqNvA1xcaRZOksbTwiFJWZE8qRlVgDyQyDLDAwe1d9a+GfDVtv8nQbIGT75bexPKnqWJ6on/fIp0Xhvw5GZtmg2A852eT5W5LKVbvwNpIwOOelVdHEsNiE7834l+zmNxZW1yVCmaFJCo6AsoOBUlCqqIqRqqIqhVVeigcACioPTimopMKKK5n4p63eeHPh7rGt2EkUVxawqySSJuVMuqliO+ASaBykoptlzxb4r8PeFLSK68QapDYxTSCKIsCxdj0ACgk1geLbLxL4okht9M1saLobrmaWBc3VwjL0UsCEHPpmszwJ8P9FsrO11XVbibxJqb5nS91B2lCF8H90jEhB06c8V3lenQwK3qfcfHY/P5zvCjou/Uz/Dui6b4f0e30nSbVLa0gXCovc9yfUnua0KKK9FJLRHzbbbuyVZ5lAAkOAcgHmsqXXNB0PUI9GN5Hp09wftBjWKQpulZjud8EAsVbAJ9hWhXL+JPDOp614juJo9Q/sywaytNt0sXmSedE0pATkAY3AnNc+ITik4rU7sG1NuNSVlbuX7jxzosMMU0WoGYNOYZw7G3aFVZFJIdcnmRcKOucipoPGXhyR5RF4gX93vyTDINyohcsMr8y7VJBHHHFclL8KbG6dJL7XUJS6e6CRWj7GlYwkM25yWI8onr1b2pz/C21uLdbe88QF4oYpILcJbOhEZjdF3EPksC+TjggYxXKnX/l/A73HB2S5vxPQxdSMivHcF43UOrDowIyD+VNkkkkOZGLH3qKGNYLeG3V94hiSPdjG7aAM47dKdXoQWidtTxqknzNJ6BXmH7QRh1jRtP8EWkJm1vV7qN7QqvzWyIwLzZ7YH416fXndpcXGpftAXsYtv9F0fSFiM27OZJSr4x2xiprfDy9y8PpJy7anoVtEyQRxZMjIgUt3OB1p7AqfmBH1rn/iBe6hp/h62udLWV7r+2dPVIo5vKMuZxmMt0Aboc8Vxlr8QNdsrWDTZNOhkv7hbq633kjzCEpLcloyynB4iCrz3PpWVTEqnPlaOijgJVqXPF6nqVFcDbfES9vtXTS7XR7SCSS5+ziWdZNmWkKqQcjfgA7sdCRTr/wAfatZ3moRHQ7W5j0/Ec8tukskO/YjFllHykHcQEHzdKX1yBX9l1u6O8orh7Lx1qOo2mqXtnpml28WmQTzSR3jyRPKFedUChsYb9yCVIycnpis26+LE9uY2Tw/E7XEix20LrIkikSxq7yA8hQHJ/FfWj67T7B/Zdbuj0ukri/hz4vuvEetazZyrcNDBCkwkkYFFk82WNkjwAdo2Ac55BrtK2o1faR5jlxNB0J8rdwr5++JFrpcPx9uLi2uGe/m0pDdxHkR4xsx9RX0DXzZ8RLPxJdfHfxBrHhnw7da6kFhBaP5BAVZQoypJ9PxrooVIUsRTnPZP9GceKoVK+ErU6e7jb8Ua9FUdLur6RfI1fSrrSdQQfvLW4GCPdT/EPer1fd0K8K8FUpu6Z+U4rC1cLVdKqrSQUUUVqYBRRRQAUUUUAFFFFABRRRQAVz3xEm1O28K3NxpdwsEkeGkbjds77M8bvrXQ1h+Eb/w6vxTmtPiJo+rajpcksUOlxRR/6JuY/fl+YZ5xXlZ1ivq2Fk7N3006eZ9Bw1gPruPjHmSUddetntbqfUX7PHh3R/Dvws0mHRbe6hhuo/tMn2k/vWd+SW/GvQ6jtY4obeOOBFSJVCoqjgDHAFSV+Yn7mFFFFABRRRQAUUUUAFFFFABRRWd4n1qw8O+H77XNUmENnZQtNM57AD+Z6UAeT/tLXEt1q/gjw/pWqDT9budXE1tIc8RojGToO6hl/GuqHQfSuE8KLeeOvEsfxG8Q6YbTy0MWhWsvLQwHrKwPR255HY13leLjaqnUsuhhUd2FFFFcZmFFFFABRRRQAUUUUAedfFaOTw1OfH2mXjR6j/o1hJDKgeGSJplU8cFWw3XP4V6IvKg+oFeT/tBR6yTotxcW4k8H2t3FNqxhm2z7t4EfB4KhihP0r1eJleJHQgoygqR3GK0n8EWXL4UOooorMgKzo2kS4uWkLb0IwM/KVNaNVW2SXU8Ld0H416eVRjUrOnJXTTMa8nGHMjj/ABTpVvH8VfB/iKGRo7uQXNlKiADzYzHuG49TgqMV2St/pWdp+bI/AV5f8btUOkaB4c8QLNGRp+rLDePKSAkUilGJ9MV6daYkETQsnkhBjb3BGRivRwdPkoy5t1dHqYatNzp0orrd+hbrPbQdBa9u75tD01rq8z9qmNupabJBO4+5AP4CtCipPoJQjL4lcwdX0LwXbWK3WraLocFpbYVZJoQqpuY4H4sx/M+tP+2+C1kScNoLyLA19CURCzIDv3r755+pzTfHkF7caBCmn2ZvLlNUsZVh5wwW4UknAOAAMk44rhJvhx4hYpatqelbora4jgImZVjMkQXBQL85D5+cn7uAMVaV0ebiHyzcYQX3Hb2N/wCCpo4Ifs+kWU0zyRC0uoUSUMq7WBXnHyjH0q9Z2Hhm5tBDZWGjXEECJFtiiVgiEeYi/QiQsP8AeNee6V8K9U0u4khg1Kwuba4uFlmnmkYyjYzPuxt5LFueRiuv+Hfhe68K2eoQXV+Lw3Ulu6t5m4rst442H3RxuU49sUn6ioc7koygrehuf2XpJJJ0fTstF5JP2ZeY9oXb9NoA+gq2Tk5/lSUVNz0o04x+FWCvLvHqp4V+KfhnWNDhhgu/Et01nqm5tqTIiqVbA/jG489+K9RrgviLt/4WL8Pt6ow+13n3sYz5Sevek9iavwnfHrSUUUGoUMQoyxwPWiuK+J3izTfD50+zu1uL2e7kOzT7Nd9xPj0Qc7c9TVQjzSSuY16vsqbna9jWuHtbjxCL2V91rY25YyZ+SNuSx+uBXI6G91r2pX3jS+jEBcfYdCTPP2cn55Pq5J/ACsbWvFHjW8iu/Cl14Av9OTVFSKyubLLrGjHDmYgYQgV6Jp9neQSadZSWcKw2aYRkOVCgAY+vFevCpCEVG+yPkZ4evia7qSjbmaXoblhAltZxQRjCooGKmoorx223dn2cYqKSQUUteR+Mvi1qOka9ftp+hQ3Xh3Rb6Kx1i9eYiWORyOY4wPmAB5zQTOagrs9brP1LQ9E1O+t77UtJtbu6tgFillUkqA24DGcEBueQeaTw7rukeItNXUtE1CC+tGJUSwuGGR1HHetGjVA1GotdUZa+G/DatKw0DTszSNLJmL7zlSpPX0Yj8TTZdF8KC9+0SaXoq3No5uHJZQ0R4+ZhnjoOvGfetY9K8p1jw5q+reKdeu9L0aCQQ6rMk80zIpmRvJOEBI3Mu0kBvlz69KpanHiVClblgnc7i/0rwhe3lro89naLdCxaKzeBCDDCyNgJJyoIVmIzk8kiqukeBfAtm4uLHT7SdHSHYklyske6PKrIvPLHAB7HaBjivOrL4YeNmhtRLOsEVvGqJbtdp8zm1ljZ3KnBwSigDpknpWtp/gTxN/atjfJaw6dbJcCWS0EsR2p9qaTbw2BhSD8ueuKfzONSd7uB6Mnh/wAPxzRzLoOnCSLOw+T93O7P/ob/APfRqa00nSLOVJbPSbK3lRiyvHFhgSoUnP8Auqo+gq65y7EetNqLs9VUKe/KgooopGwUUUUAFFQ313bWNnLeXk8cFvCpeSSRsKqjqSaytE8XeGdbuo7XSdd0++nkgFwkcM6szRn+IAdqdiXJJ2bN2P8A1i/UV5Z+z1qMlzb+LdNZYDHp2v3Ecbxjlg+HO73BYj8K9J1O5ay0y7vUTzGt4HmVP7xVSQP0rgf2d7W2Hw+/tiJrKS41i8nvbp7U5Xezn5Se5UYU/SkRL+Ij0aiiig1CiisjVfE3h/S/tgvtYs4HsoPtFyjygNHHkjcR2GQRQJtLc16K8kuf2h/hvCyhbnU5wwyGhsmdevqK6DwT8W/A/i64jtNO1X7PeSuUitbxfJmkIGTtU8kYoIVWDdkzu6KKKDQK8L+K63178SXsPGHii/0DweywLZxQxj7PfN951mkPCEMO/UV7fcXVtbj/AEi4ii4z87gcfjWNZa54R8VWlzb2+paTq9tHIYbiPzElRW7qwPGacZKLvuc2Jpe2pumpWbLVsYjbxm3ZWh2jYV6FccYqSvH/AB/q9v8ABR9KfTtQlutCu5XD6TLmWZMkEvC3ZR/dxjmvWtPuo76wt72EMI54llQMMHDDIzXu0K8ay0Pz/HYGphJ8stSaiiopLq2jfZJcQo3ozgGtziSuS0VB9usv+fy3/wC/oqcEEZHIouDTQUtJRQIKKKKACvOriG68LfGCK6t0M2neK/kuc4zDcRr8pBzkgqD2r0WvMtWjOsftC6Xb3MNxBFoulvc275wlw7kA4HfbnFZVdl6nRh95drP+vvPS5YoJlRLi3inRJUmRZFyFkQ5Rh7g8iqV7oegXkTR3Wg6bKrfezF/tM3XP953P/AjWhSVUqUJO7RMK9SCtGTSKN1o/h+6Zre40nSHk2tIYztVwCQzNgHIGcHNV303wjHfWSvpmkme8iEVsUhLoyDgfMvyj7oAJ5OMZrlfEOi6rqXjLWLnSNIt5Z7a4iZri4dVWRGtI18oZIJPU4+7kDJrEuvhz4uu7ezihmFpbwJlo5LqIPI/2mV13bDtCqsm7A7kY6V5spvVKC+49unSVk5VHt3PTX0Tw5dsLltI0WbHmqHBUg7yfMHXB5ds+hbtmpH0fRfPlkfQ9O82RQkjGHkgFTj80U/8AARXnR8B+JZrctbW9vpoLDMAmibcFW2U5w2BvMTtkc+vJr1KYgytjnmt6CVRvmgkcmLcqKThUb+ZXtrSwtf8Ajz0+0tTs8vMMe07dzPj6bmY/U0t1PFbW0txMwSKJC7t6ADJqSsjxpoMXijwrqPh+a6mtI76Hymmi++gyDkflXXyqMfdR5rm6kk5s4nS73xd8SLF7i3kPhnwxcM6xSoT9vuEBwGH8MYOD6nB6V2/hTw7pnhnSV0zS4mWIMXd5G3SSMeSzN3Jrz79mttTtfD2raFrWq3l5f6bfvD5V3nzIYwcIOexHI7V6vUUUmuZ7m2JbjJ01seYftC6HdzeH4PF2lKrahoKvI6N0ltzy6k57YyOvWuI0i+h1PTLbULZt0VxGJFPsa+hJo45onhlUPHIpV1IyCCMGvm/T7dNB8Ta34PxsGnXJa2VpNzNA/wAyn9cfhXuZLiHTrum3pL8/+Cj5XiXBKvhFXivehv8A4X/k/wAzWoorG8U6xJpVrbraRxT3d1dR2sKO+FDOcAt3Ar6itWhRg6k3oj4XDYapiasaVNXb0Rc1nVdP0eya81G5SCEd2PJPoB3NUZ5PHkVmmtHwHftorRiQMsim5wR18vOcfrXpvw9+FdrpF2uveJ5l1jXXU/fG62ts9okbp6Z616VXyuJzjEVZXpPlS+9+v+R99guHMHh4Wrr2knvukvT/AD/A+a9D8S6LrMaGxvomkfP7lm2yAjqCp5rXr17XPBfhPWmaTUvD2mzzGMxic2yCRQf7rYyOtef3fwH0uK6hk8P+LNf0e3iGTbeZ56M3r8xH5V0Us+qRVqkL+j/R/wCZx1+E6M23Rq8vk1f8V/kYVFUfE2i+MvAqyX/iBrTVNAWQKb63BWWEMflLp6epzVuGSOaJJYmV0cBlYHIIr2sHj6WLi3DRrdPc+ZzHKa+XzUamqezWzH0VzFn440K51IWavOiPKYYrlo8QyOOqq/QmtM61bS61DoenRz6nqkx2pa2aeY4OM8gdOKf9o4Xkc/aKy8xf2PjvaRpeylzPVK3Q1KyNdhjfV/Dlxc73tLfVoXmiR9pfJwPrgnOKn1i+1DRYWm1jwv4hsokYK8klg+xT7ml8ExaV8QPib4Y0bT71LqO1ujfXLQsGEaxjgN9Sa8vNMxwtbA1FCabse7kOT4/DZpRdWk4pPdrTY+1YcGJNowNoxT6FGAAO1Ffnh+yBRRRQAUUUUAFFFFABRRRQAV5l+0lqES/DqXw+kmzUNdnisbIBd37wupLY7hQCfwr02vnb4g6knjr9ojSNDtYb9bXwgHur2QgLF5zAiP3PeoqS5IOQm7HoOkWsllpNpZzSiWWCFI3kAwGIGCcdqtUHrRXzhyhRRRQAUUUUAFFFFABRRRQBX1Gzt9RsLiwu03wXEZjkXOMqevNeVfDWGWH4r6xpNjeapaafosJt3s9QvjO11uIKTRqeVUAde+a9cdtqM2M4BOPpXh3w18X6b4p+PGo6ld2d3pV81i9jYW89uVaeNGG9i2OfujAz0ralflkaQvZnuVFFFYmYVR1RvIeC8IBWNtr84ODx/M1eqC+jEtq6Hb2PzdODmujCVfY14z8yZx5otGbqOhW+qm8ttSiiuNPu0w8LD73HeuO+CepXNtN4g8GalcSy3OgXpt4JZyA80BGY2x6YIGa9Fs5RcW0cw4DrmuN8afDmx13Wl8QabqV5oWugBTeWrD96OwdTlWx9K+0r0eePunJgca8PVUpa2Ov2NOTulYIp4CcZ/GnG2UgjzJuf9s1wPws8R61L4j8Q+EvE17aXF7pUsf2aZI/Ka4iZc7tp6kHPI4r0SqpQgopJEYrF1p1XJyf3kK2sSjq7H1ZiSPxpwgjwAQc/3s81JRWtkcrqzfVleaOZImMMpBAOA3OTU0DO0KGQAPgbgOmaeKhi3RsI+W3EnPpXBjKC5eaKPoclzCTqOlVk3fYmooorzD6kK4T4u+E7XxZplvfQ6k1tqnhqR9QsjGVZVnCAqJFP8PyjjjrXdmvBtA8FaF4o8ReNPDd9ruuLr0V2JLjUrS+ZTNE4+T5VxHkL8pGOMUXMqr05bbnr3gPV7jXvBulaxeJGlxd2ySSiMfKGI5x7Vt1neGtIt9B0Cy0a1Z3gs4VhRn+8wAxk+9aNC2LjeyuKK8g+Fdwuv/HD4h6xewILzSpo9LtmQnAhXPUHucDJr18da8F+E/iLRfD/AMX/AIo2+tX8dlLc6uJIUkBy688jjpTRlVaTjzbHvNFYVl4x8L3m7yNdsTtODvk2f+hYq3/wkGg/9BvTf/ApP8aLM0jOL2ZpUVxHi34qeDPDlwLW41F7262CQw2MTTsFPQkqCB09a52++MGn69FaaH4LMi+JNTm8m1h1C2eJY1AJeRsjkBQcY74osTKtBdSb456pr2r2R8C+AZ7geKJWjuJpIZfLFpAOcu54G7PA6nFdb8PfB9h4RtrowT3t3dX8wuLya7m813kwB19BjFJ4A8HweFbW6Z7+61PUb2Tzbu8uWy8h7KMcBRnAHpXT0ghDXmlueN+GZr34UeINWtfElnAnhzWNSkvIdbjIWOBmA+SYdQc8BjxxXeaf8RPAmoXsdjY+LtGuLmVtscSXSlmPoK6G/s7TULSS0vrWG6t5Bh4pUDIw9weteS/F7wt4UF74U8OaToukadquo6xFNDNHaKpWOAmR8FR14A/GmQ1Kkny7HsNOd3cDexbAwMnpVLV7xNL0e71CRGkS1gaUqOrBRnA/KvPj8QfHTW9vcW/wj1m5jniWVWjvYOAecHLcGg0lNRep6ZRXmsnxah01Gg8TeFNe0TUjB5sFrJCJftByQER0JGcjvjrVC/8AjSujwRx+IfAnibT9QnH7i2SFZhJk4HzoSBzjrjGaTsuovbQ7nrNBOASeAOtee+HvHWvSeK9M0fxH4bXS01mGSaxK3Cu8ewAlJAOjc9q7+4x9nlzjHlt1+hoTTV0VGakmcqPiV4GOrJpa+JLFrmSf7MgV8q0ucbA3QtntXW18zfCjwbrHirwvoOt6Df6VZSaFqF5E0F3AZIppPM4kwv8AEMdetd9qPhb4xKl3qTfEC3mkhjM1vp9lZIqyyDkIWdScHp1p3Vjnp1alrtXPVYru1muZbaK5hknhx5sauCyZ6ZHUVTl8QaBDK0UuuaXHIhwytdoCD6EZr5S8O2ujv4h8Q+J/Gl/4m8NwXN5FslEzxzXMu397CQpy0aHoR2PWur0rwV4N+JEsMHgbQLVNI0zUIprrXrss7XjKdzxKGO5s55LDFZua5uVJlRrSktkdZ+0h9o1bwvZ6ppur6Vf6BaT/AOm6c10qLeS/wLvB5wcfIOTWdB4H1zRPGfhbxl4Y+H+nW4g0x1v7SzvEhJlkCnGWzkDFdl4a+C/gvQfEc2rWsFxJCbg3Nvp8sha1tpT/ABonr7nOK9Iq2ldMao8zbkcIPEnxClU4+Gqgdw+tQ8j8q8j1W8+KXg/XYo/AvgfXbOzku2l1DT5At7a7WIYtDIoG0ks2QD1Ar6Wpadyp0eb7TOI0z4kaZPrmlaFqGk65peo6nuW3S8sJI0dlXcwDEY4rF+I3xc/4RfxgfC+leFdU8RX8Np9ru0sx/qYyMg9Dkcjp0rW+K/gnVfFU+jar4f11dG1rR5Xe1nki8yPDrtbK4OT6Vk/DP4ceI9D8d3/jTxb4qi13VrqzWzVoYPKURjHUYHPFImXtL8q+80/hr8UNH8VaZLPqkaeG9Qt5vLm0/UJ1SVB2bBxwa8/8HeBfBXxI8ReMbnWtNimex1iW3ju7G6ZDcxsA3zlThuuPpXsmr+FPDOsXv23VvD+mX1zjb5s9srtj0yRXD634C8RaB4ml8RfDK40jS4ZLYi80maJvIu5RnawC8IcYHGM96AlB6c2tj0fStPtNM0230+yhWK2t4xHEnXaoGAKw/iD4L0bxlo7Wt9bRrexKWsbwAiS1l6q6kcjBA+tcFf8AxZ8YaWmg2+q/DbUba61C4W3mZp4ghfJB8sbiSMc5r2NTlQcYyOlBpFwmmjyiy1T4z6X4csrNvClhqt7ZHbd3kl/Gpu417ogOQ5GOuagvPEXx21GWO80HwLodhYyopEOp3g+0Ie+4Bhj6Yr16igXs3/Mzzmw+F+n6xqZ8Q/EJbfxBrLrtEZUraWyf3I48/XkknNTa58GPhnq1kLWXwpZ2i7w++zJhkyP9odq9AooH7KHY8b8ZeCbHwrrvhjVfDFzeza7JqCWaC/1AyKbUoxlUK3oFH4gV6pXC/EbTZNQ+MPgCVJFUWKXtywP8Q2quB7/MK7uvXwEf3bfmfE8QOP1lRS2QleeaB4R8L+I/iB41uNe0Gx1KaK+hSN7iPcUXyUOB+NZH7RFvrkbaHrVrr95pGkWUhW5ktuTHMxHlySDB3RDB3D0rp/gzp/iaF/EGq+KP7PafUrxJYJrF90U0YiVQ4z0zissdWX8O2p0ZDhW6iq7qz+RoXXwq+HU1tLCPB+kxmRGQOsPzLkYyOeormNGb4j+CtEOiyeF28U29juFrfQ3yRyTRDlQyNk7h0/CvWqK4YVZ03eLPpcVl9DExUZo5Xwt4lsNfieOES21/bhftdhcKUntmI6Op5H171tVyPhaxab4geLfEMmz97cJYxqPvKIV2kn6nmtTWfFfhzR9St9N1TWLW1u7ggRRSNy2f5fjXtUajdNSnofBYvDqniJU6V2kbVFAIIBHINFbnGFcT8VdJRNOk8Y2N4ljrWjWsjWs8rnyiv3mjZejbsYHua7O4nht4WmuJUiiX7zuwVR+JrzHWJ7j4p38GmaRIY/CVpdB7+6eIf6c8bZWOPd1TI5OBWVZq1urN6EZc3Nslueh+Hr6XUtCstQmtZbWW4gWR4ZVwyEjOCKvUKFVQqgBQMADsKK0S0MG7se8kjoqM7Mq/dBPAplFFOwN3CiiigQVxnxQ8XXXh+2s9K0OGG78RarKIbG3c8KP4pWH91QPbnFS/GDxQ/hH4e6rrFrLEuoLFsskcFjJKTgAKOSec1kfCTwTp9rp+m+L9SkvtQ8RXdoHluryVi0fmfMyKv3VAPbFYzk2+SJ00oRjH2k9u3c6jwP4cj8N6Q1u13Pe3lxIbi8upmy00rfePsOwFbtFFaxSirIwlJyd2FcZ45+G+h+LtdsNZvrrUbW6tIzETaTeX5seSdjcepPI5rs6KGrgpNbHAf8Kh8I/89tdH/cTeoNN+Cfw9sfEMOvjTbu5v4ZPMV7m7eQFuxIPBIr0aik4Re6HGpKHwuwUUUVRAUUUUAR3VvDdW0ttcxJNBKpSSNxlWU9Qa+dh4btfDPibV9K1STxJoPhtb5YdMuobQTW4SQ4GXKnAye5r6NrjfjRpUmseALq0UyGFZoZrlUxkwo4Z+vooJrKtzKLlBtPyOnDODmoVIqSff8z0HQPhN4GsfAFt4Pk0iHUNMjBfNx8zO7dXz6mtH4ffDjwd4Cgli8L6NFZeaxaR8lnb8T2rpNKkt5dNtntXV4DEvlsDkFccVZrxD6kbLHHKjRyKHVhggjgisfQPCfhvQLue70XRbKxnn/wBbJDHtL855raooAKKq6tqVjpOny6hqV1Fa2sK7pJZDgKK8rb9o/wCFOx5I9cmmjjfa0iWkpUHPrtxQB69RUNhdQX1lBeWsgkgnjEkbDoykZBqagAooooAKKKKACiiigArwb9oVbbwz8QPB/ijSdyatqN8unXdvEcfa4G7sOhK5zk9ga9i8Z+ILPwt4W1HxDfrI1tYQNNIqDLEAdBXhq2Oq/F6bRPF3iaQafolvKt9pmlQDLtg5R5ZP12r+dY4icIQfMKTSWp6WetFBor585QHJxXP6V4k+16prq3MWm2WmaRPLbyTvfk3BKEDcYtmApJ67vSug7155qPgHV5/EV7qVneaFZmS+ubyK7VZPtUom2jyJDswqAA8gtg4IHFdeEjSfN7QuFup0EXjXw/Nr1hpdrfWk8d3ZyXjXRnCRoi7uBkZZvkckHGApq3D4o8NTeT5evWJMzFUBcg5BwQcj5eeOcZrh9O+GGs6elutprumQMkU2XAlkMchacx43L8w/fck4PHQ0+y+F99Fqj3kl/prrcTb5ojdXLBMSeYG+6PNbP9/AB556V1OjhXb3vxL5YHaQeK/C88cUkWv2LLNL5SfOQd3y8EEZA+ZeTx8w9alTxH4ddVZde08hoxKD5nGzYz5/75Vj9BXG+Evh/r3h27iurfV9IklIeCZJxLMqRMYSWUsnzN+6OFIAG4YPFUj8IZZNFXR5detxbO8ctwVMhZ2WB4ygyOEJK8DsCMUvYYX+b8Q5YdzvNM8SaTqWrNp9lIZAUkeC4EsZjuPLKhwiht/y7hncoHPeteuC8D/DhvDfiWPXptWgu5VjuYfKQOAkcgi2qmR6o7HPdq72uTFRpxkvZ7ETtfQK838ZM3/C+fAa5O37JfcZ/wBkV6RXC6pHb3Pxz0QSRq8lpol1JGT1RmkQZ/I1jT3foxQ6ndUUUVBIUjAMCpGQeopaKAM22jGn3vliRhbSj5Ax4RvQVp1FPDHPEY5FDKexqvYS+WBZzNiVOmT94e3rX1eU4720fZz+JfiediqPK+eJi+NvBOkeJwt1Ir2WsQRslpqdsxSeAn0I+8M9jkVy0d98RvAlpbxaxB/wm2mIQJb60Ty7yNe5aLo2O5BH0r0/vS59M167h1RzKo7WeqMLw94u8Pa60cdjqMX2l03/AGWU7JlHuh5rc+tct4x8A+HPFE0d5e2ht9SiXbBf2p8ueLnPDDrz61gXs3jzwLaxXM0x8ZaPF8s+yEpfoOzAZKuPXofalzNbj5Yy+FnpFV5jJ9utwudm1936Yqh4V8S6L4nsDeaNex3KqQJUB+eJv7rL1B9jUHjHxZofhKzXUNfvo7O1AOWPJJ7AAck1Fdr2UmdWWq2LhfTU36DwCT0HJry64+Pnw1jibytUup5yp8mBbOQPM/ZFyOWJwB9abfx+P/iJHLax/bfAmgy2y5eSNJL2Zm6gbXwq4ODnmvCPu/ax+zqM8Sax/wAJ18QND8N6DqV1P4dgM82sz6e7R4ljICRNKuPlJJyAea9E8PaBo3h60e10XT4bKJ3MkgTJZ2PUsxJLH3JNM8I6DYeGPDlloWmrttrSIRqSAGfH8TY6k+tatARjbV7hRRRQaBXnfxH+HB1jXIvFvhqSwsvEkMRiZru3E0F3HjhJFPTkfeHP1r0Sq+pPcxadcSWcayXKRM0SMcBmxwCe1BE4qStI848CL4W8f6dqlj4h8C6Ra6ppk7WOoW7WsbBWx1R8BsEc9qvD4JfCfH/Ij6b/AN9Sf/FVH+z1p6w/DyDWriZrnVNZka81C4f70khJ4PrgcfhXotNmdKKlBNow/CHg/wAL+EIJYPDOh2elpM26TyVOXPuxJJ+ma5j46+HdU1bw9Z6z4fZY9Z0S7S9hIwrzIud8W/8AhBUmvQ65/wCI+h3niXwTqeiWGoSafc3MWI54xyCDnb9Gxg/WhFVILkaSMj4R/EKL4gaTNdLomo6XNbbUnFwg8tnPURuD84GOvFdvXmPwg+IFtq2rXHgO68OXeg6vo1splgkRRE6j5SyEdQeue+a9OpBSlzRTvcK4j4peBLjxg+lX+l+IJ9B1jSpWe1vI4xIFVhhgVPr6129FBcoqSszzbW/DfxVuNBl06HxnoV15qCGTzdLZC0Z4c7gx+bGe3WvQ7C3FpYW9qpyIYljzjrgYqaigUYKLued/tE32p2HwwuW0m9msrma7trfzoXCsEeQK2GPTgnmuZuvhfqlvdW+m+D/i9rWkgwCWW1uZheSOSfvgsche34V7Bq2m2GradPp2p2kV3aTrslhlXKsK4K/+DPhFovO0c32i6pG++31G1uGM0OM4UbiQV5+7SaT3RlUhJyuv8it8PfhZq2h+MR4p8U+Nr3xRew25gtBNF5aQBvvEDOM8deK0PjQNQvbfw94fstQawj1bVUhuZkLBjEqlygKkEbtuOvetGx0LxxaWcNsPGtrc+UgXzbjSsyPj+JiJcE1Vj8E61qHivTtc8S+KDex6YzPa2Vta+TCXII3vlmJOCelNNLYTi+XlS3Ol8MeHdE8Mab/ZugadFYWm9pPKjJILHqeSTk1qUVQ1jWtH0dY21bVLOwEmdhuJlj3Y64yeaDo0SOR8ZWlrefF7wZHeW0Fyi2d8wWWMOAcRjODXX6Jo+k6HZtZ6Pp1rYW7SNIY7eMIpZjknA71wy3Nj41+Kem6loOqQz2XhuCRbmeBt6SyTAERqw4OAoJ57ivR6CIWu2FFFFBoFFFFABRRRQAVjeNfEmneE/Dd3r2qFvs9uvCJ96RzwqL7k8U/xd4i0vwvoVxrOr3CwW0K55IBc9lX1J9K898J6Z4g8f+LIPGXiyxk0/QbMCTRNJlbDFj1mnTkE4xjnjFBEp20W5ofDfw/qetXo8eeN4kl1SY7tLtHU7dNgI4Cqf+Wh6s3XtXpFLSUDjFRQUUUUFBRRRQBwXxT8Ca14s1DS9R0HxdN4bvLBJY/NitxKXV8ZHJ4+6K5T/hVPxP8A+i3aj/4Lk/xr2iirjOUVZM5amCoVZc043Z5Po/w5+Itil1HefFCLWYbmPy3h1DSVkTb34DDrXTfCjwdqHgvSLvTrzXBqcUtwZbaNITHHapgfu0BJIXOT1712VFKUpS+Jjo4SjRd6cbBRRRUnSeTweIrTwp8W/Eek61dT2Wnai0V3Yz3I225lZMyIr9M55xXL/E/wYfGcvjuDSbO1udSi+wXNvIyBpCqoWZEbkgt6DANe7atpthq1jJZalZwXcEiMhSaMMMEYOM9OtcX8Hfhpb/DmDU44davNVe/mWRnuBgxqowqjk8AVu67dP2bPHWWKOLdZPSV7jPC3xA8J32mW8T6tBYXkSpDNZ3jiKaKTAG1lPf6VoeNPF+k+F9PM15J513IMWtjCQ09yx6Ki9/rWn4u8JaL4l0a+0+8s4I3u02m6jgTzkbOQwYjOQQK8Q8ReDLz4S6lp/jS78WR6z9ovY7K4u9UsjJNbxuMDy8PgdAPxrqjj3azR4+J4f9necZXR2emeDfFXiS+tNV8e65FNp5Te3h+CDbAHzlPMbq5HcdM16JZWtrY2qWtlbQ21vGMJFCgRFHoAOBXEePPiNpOn+Fbm48Na5ol/rJaOK1tzdK253cLyqnJxnOKzvhd461e78R654W8b3mjQ6tp86R2/2cmIXIZc5VXOTj2rtjKEXb8TwpwqTjzdF0/4B6dRXAa18WvCukapNZ3g1AQ2919lnvBat5EcucbS/TrXfRuskayIcqwDA+oNaRqRlezMZ05QScluLRRRVmYUUUEgAliABySe1AHlvxmT7R8QfhrbLH5zDV5JGQDOEEf3iPT3r1M9TXmegGz8Y/GGbxRaQ3D2Gg2hsLW8DDyZ5mZjIU9QAQM+1el1lT1bkdFbRRh2X5hRRRWpzhRRRQAUUUUAFFFFABRRRQAU2WOOaJ4Zo1kjdSrowyGUjBBHcU6igZ5+9z8Qfh3rkUHgqyfxDoGovt+xXM5xpj/3gxyfK56c4xXRaL8YPEGka0+m/ELwnNZW2C0eq6eTPakBckE4BH5VvUHBUqwBUjBB6Ee9ck8HCV2tD0aWZ1YJJq50WifEbwRrOkJqtj4m0x7Vs/M1wq4x1yCaitfih8PbltsPjDRmOSMfalFeaav8M/AerX0l7f8AhixlnlxvIUqDj2UgVrTeFfDM1h9gk0DTDb7PL2fZUHy4xjOM1h9Rl3Ot5rDT3WZXxo8XeG/G39k+GvD9zJrUkerQtdrax+bb+WOWEjfd247c1W+KOk6Vp/wh8WQafpllZxHS522QQLGudvXAGM10+gaLpPh/TI9N0XT4LCzjGFihXA/+v+NZHxXj874Z+I4CSBJp8qEjsCMV0QoKlTdzjq4t4itG2iuenfCyNYfhv4djXOBpsHU5/gFdLWP4Jtls/B2j2qMWWKyhQE9ThBWxXkn0IUUUUAFFFFABRRRQBn+I9HsvEGhXui6khezvIWhmUHBKnrXj0H7Psunq8Oi/EzxbZWYTZb2v2gskKgcKvIwK9xopOKlugPnePxlf/D6ztNF+JNtqH2t7sWlrqMNszw3QY4Qlugb1r0kMpO0EEgAkZ5Ga3fH/AIL0Dxxoy6V4gtnmhjlWaJo3KPFIpyGUjoa8X+M3grw94J8Fa14m0bxhr8OvBY0jLan5jTODhIymPm44xXBWwCk7wdjOVO7PTKKqaLJNLo9nLcAiZ4EaTIwdxUZq3XkmDVjlviTr2q6Dp1tNpP2ISNFdzyG5iMgZYIfMCKAwwW6Z5rivEXxK1VY9Ttwo+yGe2FtPpweKZld5VMaNk7jujUbiAM54PWvTtY0XS9YnsJtTt/tP2F3kiib/AFbF1AO4d+lLFouhxXT3Ueh6cs7yLI0ggGS6kkN6ZBZj+Jr0aOIo04K61NYyikeY6T8TfEbaOLy6tLBykJi8nY7yiRBbkuW3fNkSsMeoBzXovg7WJ9e0Ealc24t5GuriLywhUqqSsqggk84AzVlNE0JJXmTQ9NWSSIQuwgGWQEEL+ar+Q9KuQxQwoY7eCKBCzOUjXA3McsfqSSajEV6U42jHUUpJofRRRXCZhXDeLLafT/iV4d13T4hc3V6smmywu21VhwJGkB9RtHHfNdzWH4w8Or4htrMJqV5pl3ZXAuLa5tSNytggggggqQcEVUGk9SouzNyisHwLqOo6josh1Zrdr62uprWZoFIRjG5XcAemcZrepNWdiWrBRRwAWZgqqCzMTgAAZJJ7DAqvYX1jqEDT6ffWt7ErbWe3mWRQ3oSDQotq9tAsWKgvbWO6jCvlWByrr95T7VPRThOUJKUXZoChG19ausbL9oh/vg/OPrUj3qxjMsMqLkAsRxzVumuiyKUdQyngg169LO60bKaTOaWEpsgF/ZEnF1EfXDUov7MHi5jH/AqdZafb28RjtLVI0zkhRxmpPLUH7oz9K7JZ8ltT09f+AQsDHqzzrxZ4F0u71iXxN4W1lvD/AIg2gtJA2ILkjoJkGN31rhvH/gnx58VtT8OJq1naaPBpLTNcXltd5WZyBsMYxnqM89K9+2L/AHRSgADiuTEZw6kHGEbX8zelS9nJSvex5X8H/E+k3Bj8C+IhB/wl+kAxz+fbBTPtPEkbMMvxgkj1r1evN/jxBZw6BpWtbWi1Sz1i0SxuY+HQyTKrLn+6ykg16Mm7Yu7G7HOPWjD1faRvY+owNd1Ya9BaKKK3O0KKKKACuO+Ntr9q+FHiJftV1bGOzeYPbTGN8qM4JH8J7jvXY1meLNJXX/DGp6HJKYlvrZ4C4HK7hjNBM1eLQzwZDYweFNLi02OGO0FqnlLCAEA2jpitavDPBlpqHwl8c6P4f17xPqep6PqWnrClzdnFrb3KscIpxhcgrgE5r3MU2Z0ZXjytWaCiiikbHmfiVNV8JfE+bxhb6RqWtaZqtklrcQ2Ft5s0Esf3WwOdpGc+9df4M8WaT4ss7i40szo9rMYLm3uIzHNBIP4XQ8qa3h94fWvK/gVt/wCEn+Iw80ySjxC4kOMYO0Y/SmYJOE0ls7nqdOiIEqFl3DcMj1ptOjbZIr4ztOaRs9jzzQ/GeqRDxnLqtxFqEPhq4WyVF8uHzzlnMzPjj5SEwO69M1LF8T7GZRNHoN+baVkhtpTOgMszCIhCv8I/fL83sa1JfAPht1hMa38Msa4Msc43Studt75GGb944z6H2qpp3w00q3+1x3Vze3Ns9wslgiSlTb4SIBydvMm6IHuOKv3TylDEw0RVb4paTHepaz6Xcxt9laeRRcIXRlD5UL/EoKY3dORVzU/iBb6XqUWlapoN7balNbG4itzcJ+9QGUEqf4lxFuz/ALQp0nw+8Jtew288t08/2YqLZ7tQ8vysplIxuJw7dOMnpVqXwDokzebdPq9xceX5ZuJbnLkbpG9MD/WsMDjGKNBr609n+RyerfGXSRbvNpcJjjtyTK88fm+cwWMmKMAj5gXIzyPlJ7V6m+CdyjAIBA9MjNccvwz8FqI1XT5wsVubeJRMMRgxrGWHH3tq9fc12BxxgYAAAHsKTt0OnDQrKTdQQnAJPAHWvDNQa08eftHaNfaTbf2voOjWE1pqE5j32olcH5QeVY4IzXs+uWP9qaNe6aLiW2+1QNF50X349wxuHvXmvwc1FfCMkPwt1uyFlqdoGNjOkZEWpRckyqem7+8M1JtU1aT2PSNE0fSdDsRY6Lptpp1qGLCG2iEaZPU4Her1PiXfKqk4BIBNchpfjCT+wU8QeINOTTNJu4klsJ4He4aQNvPlsoXO8KhY4yMU0rhUrQpNKR1lFYA8a+EypI1qMkXYs9ohk3GYxeaFxtz9znPTtTh4y8KMm5NajfjICwyEn7mMDbySZEA9ScUWYvrNL+Y3aKx08VeGni83+2YVTcFJaNxtYxtJg5HB2o30Ix1qEeMvC+zc2rrG3dHgkVwd5TBUrkHIPHpzRZh9ZpfzG9RXMar498N2ll9otLuPUWVBLIiSeV5UfliTcxcY+6QdvXnoTxXTI8csSSwtvikQOjeqkZBoaY6deFRtRZ89fEzxAPFPx+0DwDrUcOm2WkXa39vMr+a14/G1GXooPvzX0OevpXi+r/D3xV4V8Xaj4r8Bab4f1q+1G5aU/wBqArPbb/vhZAwBXPY812Pw98WavqWtan4X8UWEFprumqksjWuTBNE+drKSTjkEEE54pE024yfN1O2ooooOgKKKKACiiigAooooAKKKR2VELuwVQMkk4AFAC0Vzx8ceEPtf2X/hItPabO3Cy5GfqOK2bC+sr+Dz7G8t7qLON8Mgdc+mRQSpxezLFFFFBQ2aSOGGSaVgkcal3Y9FUDJP5V5CbFvi3raarqqf8UZYSEWFnuyL+UcGWQdCoOQo/Gt/4h67qV94psPAfh+6SCa9gkk1W5EPmm2tyCoA/hVmIYc1s+DfD1n4V8OWuhWEtxLb2wIV533OcnJyfxrvwdDmfPJaHzOfZjyL2FN69ShZ/DzwHZ3Ud3a+DtChuImDRypYxhlPqDjrVnxd4Q0DxRYtbarYRM/3o7mNQs0TDoyvjINb1FepyRtax8j7Sd731OD8F/Dm10T4e6h4P1K/m1aC9lmeSeY/vDv6HPPzD1qL4NavepZ3ngvX7rztc0GTyZHZsmeE8xyDPJGOM+oNeg1558UNJvtM1zTviFodvPdXmmL5N9aRcm6tieQB3Zck1nKPJZx6fkawn7RuMnv+Z6HTLiaG3haa4lSKNRlndsAfjXng+M3g1rW4kb+1ILiMDyrW4sJYpbhz0SMMvzH6VBpfgbU/GCxaz8R7qabzG8yLQomC2kK87N4HLOAeTnvT9qm7Q1F7Fx1qaF+++L3guHV4dKsbq61m6mB2LplubkHHUZXvXlfxJ+IkWteMNP03xpoPiTw94VhVphH5MiT30nAGQoxsGOh9a+htH0rTdHsIrDS7GCztYRtjiiXCqParZVW+8oP1GaUqcpKzZdOtTpyuo/ieeeHfiF4ah0a3g0Lwv4kXT4l2wrb6M4QD2xxWTL+0J8PIria3kOtLNC5SVDp75Rh1B9DXql5cQ2NlNeTnbDBG0jkDoqjJ/lXlf7M1qk3hzXvEUZWS01rWbi6tiy87AxXkdulEuZNRTCHs5KU5J6eYn/DQ3w6/va1/4LnruvA/jTw74z083mg6glxtA82Fvlliz0Dp1U/Wug2J/cT/AL5FeWa3olvbftC6BfaWlvYSXFhPLflGCNd/MAAR/ERQ3ONru4RjSqJqKasr73PVKKWkrY5Qp8EZmnjhU4LsFBPuaZU1i6x3sEjnCrIpJ9BmlLYqO6Mnw/rmma/KIdLa5eT7Mlz+9iCDa7sqrnP3soxx6Vp7Dt3Aowxn5WB4/CvLbT4c69aabZWWnk2txdzwTX9096r/AGYq0yvsy2V/dyDaF4BOa1/hx4H1DwlfadeNm8T+ylgu7fzYgYZy6BsMT8w2gt+GK8+GJqr4kezVwOHavGVvmdTdatDBrlto62OoXU81v9qkkgRPKt4t5Te7MwwMg9M8VpFP3ixq8bM43IA4y6+oHcVyfiLw1ql3c6hNHcvqsMunQQqLl4kaUpeGVocAKMFOmeDnBNcc3gzVrm4fSYtJt7bUIbG3kW5LxBbNGS6AiDg8cugwmR+VDxNWMnoEcDh5wVpHrfy7I28yLbKxWM+YuHPovPJ+lOWNmDY2EKSG+ccEDJB+grxrV9B1uykghHg+cQ2iy6iEtxC62yyXESjG1sbv3DNhMn5hU8PgjxNY+GWI0e4ubxbOeCWJZ7YFy1rIgdVBGRlxlmJc+nFH1yp2H/ZlH+Y9gMEgbaQuc4xuHXjj9R+Yqu9xbJqMWnNM32qVC6qsLsmOeC4GwHg8E5ryx/B3inVlm1awhWAanHby2f2l40azxNbuWK53AlVY49UFSeE/hz4o0vxFo91dXKf2fp08MjoblC07CORWkbB5xkYH+0aPrVV2shf2fQje8vxPUqKU9T9aSvRPECuD+O99e2fgBorDHm317b2bAru3JI+GA98V3lee/FpZr7xP4B0EM32W/wBbD3CqOSItrLz25JrGu7U2dWDjzV4o+hdHi8jSbSHGNkCLj6KKtUiKFQKOgGBS14p9QFFFFABRRRQAUUUUAFFFFAGX4t1JtG8Manq0cYke0tZJlUnqVUkV4h4C+H2gMlj4t1OCXUNbuh9seaeeR0V35+VCdoxnjjivXvim6x/DjxCzHAGnzc/8BNch4N/5FDRv+vGL/wBBFcGPnKMUkzOo2ka1FFFeQYBRRRQAUUUUAFFFFABRRUN7KILOaZgSEjZjj6UAjzrwFdNefFTxLNocd6NAxtuXlwYHvQ5DmI5JxjGe2a9LrhfgHa21r8I9AFrEIllgMzAd3diWP4k13VaVfit2Kk9Sh4lXd4W1tdpbOl3Yx6/uHrxzTfGOvWvhrStL0rUtJ+xQxqh1KxjW1j8z7OjLDIW3hnViQQOWxjHavc1ZlIZSQR0Ip4mmHSRh+NdGHxMaUXFq44zsjxi+8V+Ihetcv4ivINNurq6Sa4jCiKCGOUqrxkrhBwBn3pup+NPE8K2xi1i5aZ7K3e/jYRxfZtzwhmwV/djazHzTwcnj5a9Z1/xDZ6DYpeatfywQSSeUm2KSUu20tgKgJ6KT07Vn33jnRbbzI4NSN7d7ImhgUtGJxI6qoWRl2H7wzzx3xXbCu5pONM0Ur9DzS68X+LI5rh4PEElzewwW/l2kSo8bxPal2mxsyxBAO7pntzWhf+LdYi1i2g0fxJd3+jOQJL540BRszfKrbcSDcqruGOldfYeNPBomfVU1GK0vdQto5rqQCSTIRMKpcLt3bRwByQM4NdLY6pFfRzPY35njguJLaQqGULJG2GXBA6H8KdSv7PVw0G5W6Hz9qnirx7q2lq19ZedN9nkuLWOaEEWoWC3fz24+998j3cV9BozPFG7ElmjViT3JAqb7Tcf89pPzqIkk5Jye5rgxOJjWSSVrGU58wUUUDk4rkIPPP2g4r67+HbaZpEDTave31vFp2ACEnDhw5zwAApJrutEhv4tFso9SYSXqW6C4dejSY+Yj8a8y8Iw6n42+KWpeKbnV3/sLw/eS6fY6Z5ZVTMqgNOTnkjLAZzUt74j1zTfG/ie+uPtDaVo66lcW5luz5Msix2/7soDkKisTzx83Fe1hKTjDU9fDSeGpqTXxHqVFeYaR8T9W1af7RbaHY29lHL+8juGfznjNyIVxjgHBDc1W0z4salrGlPc6fo9jAyMqiSbeUkItnmcqAQcbk2g108rOv6/T7M9YorzCz+JWt3Wrz2SaZpSiS4a1tixk+Rw8S7n55H7w8DHQVDa/FTUpr2G3bSbBfPtrUpnzAolmMIzu6MAZSdo+bAHrRysf1+n2Z6rS1wGs+PNV0nWjolxpmly3aQmRp4ZHe3O2OZ2+YcKT5YwpOeW9K5a9+MN3eeTPaafPZoLkC1ihbm5XfbgvJuBwm2UnjB5FHKS8fTtojqP2gGf/AIVjfwCyS5huHSGd2TcbZGYAzKP7y9R9K67wxZJp3h7T7GO8lvUht0RbiU5eQAfePua5r4t2uu6wNK8M6Pay/ZdUu8aldI20Q26bWZeh5YEiu0ijjihjjhCiJVATacjbjjFJbG8GpVW/IdRSjk4HJox0+ZTkFhhgcgHBP0zxSN3JLdmV4th1m48NahD4euIrbVngYWksgBVZMcE54ryr4aeF/ip4asGs007QY73Ubkz6vqtzetM80h43rGoAGB2r2rHuM43Yzzj1x6UlMylTU5c1zzz4W+PpNak1fQ/EKG01jRZCtzK8flQzRlmCSISechefSu8sb2zv4TNZXUNzGGKl4nDDPpkVjeJfBfhjxJeJd65pUd5MkQhy0rqGjDbtrBWAYZJODmuF+H1o3h345+JPDHh61Q6BPZxX00UJVI7Gc8bQg5+YDPtigXNKm0pbHrR6V5N4hm1qXxXrx006/dKl/Nb3a28s3lQxEw+WflyAB8xIT5sZr1ojqDxTY1jiMjQxpEZZDLIUGC7kYLH1PA5pp2JxFB1rWZ4XY2vxQneyuVg1b9xAqtO8DieVzaSgKCw3KqlVPJ5ZhnkVs6Svjb+0dPNiut/2T9oGftXnhxF9rbH3hn7vXdj5cV69vfu7H8aN7/32/OnznN/Z/wDeB/vt9abRRUHpHnXjDxJruq+Pf+FeeF7oaReJZfbbrVJofMEaHAVY0PDE55J6Yqfwj8O7ix8RW/ifxR4nvfEut20Rit5ZI1hihBzkrGnGSODnPSr3jXwlq2qeINP8QeHdeXR9UtIngYywedFNExB2suQeo65qx8N9fu9b0u6t9UktH1bTbl7S++zZCeYvcA9MjnFBio3l7x1cTbJVYjIB5Fed3fw81TUNAt9Av/E8TaXZoIraGKGRDsVJQrNg/fzIMkcYXHevQaKadhVcPCrbmPMIfhRdQeI01WHxJbeWknnCFrdz+9CbA3/fOBSW/wAHre1jmFlrEavMF3Bllw21oXUZByo3RtkjnDDHSuz8cahf6fpVkdOvILKa61GG1a4miEgjRg5JwSBn5RXnGpfE7XBpslwJIHt20vNx5UGwxzB4A4Qht5JErc8AZGCSKtXZ51aFCnJxs7nQTfCu3mTdNqkUEp25EEcmxR5EkZAUn5vmcHJ5wDVnVPAWo6vqdlq+p69Zvf2cYji8q3ZY0UM3HGC3ytjLZORXJaJ8Q/FMdiqSi3t/srNCLS4UzSMGjuHDNIzbiUMag9jzmvQ/h54g1DxFYalcalai2kt71YY49iqwUwxvztJByWJ69DQ7oVGNCpJRs7nHH4J6edIi0xtc3ReWTcExNmeXydmWP93cA2PRQK9StYvs9nb2+7f5MKR7sYztAGf0qSiobbPRpYaFJ3iR3TtHazSL95Y2YfUCuH+CWlQR+E4/Ek7Ndazrf+kX95J9+RskBfQKBwAMVc+Meux6H8PdWZbxrfULq2kt9PCDMkk7KQoQDknP5VY+EunahpHw00DTdViMV9BZos6EglXxzyOKRpe87HUUUVg+IfEF1pPiLSNNXRUuLTUFlZ759QSFbcRANIWUqeArA9eaaVwqVI01eRvUVlR+JvDErqsPiPSZN8TTJi6T5o1OC3XoKkOv+Hxby3B17SxFFCtxI5ukwkbPsVzzwC3y59eKLMXt6f8AMjRoqiutaKzyoNa00tDJ5cg+1J8r4LYPPXCsfwNR3XiDQ7e0a5OrWk43FUjt50eSVwygqq5GTl149xRZieIpL7SNKiq+mX1vqWnw31qW8qXPyvjcjAkMrAEgEEYIzWV8Qtfi8MeC9V1ySRYza27GNmUsPMIwgIHbdikWpxcebob1eD/tF+IoNXurbwl4c8YPHrkV1Es+i20RL3QLAkM/8IC5J56Us/hn44XFlAtl8RLNoNSdJrqV7cRy2S9SsOAQRg9/Qc16J4V8GeH/AA7DC1rYQzX6A+ZqE8Ye5lY/eZpD8xJ+tdtLBTk/e0R85js+o+z5aWrZf0rRdLs9JhsY9KsoIhHh4Y4gEyfvcfXNcxrHwt8O3t7HcWM+o6IgfdJb6ZcvbxS8d1UgD6jmu6or1ZU4yVmj5KFWcHeLszyDVPDfir4e+JJ/F3he8uNX0WHT3N5p+o6m527RuLJu3c4Br03Q/GWi6h4N0vxTcXMdhZajAk0f2hgpG4Zx9avXUEN1bS21xGssMqFJEYZDKRgg/hXF2vwr8IW+sw332Se4toIvLt9NuZmns4PdInyFNcVfAqTvDQ9zAZ5LDwcanvdjnvBtxHa/HvxKZIoNQl1qCO4t7+0l3rFAuVWOQZ+U5BOe+a9ZrN0nQNC0iaSbSdG0+wkkADtbWyRlh6HaK0q6qFN04KLZ5OMxCxFZ1ErXCiiitjlClpKKAIbq0tbqWGW5toZpIG3RNIgYxt6qT0NTUUUDCiilHBzQI4TxF4i1TWPE154L8Lpai4t4R/aV3cglLZXBACr0dsc4z3rZ+HXhaHwb4Ut9Bhu3uxE7yNKyBNzOxZsKOAMngVyuhyt4P+LOpaTfmR7TxVObywuWfdtlVAGhOenC5GPWvS6ygrtye50VXyxUY7Oz9Qrhvir4SvNY/s7xJ4fAXxLosnmWRZwFlQn95Ec5A3DIzjPNdzRVyipKzMoTcJcyOI8BfES08Q391omq2MuheILNUNzYXLD+LoUbowzXaxyRyKWjdXAOCVOeawfEPgnwp4g1ODVNX0S3ub+DAiuQWSVcdPmQg8V53r76b4P+JvhCLwnfypBqeoS2Gp2C3jTRZ2ltxViSr5PXis+aUF72pvyQqt8mj/A9kopT1xSVscoYooooAxfF2uyaDbWskGmDUJJ/tDFTP5QRIYjKxzg5OAcCsLWviXa2n9oWaw/ZRAsLR3ZYTrGjuwJZMAFvk+6G/i7Hiuj8Q6Ba69LprXl1NDDZSTNJFESrTrJHsKbuw9fUVVj8F+FVmEjaXK6B0kSB7kmJCsjSABcdN7E1w1YVpSfLseth6mFp04861MHTfitHJp1vezaTPFbFQrS/aRGRMFiLkpj5V2y5znqCK63w3rNvr+iwazZoY4ppJVT95vzskZNwPHXbmqEXgzwtFMJF02fAAwn2ptgbK/OBj7x2KCfQVsWNpaWFotpYwmGBXdwpfcdzsWbn6k1VCnWjL3tiMVVw04fu1qTuzOxZyWY9SeSaTAoorsPNCiiigQVy11bDVfjh4OsJod0FlbXF+HBwVfO0fh8tdTXK+CRcL+0penUTMYG0WL+yxxsHzN5vuOfWuXFu1Jnflsb10e70UUV5J9GFFFFABRRRQAUUUUAFFFFAHIfGi4Fr8KfEs7SLGFsJPmbGBkY7ketcz4KOfBuin1sIf/QBXVfF7w3P4v8Ahpr3hu2kCT31qY4yf7wII/lXm/w68UaRJ4dh0i6uBYajo6JY3trdEJJHIo29D1BxkHvXn5hFuKaM6ibR2tFcx4r8feE/DJhXVtZto5ZnRUiRwznccBsD+HPU9q6ZSGUMOQRkV5Ti0rtGLTW4tFFFIQUUUUAFFFRXVxBa2st1cypDBChkkkc4VFAyST2AFAEtR3MSz28kL/dkUqfxrmYPiN4DnlSOHxdozvIwVALpfmJ6Y5rp3kjSPzGdFXHDMcD25puLW6Hqjjvg3HNp/g2Pw7eNB9t0WV7OZYmJGFY7G5AI3Lg/jXaV5r8FbibU9S8WaxqVzB/bM2pmG+s7dw0Vr5Y2RqG/iyoBzXpVVVVpMc9woooqCTnvHel6rqtrpUWkpEZYtQLyvLnZFG0EiFzjngsOlcje/Caa9mjS58SRtCixxCYROJ/JWVH2D+FcBCox65Nen0V1U8ZOnBRiWptKx5mfhPssn0631u2ismjX5RbvuWRYjEoH+ztOT3zXa+EtBi8Oabc2ENwJo5b+4ukI3fKsjlgpLckj1rXopVMXUqR5ZCc21YKKKK5iQoHWisDx94osvCHhubV7xfMbcsVvCDgzSscIg+p/TNNJt2Q0m3ZHH/CW4ltfiN8QfDsGntFp0GpLdx3GThpZUBdB2469e9ehXui6LepMt3pNpOJ3eSbcp/eM6hXJ55yAAR04FYHww0fWdN0q+1DxC8I1XWLxr64hg5jgJUKI1P8AFgAc+tdbXvU7qKR9LQor2UYzRiP4T0BvEUeuGwhEqQlBbhMRFzJv8088nPbGO9SpoHhaKZVTSNJSS2tygQEAxxbNpyueBtOMnsa1jXl2s6FrGpeMtavdH0WGV7bUZlnnmZFE8ckVsPLALAsVCuwB+XIGetaK7McRCFFLlgnc7I6P4Jhlt9I/srTQ99G8kSrGzBw7ZJ8wHAJKAg5zwMVLH4Y8JSDzo9H0h1eBbcMrgqY12qoHzYGCqjI5yBzXllx8NfG11p9lBFIbaG3so4zE91GrSSg3ABYqcYUSDgd246VpweBPFEmoJeW9lFplqbiKRrTzIidq3MLEHDYXIRn4z+ZqreZyqo/+fa+49GPhnw39nW3Og2HloAoXYegDAc5yeHYe+409vD/h9pJJG0HTy0ihHPldQChx14/1af8AfIrTkILsR0ya848f/FrQfDv2iw0sjWdZj3ILa3bKRSDtK4+5/Os3Oyu2erHCwm1GMLt+RpfGMagvheG/0vyl1C0u0NqzNtJeUeSY19SyyMcf7ArIXUNR03w9qmnWfigWt1pDPaxafHbRM0UcdzHEr5KnAKsc7s5JBHSvJb3xx421vUIp9S1trSMTBo7WwzHGnPRmPL8cZwD1r2TQdQvbT4ianZ3GoPOl7plrewRSKCBgsjqP7wygbnuaeFnHENxj0Mc7yzE5Y6dXER5fabLrpbf7zS8H+LNQvtZ1zRfsMuqajpeqzJEfOhhV7cTMi5PGGG3oQCeorzvSNW1vw3Bf+I5WtNtjpbXFrHCm5zaC+mEyPuH3txU5XsBXuUQ3SM6qiPIdzuqBSx9WIGT+Nchqvi7wJr3h+S3vdXdtOuGSOQJbSxM6EhsH93kRNlcsMD3q0zjrUJRiuaep5/B4n8Q6Hq2raxNem+1SWOP7TD9mRnSJZbcIqDGVDrI4x0J5HNTwfEbx0qSm5hh85blVkVIYykR2XJ8vH3jkxpyP7vvXobeOvDlvqF5BcSxWoiykMiL5z3KxyFMKiqX4KHAOehI6ZrWsvEOh3t3DbWepW01xcFjEqwkFysauTnb12yA/8CPvRfyM4U77T/M8/fxprUGraPaWXiCHVbO6kjF1dC3iH2YtIgKk4Ab7xXKjjPPIrhtR8Z+I9Qga6/sWB7i8tY1QrbiKS6dIZT50jKAQoZWYDoQB619EJtRAkcUKIOirEoA5z0x681S8Rw395oF9a6XcR2d9JbPFbT+WP3TFSFPTgDNJSRtLBVLayuJ4dvZNQ8P6bfTuHmmtInlYDG5yoycfWr1eD+AvF3jr4fRanpPxI03VdX06wnWKHWbS0Z02Fcl2PVhnjIHFe26PqVjrGl2+p6bdRXVpcxiSKWNgysp6cipZ30ZpxS6ot0UUUjYKKKKAPLtd+M2nab4mv9HsfC/iHWk064Ftd3Nhbh0il7qRnPHrir3wQ0uSKw1zxNLb3lm/iPUnvvsl1FskgX7oBGe4GanHgHUtL17V9Y8LeLLrSv7Uma5ubaW1FwhlPUrll25Paub+F/xp03VLmy8KeLmm0/xc0rwTRSWzRRs6k4wTwCRjj3oOdNqS52ewUUtJQdBT1jStP1i3gt9ShM8MFylyqZG1nTOAwIORyeKlNhpxmMx0vT/MKhS/2ZM4GMDp0G1fyFT0U7mbpQbu0QtZ2LTidtPsjMAyiQ26bgG+8M475OfrUqJHGGEcUUQY7mEaBcnAGTjrwAPwpaKLjVOCd0gooopFnl3xI1PT7D40+B/7XvYLWyW0vJAbkqsQk+QKcngN6V6grKyhlYMpGQQeCK8N/ap02w8Qah4A0S6zNFc655c6RON4jIUH6V7fbW8VrbR20C7YolCIPQDgUGUG+eRJXN+O/Dd14iWyW1uLeEQQXkbmViOZUQJj2ypz6V0lFNOw6tNVI8rPP5vA+sXWmXAmuLG2uLm2u90cU5xHJLcxzKobHohG7HBrndc+FfiC/mEltNp0Ed3E0d9FJeNIzDzHlXLkfMfMKknp6V3fjXxJqGh39nDZ2dlNAbdrm6ad2DbBPFFhMcZ/eZ59K4rxL8Ur6CwuUW2aAeePss+nt884MLOir5iMGUsOWwMgEjpVq55NSFCDcdbo0tQ+H+uah4Xg8Pyy6RbraT5ivIZWE8y4nOWbHC5lUbf9496yb/4TeILy/uNRXV7O3uppiIgkvyWse+FtyjHLZRj+CitWw+KF9KI7m70W18iZYmRYTI8ijz/KfKgfMe42iu58Kaq2ueGNM1l4Fga8t1maNc4Untzz+dDbRdGjRqvlTZW8C6D/AMIz4Wt9D8xZBbzTsjKxbKtIzLknvg81x/7TcsK/BzVrWSVVmuWijgj/AIpX3jCqOpP0r0uuR+KXg8+L9Et47W8ax1TT7hbvT7gdFlXoGHdT0NRfU9CVNxouEexq6RuGk2YdCjCBAVPUHaKs1xvw98XalrGpaj4e8R6Wml6/pgRriKOTfHIjfddD1IOK7KvoYTU4pxPzStSnSm4TVmgoooqzIKKKKACiiigAooooAKKKKACiiigAoJABJ4AGTWD418XaD4O0+K+1+8FtDNKsMfGSWPt6DqT2rmPiDrmoa5qlj4J8I38Ud3fR+fqN4mWNpaHoRjoz84z6VEppGkKblbsS/FR9PvPDFj4usLq3u20O9jubcxyBo5CXCMuRnnnt3rvLaXz7eObaV8xA2D1GRXnQ+EGjxa3ZXFtq2pQ6NbussuibgbSeVTkOV6DnBxjrXpPTgcCpgpXbaLquHKoxdwooorUwEfdsbb97adv1xxXzr4E1bwt4e8Wyz6v4W1bUvEq6lcDUNUhtWkhtGJPzN6fLjkA19F0hUhHWJhEzg/MF746kd6xq0ueUZX2OqhiPZRlFq/MVNH1XT9YsUvtMvIbu3fpJE4YfQ+h9quV80aV4s8RfB3W9S0rUvCM9zaXusNcXmrgsIWSU/IygDapx1Gexr6L0bVtN1nT4r/Sr63vbaZdySwyB1YfUU6VVT0e4q+HdN3Wz2LlFLSVqcwUUUUAFFFFABRRRQAUUUUAFcp4m07xdF4y0zxP4Rn0cXFtaPayxal5gVlLFgQUBOea6uionBTXKzWlVlSlzR3OZfxB8dGl3LJ4EVMEbc3J59c7ai+HvxK+IUnxog+Hvi+30GZZdNa++06cJBjkAA7/rXV1xfgoxyftYXW1stH4aVWA7EuK4cTh4U4XietgsZVrVeWWx9A0UUVwHrhRRRQAUUUUAFFFFABXnfxF8N/Cf+2rbVfG2naOL+/YW0M12xUynHC9QOgr0SvLf2gPDuk+JYvDWm61aJdWsmpEMhyD/AKpyCGHIwfSpnLli5Ac38YfA/g/wb8LrtfCOiafp8+pXUFuJFBcvvcDjJP6V2sC7YI1PUIo/SvI5/BPj2bXtD8M3et/bvBmlXi6hFdSMBdAoRsgYfxKCOvWvXz1ryMbWjUceUwqNOwUUUVxGYUUUUAFc18VdMXWfhn4l01jIBNpkxHl/eJVd4A+pUD8a6WimnZ3BHF+CNN8O+I/hhpMM1jZ31lcWMUcqlOGZQMg98hh+YqCf4aWGoSC317WtV1nR4xiHSrh1ECHPyklQGbHQZNN8ASNofjDXvBc0kSQI4v8AS4w+W8iTls/Ryep713taSlKLdmXKTTPG7Ozs/AHx50jw74X0tLHR/EGnySXcS7vLE0ecMueAxGAa9krmfiB4Os/GFlZxzX17p13Yz+faXlnJtlhY4DY7EEAAg5ri9R/4WR4J8XWV19s1Pxn4Xlt3+1ottCk9oy87vlA3AiqdqttdQ+L1PWqK8i034xXvivWYNK8B+EL+8mG5ruTVAbOOFR0wxByTUifFXxFo2qiPx54BvNA0lpDCupRTfaYy/bIUZCkA81PsJi5Ges0V5tqfxu8AWltLNDqF1esg+WO3s5Szn2yorX+Fnjq38a+HY9Qmgi02+aWSN7Fpw7rtYgH8QM1LpTSu0DhJK9jsqKK89+InxQ03w7f22haKtvrfiS4nSNNMWbYwQ5y5bBAAxyOtSk2JJs9Corg/AvjrUtY8U3fhnXNBGm6hBbi5R4J/OheM8ctgYb2rvKlWaTTumDVgryj42HUB8QPhoIkd9OOryC6GPkD7R5ZP/j2K9Xri/jFoOr654SWTQLmO31XTLpNQti4GHMeSUyeBkZGa2oSUaibLoyUZps6/Ur2z06zmvr+6htbWFS0s0rhURR3JNed/Dv4waL438daj4Z0qwuhHawtNDevxHcoCBuUYzjJrjNa8VeJfin4NuNJfwvHpOjTsn2m7nug8jiMhnVEHByy7ck4711HwF0uW9tD4yurWxtfPgFlYwW8YHlW8Z2/MfUkZOK9WGJp1JuEHdrfyPoY4hVKnLBnqtOZ2YAMxIHTPam0VudQUUUUDBgGUqehBB+hr5g+LHw3b4c/afEmm34k8NXF2qtaSkB7WSUklt5+8uc8da+oK+a/2jvH6a5qg8FaNo0upLpt6DfzO+yEOBgowI+bHr2NZ1lFwakdGDqVqWJhPD3509LK/rot13OPVujK3uCK3bzxfrEMGmapCzzalpNwqRher2rkeap9cYB/OsFeFAxjjoO1S200lvcJPCxSRDuU+hryMPiJUJ80T9czvJKGcYV0aq97o+qf9bn1P4b1NtZtLe9tnDwTIHjdT8rAjpXn1l8NdZ1LwraWup6pb2Ny1pDDcWTwvtTy1UIWIOS42nj7vze1cf4D8Y3vhuZ7u3ka6sZpg15puOYy3WWH+ZXp1xXu1jeW2qWkOpadNvDKCB049COxr6ml7LE0+alufzzmFHFZZjXQx8Xa+/wCqOIHwo+zas+tWWvRf2kbma4VprdmT5mcqnByFAc9O/wBa1/Dnw+t9F8RWGspqfnvaI8ZUow3qYIoxxnaDmMnPXBFdhBKJYww4Pcehp9cjbTsz1aeEou0ohSSOscbSSMqIoJZmOAB6k0teTftBtO954YsNQ1W70vwneXTRazPBwGyP3cbMPmVWOQcetSjqnLljcm+KfxCsZ7Gfwj4QvDqXiG+ZbdfskBuIoFZgHMjKCq4Uk8mud0Xw38UPhLor6X4QstM8U6Gskl0yysY7qPJyVUZAYnnGBXrPgjQPDXh3Q4bTwrY2trYMoKtBz5g7Et1Y+5Nbo60GfsnJ8zepheA/Elv4s8LWeuW8TQGdP3kD/fhccMjDsQa3K811Xw/4v8J+ItR17wRFb6vZapKZ77Sbuby/Llx9+F+eW7qeOKdf6T8WvETCf/hItO8GrG+Et7WFb4yrgcu7AYOcjAFIpTa0a1Oi8eeOdB8FRWba1Jcl72Qx28VtbtNJIw64VQTXJar8YJtiyeHPh/4r1yMZ89hZPB5X/fY5/Cq+seDviZf+MPC89zrGjXdno83nvqflGO5JIIdPKztIIOM+9eubj6mgS55N9DzWP4y+HCi+Zo/iiN8fMv8AYs5wfTO2uV8U/EjR9Q8deEtWtdA8RtaaXLdPdyHR5gVEkaquBtyeQa903N6ml3N6mgbhJ9fwPJb34teIRcN/Znwn8V39ocGK48ry/MHrtYZFRw/FjxhJKkf/AAprxUpYgZZlAH1OOK9dyfU0ZPqaB8kv5jzK6+InjG2muI5vhZqqJb27XEkxvYvLCqMkBuhOO3Wu08Ea9H4o8IaX4iht3to9QtkuFic5ZAwzgkVf1izXUtIvNOeRo0uoHhZl6qGUjI/OvNfB3w18Z6Dplvo5+KF7/ZlpEIrWG302BWRR0BZgSeKYveUu6PU2IVSzEKoGSScACuJ1r4p+CdM2f8TR77dL5J+wQPcbGzg7igOAPWudPwUSfUPtWo/ELxhexO+6a2a72RyqeqkLjAPtXpXh/R9M0DSodL0ayisrOFdqRRjAH19T7mkO830sJous6TrVv9o0rULa8Tv5UgJX6jqPxrlPGvxI07R7ptH0O1uPEOvMuUs7FTIsZPeRx8qDvyRxR4p+FvhzWb99Ss5L7Qr+aRGubjS7hoDcKpJKuFIBznk4z70a+PDnwn+GuqalpemLBDBFg7AXkmkb5VLsfmb5jySaBScrdjkv2ZtPs9e0C58da1pFr/wkd1qV0XutpLqC33V56cV7PXJ/CDw9/wAIz8PNK01440uDCJrnyzlWlfliPzrrKB0o2ggooooNDK1Tw/peqa1Y6rqEJuHsoJIo4Hz5ZLOrbmwecFRwcim23hbwvbHMPh+xU84yGbGUKcZbj5SRx0BrXop3Zi6FNttozLXw54ctbiS4t9BsY5JDGWIDfwHKYBOBg88Yyeuav2tvb2lrFa2kEdvbwqEjiQfKgHYVJRRcqNKEHeKCiiikaHmnh+38745eL9SRhsjsrS2Kkc7gCfyru68/0K5kj/aA8XacJP3T6baXGzH8XIzXoFe3g/4KPzvN7/XJ3CiipbX/AI+of+ui/wA66jzUNaKVV3NG6r6kUio7KWVWKjqQOleWeG9ak0OTU5W0u0XUNV1C9js9RkuHneXZc7fKaHIweQFAIBxyRVO38d+Ipruy8TGCzIWyVHsHEmyICMSzyKA+MlVYc5xxzXAsarbHrf2U76S0PXaK85v/AIjatDbQXMen6V5dzZx3cIaN87HE5X+L0iT9abffE6/s7m78zRrQxWl55O0RPuuQ0zxqI/n6/KoJ9TV/XYdmR/ZVXuj0iivL7X4paw1mj3Gh2SysgJIjfy1JhR9pO/qGc5HpWz4h8Z6xousRaOYdFvpGt3ka8t0cwqymfhxv+ViIlG3nBzzR9dh2F/ZVXujuBSV41f8AxZ1m+s4prbTXtso8lols7xNcMscTl5Du/wBVgyNjuABnmvaJW3Pv4G4BjjpyM1pRxCqtpIxxODlh4pt7jKZO0iwu0UfmyBSUTONx7DNPpa6DiPIPhtoB8d+b4x8Yahc31x5lzZrpTKFt7MZKEAYyW28E5wc10Xwr+Gtn4Dn1C4j1K61Ka5CQxSXGN0MCfciBHYZrE8H3WraZ8f8AxB4X/tNptGksv7SS2aJR5cshBb5sZPU969XrClCL962qOyvVqJct9GloFFFFbnGFFFFABRRRQAyeGKeJ4po0kjdSrKwyCD1FcXc/C/wzFDc/8I79r8L3NwoVrjSpfLOAc/dOVPf867eiplFS3RcKkofCzziy8F/ELz5rfUPibdNYFCkfkWcazgdASxXGcd6ovqnxD8AB7K70fUfHdg8mLO7ttq3Ea4+7KO598DNeq0tR7Lszb6w38STXpb8jyX/ha3i7/oj3in81/wAKp2/xxvk1aOy1b4Z+KNOi3YlmMJk8seu1Rk/hXs2T6mjcfU0vZ1P5vwGq1HrT/FnnS/GDwy2dum+JSoGSf7Gn4/8AHafF8XPDchHl6Z4lbPTGjT//ABNehbm9TShmz1NPlqd/wJ56P8n4/wDAMHwT4q0nxhox1bRmna3EzQsJoWidXU4IKsARW5XnVh4W8WeELXxBcaBrthd29xNLfW9pfW7fu2IyV8wNk5Pc5qDwHd/G7xj4Us/EWn6T4Tit7tSUWWaQMMEj+lQ66ppe03Nlg3VbdF3R6ZRWRpXhf4tTWayajc+GLW4ycxxxyOB+O6sbWP8AhcuiM0Y8D6b4hBkIjmsb7yvl7Eq2SPzpLF0u43ltddDq7i6tbcgXF1BCW6eZIFz+dPikjlQPFIkiHoysCDXkehfCzxT8TPiPqmofErw3qOg6ULGOOzijv9wjkHUrtI69+K762/Zx8OWsQhtfFXiyCJfupHqThR+GaxeOSltodEcqbim5WZ0OK434Tx2s/wC014wnUlp7bTLeJuMbcqDj37Vo3H7OukSKBH448ZREdxqbnP5mum+E/wAI9G+Hmrajqtlquqane6gqrNNfTeY5C9Oaxr4lVY2sdWEwLoTcm7no9FFFch6IUUUgGCTknP6UALRRRQAUjMFUsxwB1NLXFfHE67/wq7W4/DsE819LbmPEH+tWMkCQp6sFzgetAF3x18QPCXgnRY9Y8R6vFa2Uj+WkiqZNzegC5rgNX8eeG/iJd+H08KXd1dfZ7w3bzG1kjjEYRlJ3MADksBgV5TL8HPBPxH8JW8en+I9ftHtkVHhlk3CGYfeLwvyGPPcda9L+DvgNfh34RXw7Hq02pxpM8iSyx7CAxztxk159fGR5HFbkOaVztKKKK8k5wooooAKKKKACuJ1j4peDdO1KfSv7Qku9TinS2FnbQs7ySscBFPCk+vOB3xVjxl4m1iy8QWHhvw1pUV/ql1GLiV55NkVtBuKmRsZJ5B4HX2q/4X8L6botkiNbWlzeec9w90bZQxlckswPJHX16VoopK8ikkldnNeBPCurTePdV+IPiaOW01G5Q2ljY+esgtrUYwG2jG4kZ6nGeteiUUVMpOTuJu4UUUVIgpGVWUqyhlPUEZpaKAPJvidrGoax4kb4e+H3l0oRRpc6rqMYCssTDKxRd9zZ5btiufuvh/baVc6TqngiPT9H1TTGkZZZYDJ54ccq5zk885OetdF8a9El0rUdP+IWhwzG/hnjtNTjjRpBcWjcZ2LyWTAwewpnhrxXoXiJ5U0q982SIAvG6FHAPQ7WwSPevHzWtjKE4VaPwJfK/W5o5SsrFLT7j4sapZS2viTXtG06OTKP/Zdu3m7D3V2Pyn8DVzQ/CXh/RxC9rpls91Fn/TJYw9w7HqzSEbiT3Oa3KK8DFZniMTpJ2XZaIzcmzEvdAll1eXVLDX9W0qeZFSUWjptcL0JDKf0pkNv4702aR9L8bNdRuPuararNtP8AslNuP1reop0c1xVJKMZaLvZj52YkXjP4naZay/bfC2la9IrgI9nfC3Zl9djjA/Oue+NvxCvtR8GnQ7LSPE+j6vcBJSIrdZI5k3YeAyRsdobkZ44rvKUFh0Yj8a9ClxFVi05wT+9f5jU1fY4rV9AuNT+EUmh6Pa/2JcTWI8u2jb/VtjcY8gj733Sc960PAnxa8GeH/Aul2Gvwz+HbqzhEFxaLYTGOJ14OGVNpz1yD3rpK5f4pb/8AhDpvLYK7XVqgYqGwDMgPB9jWuS5xOhVdLlupy+6/5m+FxUqMnZbnSSfGj4fNokuqWmsPdhJBElvHbuJpXPRVQgE59elb58VXKWjXNx4T12BVTfhhASRjJ6SHoPWtODQ9HiMMi6Tp3mxgFZBaRhgcdQccGo/F9pf6h4U1ax0ucW99cWcsVvIf4XZSAa+weOk3ojqeZ1G9EiPwV4n0jxh4fh1zQ5nls5WZVZ4yhDKcEEH0NbVcJ8JL26s9JtfCWqeH59FvdPsYmPmNHtuMllLptPqpzkDrXd16MWmro9mlNTgpJi18w/Gvw1ceFviJLqazO2ka/I8y72z5Vz1dR6A5yK+na8h/a6WOL4PvqX2eOW4sdRt5bcuCQrEkH9KirT9pBxO3BYyWCxEMRH7L/DqvuPGqKbExaNXPVlBNOrwD90i7pMls7iW0uorqE7ZYmDIfQivX/h3rV14gE89hMtvr8MeXUjENyg/vL0Dds143Wj4e1m90PUo76ykKup5GeGHoa7cDi3hqid9Op8txZw5TzvByjGK9qvhf6ejPorwz4kg1q6nsbixu9I1iBczW04GT/tKQSGX3FdBZSSuriXaSpwGXoa4GG6sfiBo1nfW+oDSNcs3EkEyMCwPdGH8SHuK1/BOvXN0lzp2oRLDqunvsvrZScLno6E/eUjmvqaqjXpqUNfM/A8JKrl2JlQxN420a7P8AyOvqnrenabq2lXOn6vaQXdhOhWeGZcqy+9W0ZXUMpyD0rgPine3msX1p8PdFuZ7a81NfMv7qH71raD7xz2Zvujr1Neatz6SclylD9m6znsfBl/Ahm/skanONJErA7bYNgADJwM56816fWd4Y0XT/AA5oFnomlxGKztIxHGCck+pJ9Sea0aGOnHliohRRSjrSLMyy17SbzXLnRba4le9ti6yZgcRlkxvVZCNrMu4ZAPGa1RHIRkKSK86vLDxMlr4g0O30CWe0udWn1B7rj9/A9zFIIoTnlmQSBl9gK5efwX45ktT9ns72O3MaiO134ZD5ThTu3cbQdu3HU9avlR5axlWOjR7ZtPy9Pm+7z976etGxs4x7fWvI4PCXiC5SPboN5BFbu0tpHM2DCr36uFUZ4IjBJHYGrHhvT/FzWOgW3iTwxeX1pp0c1tFFGTBJvYwlJJDuOAu1wJPQdBmjlH9en/Keq+VJ/dNV1u7NtSm01LuFr2CMSSwBvnVT0J/OvGb3wT8Q5IvJt0uY7iWIJFPux9li23AZM7jucllweM7xxxW58OfC/jLTfGcGoawLmLSobaaKOJpM4Zo4PnfnqWVgP900cqHHGVJSS5T0+iiioPSCiiigArB+IXhi18ZeDr/w5eTSQxXaDEidVZTlT9MgVvUjuiDLuqj1JxQJq6szwzx5efErwPpOieINT8X6XOYbmGzOkW8CwR3QY4OZHPUAdeBzXpcPxC8Hy63YaIuvWMmpXykwwxSeYCQMkbl4B+p5q7440Xw7rfh6eLxNpcOpafADO0TxFyNo6qBzn6V4Z4M8E6f8RPDdzeeFYdE8KaX9rD2sMFqWvY3jbKmVt3y5I6DsaLPoc8uanK0dbn0fRXn/AIS8a62viW28I+LtC+w6pNG7289vKJIZ0TAL4+8ue2R+NegUG8ZqS0CiiigoKKKKACiiigDyrxMV8KfGqHxLfRCPTNcsFsZbxm+SGWNsorem7PB6cV6KCCAQQQeQRVL4geGbLxf4Q1DQL5RsuYj5bldxikAOxwPUGuP+HfirTrPwbp2n+Idct49Ws4/s92LmVVk3ocEkfhXp4Cro4M+M4gwThUVaP2jvaVSVYMpwQcg1z58a+DwwX/hJ9HyTjH2xM/zq7pPiDQtWlaHS9ZsL2VRlkguFdgPUgGvR5kfO8suwq+H/AA6txc3K+H9KE10d1xJ9nBaQ53ZJ7c88Y5pZdD0VrSWC30yysZGsnso7iC2XzIYmGGVc8cjI/GtCg9KzdCm1sbRxVZO/MzAudO8Ds8Wk3kWhTTaRaLF5VxMvmwQxjjeARwN3cfxe9TjUPCDanaqsGlySMouY7xIozAjNukGZN3DHDMBj1PrXO6p4b1/UPFGpXtlHa2cdvqk8sc07BWuVkSEFUyOOEbDngHFc23wh1e4g/farZQlIVjhhNyXUN5cys7EDLH50H515zcn8MfwPajGmviqO/qemWv8Awic9or2y+G5IJlJUq0ZVwSIuOecnCfpU40jR0gW1/sTTRFGvlqn2cYCgscfmzfma4pfAOrz3cd/Pe2dtIZhM9vDc5QH7Usu0nHzDYM/WvQpSGkZh0JNdNCPPfnil8jhxc/ZW9nUb+ZV/s/S8kjR9OyYTAf8ARx/qyoUr9MKo/AVZY7jnj8KSiuuMIx2R586s5/E7hRRUGoXtnp9nJeX91Da20Yy8srhVX6k1RB5p4f0+8m/aU8TatuT7Jb6TbW5Gfm3soI49OK9Srzv4b6np+sfErxxfabdQ3cAa0jWaFgyEiPnBHBr0Ss6drO3dm1du6T6JfkFFFFaGAUVDqF5a6fYT399KYraBQ0jhSxALBRwOepFS2kkN7LeR2UjTtZXLWtxhCNsigEjnqMEc1DqRUuVvU1jRqSjzpaC0VMbacDJicD6Un2efJHlNkdRjkU+ePcn2c+xFRUqQTMMrGxH0py2lyzY8lh7kdKHOK6gqc3siCio7S4try3NxZ3CXEQkMZZM8MOo5FSU4yUldClCUHaSswooopkhRRRQBj+N9QTSvBmtanJEZUtbGWVkBwWAU8V13wHDD4QeGWeMxlrBG2HtkZrmfEukw694d1HRLiR4or+3e3d0+8oYYyKl/Zp1y9vPDeq+GL2WO4Phe+Olx3CqVaZEUEMw7HntXnY5O6Z7eUyXLKPU9YooorgPXCiiigAooooAKKKKACiiigAooooAKKK83+KfxY03wXq9jotrp91rmq3Db5bKyUySwwj70hUc4oYHJ/E21XTf2hPDuoRXC6Xa3unyrdP0S9lBIWNug3Ac55OBXbDpmvNfHcWs/Ga9trK4tNU8PeEoEEjmRFjubmYMCBtYbkXHfFeiWVvHaWcFrFu8uGNY03HJwBgZNeLjnB1LxZjVtcmooorjMgooooAKKKKAOL+JcN9prWXjDSLUz3Olkrexxx7pJrM5LqvqQfmA+tdNoGrWWuaLaavp0hktLuISxMRg4PqOxq5IiSRvHIodHUqynowIwQfwrzzwZIvgvxfL4ElR49Lug13osnlYjQEnfb7umVPIHXBrRe9G3VFbo9FoorkviB40TwpPb2pis3mvLOSS0FxIVMtwJoo0jGOoxISR14opUpVZcsRRV2dbRWBdeM/DdvJfxyXVyJrF0SWJbOUsxZioMYx867lYZHpUVx458NR2QngvJJ5pCqQwNDJHvZlRhklTtGJE5xjmtfqla9rD5JHSUVy2m+PvDN5YC6a8MZSGSS58mKSaKExiQsvmBQCT5T44GccVZl8b+EYCxuNZMaIVyxt5Pm3OqALxydzDge9J4Stf4Q5JHQV4H8RtQhH7Q+lWutRwaVb2tpjSrhUwb934ZGbjAB6LzzXr/AIU8UWPiKW8ht1iSW2SKYKkxkJikzsZsqu0nafl5OKr/ABB8JaH4r0lBrFoZZLDfcWcqOUeGULwwI+grKtRcVKlLS6t9417rszGpK4r4KatqeseALa71e6N1drNLE0rDBYK5Az74FdrX55iaDw9WVKT1TsZtWdgooorAQUUUUAFc/wCJbHUPE86+GdKihLJPbz3k00m0RIrhxgdWJ2449a6CuN+JenQwQWniazZ7TV7O8tljuojhyjSqjIexUqxr0cpdNYuHtO+nr0Lhue49h9KKB0H0FFfbCPPvHmi6rZ/EDR/iDpdtJqKafYyWN3YRf61o3fcHjH8TDJ4rsPD+tWWt6Qmp2vmxwszKyzp5boynBDKehyK0a858c+AfD8ejeJNUkbUPsctpNd3OmR3LJbzTKpbeQOckqM4NduHxXIuWR6GExrorllsegahdw2OnXF/Ox8i3haZyOflUZOPyr5q+KvxC/wCFlaVpNjpdnc2OkLOLyaSVwWnK/cTYO3JPNe0fDJbeX4VabY3Wowaj5tgyvmUPlWUnyz34Bx68V8z/AApuI7q90yJYQkdvqa24XqCFlArqxNSUYXifc8PYTD43Fcte9lHmS72to/IuywTQgGWGSMHpuUio69CsTczQpb6tbTzrqkObVb2/eeKeUXTqZsA7odq4XaMZ49Kq3sGhW7LInh22a3K2qFWuZfM82eASZ3A42hjjGM471zSy6pf3WfRYbxEwcofv6coy7KzX36fkcPRXpWnaDpFwNVRtEsRJpwSJ8TTYkme8NsGB3fKgxuI5J6ZqrdadoVqtvI+g27xeUDdBbiXcXP2j/VnOFX9wOCCfmqf7Pq+R0f8AEQss/ln9y/zOFtbq4tZBJbzPGwOQVOK9e1EnV9L0nxf4b1AS69okYa9jDZa6txy8bAck43Y9zWXqnh/Q9IurCzvNBtp578RmF7e6lKJvkiUeYAT5fyuep5IGOuKydK8Z6Xolhd3Wg6PNYSfukM8Ehd5pfKlbZHvyNu9QCfY+ld2Bp1sNN3tZnx/F2c5VnlCPs1KNSO2is79Hrc9o8JeItL1zRodb0u7Fzpt1zGwH+rbOGVvQg1x3iL+2PBvxK1Lxq1l/aeh6hZQwSMLhVltpFOFVQ3BU59etZmqa9YeCrKa6jvbeytPEPlMLWNQVsLhwA7j/AGTnOTxnNVfE3wu1DxraWGkH4myazocNylze2swjZ2AOQqvGMqMEjmvSr8jtJbs+QwEsRyckl8Oz/rc7bwz8TNJ1bxHH4cvtN1LRdUnVntYr2Latyo6mNxw34eldzXm+kfCWz0vxhpetW3iLWHsNKLNZaZM6vFCWUrgMRuxgnqa9IrkV7answ5re8FFFFBYYrE8X+IV8O21rINMn1B7hpsJFKqbEij8x2Jbr8oPFbdYnirw9/wAJBNpW6+a1gtJZzcCM4kkSSLYVU4I5zzntTRjXc1B8m5zN/wDE/T1W8ggtjYXEEkWJbvEqLG6ytuZUIIP7vhc55HrUmj/FHS7+whvpdLu47d7UymfeiqzoYhINpOVA85Tkn1q7afDPwlAY1aG+ngililjglnBRTG7uo6ZI3OTycnApg8E+DdGRftF5cW9u0RiSO4u0VASYy7DI+8fLTPbA6c1XunByYu97nReG9YtPEGjRarYqywSvIi7mDZ2OVyCOMHGa0ax9Ak8O6fZx6XpOpWjp5jukYuUdiXYscY9zUPjHxXpXhnTJbq6kM9yPlgsoPnnnc/dRUHOTUs9Cm2oJz3N6iuW8BeNLPxTZ/vbO50fVIztuNNvV2TRH6H7w9xxWR49+Jf8Awi/jLTfDEPhnV9Wur2IzbrWPhUBGSP7+M84pFe0jbmuegUV4l4r8dfEC68Y6LJo+j3Wh+Go76C3vZL+EJJdmR8bUVuQAPT1r25uGI96YQqKbdhK8d+Lnhy88SfEnRNL8R3Mp8KXqNDZxWkxjlS7C7t7juMA4P4V602oWCyyRNfWqyRcyIZVyn1GeK8l/tGx8aftE6Y2n+fJZ+HdPlkW9j5t55HIBQHoSMn8qERWs0kZXiCx+KPw0guE8O32r+NLfUECQvPGZpLJx/sg/dIPX2rtPhF8OR4QutQ1691nUdU1fV0jN093gbMD7uB6EnmvRKSgI0UpXued+KfhNpOseJrrxRZ65rmka7cRCIXdrdcIOBwuOmB0zVPxBpPxA8JeCr+/0/wAeQ6i2n2zzKuoacCzhRk7nD5Jx04r1CuG+MXiHSdP8OzeHb2K8uL7XLSeCyt7W2eVpGC99oOByOTSFOnGKctjqPDF7LqXhvTdQmx5tzaxyvgYGWUE1o1gfDprtvAujC+0+XT7lLREktpSC0ZUYwcfSt+hbGsXeKCiiigoKKKKAComtbVnLtawMx6kxqSf0qWigRy7fD3wQLp76Lwposd6WeRbj7GhZZGBBb3PNeV/ADQ4vBHi7xD4NutNguNVErXUup2qr5flMcpGx6qeT8te+V5fYmHS/j1rdjHM0EWpafDdiF2+WabkOyZ7gYyBXVg3aqjxM+pL6q5JbHoFFFFe2fCClmIGSTjpk9KSiigAooooAKKKKACvNv2iZ2XwVp1iYo5rfUNbs7W5jdNweMuSRj/gIr0mvOP2hp9W0/wADQa1okkP2/TdQhnggkTf9oYkp5YHqd1Z1fgZth/4sTt9A0LRvD9l9i0PS7TTrbO7yraIIuT1OBWhVbSpri40u0uLuHybiSFHljx9xiOR+dWatWtoZybvqFFFFMkyPG2n3WreDdX0yyjkkubmBUjWMgN/rFJIJ6EAE/hXBa14C8Yx3lxa6TPqElodSuJpbue5V5riIyW7KNwxndtbnHRTXqlFctbDKrLmud+GxzoQ5UrnkMvgvxf5Egv8ASrrUI28zyolK/u8rMIwQW52uwbdxjIPannwf4vhu7/VI9LuVupZpJPNG2SRgLiFlyu4FuFYgZ6V3194otrPxDNpEmlXjiLKC5WSMI8ohE2zBOQNv8R44rmp/izo0UlnMYDFalR58BjEs0hLTBijqwUKvldSDnI9a4ZQpR+1+B60KuImr8i+8NV0fxPrEOoz3nhuePXrwW8kF5DKoitlAg3R43Zb5kc7M8YJzzWPH4L8dvfQs0NzFawohuVWQA3c22dd33jhRuB69WHpXWv8AELRoExfafd2k+4r5TzRnJ3RAAHoSRKG9sGuvkXa7L1wa1p4eFRvlkYVcZWoJc8PxOR+GGieI9F07Uv8AhJnZru7mglX5gUQC3RSi+ykbffFdZRRXfSp+zjynkYit7abnawUUUVoYBRRRQAq/eH1rnP2W1Yax8SWYHB8TS4Pr8i10a/eH1qr+zoirbeLmVQGbxDcFj69K4cd8KPWyn45eh6tRRRXmnuBRRRQAUUUUAFFFFABRRWZf+INDsLyOzvdWsre4k+7HJMqsfwNAGnRXk3xO+MVvo+ow+GfBNivijxTOC62cEqrHHGBlmeQ/KO3HvWPbfHDX4IE07WPhnrcOvSRkwwQvHJC5HcyA7V57Gpckna4nJLdnqfjTxh4d8H6et94h1KKyhdwibslmJ7ADk184fGP4lfDPSviL4d8f6DrFtdagzfYdTjRXDC3b+MjA5U/pXTfD/wAJ6zqmpz+NPiTDb3mvzzGSyt2bzE02LHEajO3d3yB3611V34L8H3d1JdXXhXRLi4k5eSSxjZmPuSK4q2Mp3cLXRm6qNLQ9W0/XNKg1XSrpLqzuF3RSp0YVdryj9n67fStL1vwvq6RabdabqM7Q2zMF/wBHJ3K6jpt57cV6HYeItAv7g29jrWn3MwGSkVwrMB9Aa8ypTcZNIya7GpRSAgjI5FLWYgooooAKKKKACuS+LKWMHgu71678tJdDA1C2mf8AgkQ9P+BAlP8AgWe1dbVXVrGx1PTbjTtSt4rmzuYzHNFKMq6nqDTi7NMaepl/D/XbrxN4N03XrzTjp017F5htjIH2DPHI65HNN8W+FbXxHJ5s915DpYS2keYBJtZ5Y5BIOexjx+NcH8L2/sz4seI/CnhhJ18KaZCglhml3rbXTAHZDkk+WRz9a9crbndGpzRKfuvQ831H4a6vJqxvrHxFaSvd3CG9murZg/loZHUn5vmOXC4GMACq1j8NdT1W4lt9cJso10ODTXmtyGE0qSLukjAOQDFFGuT0JPpXWfEfULnT9DsGtdUk0v7RqkVvLcxhNwQwzNgFgQMsq9q8yv8Axt4qn/c+dPfx3FoqT2UkKKXlWWBdoQLlVbeRuJ55IAxXq0J1asFK6NYttHd6b8Of7FtdU03S9ee0sNTtpoLiH7EC21xKEAJPCjzeeMnaMEZrPl+EOkSG3Q6s4gswxs4RbYWJzIrlj83P3WA/3jXH2Pi3xlY+HEhOoPa3drp86wWcNumzaqTkuAVydjIgBzj1zmvWvBOparqen382sRiO4i1GWJYwQQiALgAgDI59KivKtSi5c34ClzJXKXgHwPp/g37S9neyXUl3DGk7PHgs6vI27OenzgAdgtdUMZG4AjuD3ooryalSVSXNIxbueEeA7ePRfHnjXw4okjSK/W8hiY/KqSr/AAjsNwPSu4rlPEjtq37Qbzad+7h0XSRa6jk7fNlkZnTAH3sKep6V1dfHZ7BLFtp7pN/d/TCpuFFFFeMQFFFFABWX4ra3/sOeKdUcy7Y4lYZzISAhx7HB/CtUda5H4IXVivifU9N8VTSSeLEvpnsxdFiPI/hMX8HQ9ueterlOC+s1ebmty2fmy4rqev6DBeW2i2dvqFwLi7jhVZpQuAzAcnFXaKK+yEFMmijnheGaNZIpFKOjDIZSMEEdxT6B1oA+Xf2gPhvqHhWa48VeGdWvra1v9QRV0/T90MdkrD55FCnGcDHTvXM6FbQaC8H9mgRGOUXCZfed+c7jk561uQ/ED4iWes3Wo2WtR3yTTywS2t+oaFEDkAqAByAMY71gta+drd1rNytt9tuCQfs0AhiRM8KqDp9eprpqzbhyylsfrHBWW4/CVlKpQThNL329otbL16nTp4mkjWZI9H0pEnGJl8uRtw3bsAlyUG4k/IRzWppniHVtU+0QWmg6A0ahZZvMj2IuF8tSWZwBhflAzx25rjK6r4dhjdzstl9u2XFpI1vx+8VZwSOePz4pUatSc1Fyep9TnWU5bgcBUxFPDQbitLrzOh01PE7BrKTTdE0yya1Mk7EhvOt1JcHAcs43nIYcliOavXWkWIubGeHw+17NMqSqIr3yArQqVMYhkYHbjeX3An5jzXP3tjPLp0VjHrGhpLa2ksELJfQqiFgnyuCdzFWBGR8uAMVPZaZZ6feXEf8AwkOkXqTyF/tsl8hdSPPJJGc/vDKvTpznFenGMYr+J+KPzKvWxFeabwKUV0UJL8Vr+NiPVNW8QeHolW68OaNbwzN8mAZT1WQAsJCeyMMnoBjis2PxtdRiMJoWhARJsjH2ZvlXay4+9/ddhnrzS+L44bXSYbUavbajK88cm6KZJCoW3iQg7eBhlIHqBmuUrza9WcJuMZto/SMiyjA47Awr4jCxjN3uuW2zt11LWuXsus3Ms17HEVkG0xKvyBf7oB7Vtfs2anovhn4o6xo9wFs21m2ia02riMsmcqT0B9BXN1FeW8d1btDLuweQVJDKw6MCOhB5FRQrunO76noZ3kFPHYWNKjaLhtp5PT0PsiivlPwX448aeDb2OK0v5Ne0cqTPBql0TMpA/gkwSB7HNeueFPjLo2ofDBvHWuWj6VALt7VbZG86SSRSQFQADJOK9inVjUV4s/LMZgsRgZ8mIg4v8H6PqeoUV86a9+0bPqEdtqHgnQ5ZtOs5c6qb1QkrL3SJQTyBk5PrivefC+uaf4k0Cz1vS5PMtLuMOhPUeoPuKq62OVXaUraPZ9/TuaVFFFMYV558dPhha/E7QrGymv3s5tPmaeD5cpIxABV++Dt6j1ruNU1TTdKhWbU9QtbKNm2q88oQE+mTXCax8QNY1TUJNG+H3hu51i6UlW1Cf91ZRjs6uf8AWDOcgelNGVVwtaRxPw48AfDm91ebR7/wldaD4o00BpUh1CZQwOcPG4bkEc+2a9U8P+AfC+h6t/a1nYyy6htCi5u7mS4kUexckjqelUfBPgm60/WD4n8T6o+r+JHhMJlxtit4ySTHGvpz3rtqCaVNJao5nx34L03xbbr59xdaffxjEF/ZyFJ4R3APvWN4F+FuneGdcTW7nXda17UIY2jtptRuS5gVvvBecc4Fd/RQaOnFvmsc18RvB1n420NNLvL69sTFMs0VxayFZI3ByCPyrhJfhz4+8KBLzwL45v8AVbhpB9ptNclEkci4ONrHJXBOeOtewUUXFKlGTv1PM9E+EPh6e2bUvFFtLd+IL4b9TuIbyVFlcnO3CsAVHAH0r0PStPstK06HT9Pto7a1gULHFGMBRVmlpDjCMdkJRRTkGXUH1oLOP8afELQ/C+tWWiXEN/faneIZIraygMrhR3b0zXAaZ48tvEn7QelWxs7vTbex0m42i/j8lzIzJkYPHbtXWfsvWtxqvjHx94s1VRPcnVfsNrOw5WKNcbRXpXxL+Gfg/wAfRQSeJNLFzcWoJt50cpJGfYg1fLoeRUxknPyRWByMg5B70V5t+znJdN4Fu4bq7uro22r3kEbXExlcIkpCruPOABXpNQepTnzxUu4UUUtBYlFFFABRWX4v1hfD/hXVddaAzjT7SS4MQbG/aM4z2zXmmj/Ez4jarpdhq+m/Cv7ZY3sSzRumrxKdp7EMAQaqMJS+FXOeviqNC3tJWuej+KtatdK0PUZze28VzBaySIrSKGDBTjg++K8v8O+BvGWqeJfDfi/xL4+Gqx6erzQ2q6ekOBKmCNy4z26+lUPA3wvHiS91nxL8VPDkM+q3t8ZLSGa5MhggAAVDsIXt717LDHHDCkMSBI0UKqgYAA6AV6WFwlvfmfJZtm7rP2dJ6dfMdRRRXonzoUUUUAFFFFABRRRQByPxD+InhvwMsC6xJcy3NxzFbWsJllZe7YHYVy1x488M+PfFfh7w/ocE+qiG6W/uZGtj5MCpGwwxb+MMy8etc58X1XWPi3aReDW1t/GGmQxrM1ttW3ihZgxDs3Byp6V7jp1la2UTC2tYLdpT5k3lRhd7kcscdT71zKUpzlHojucKdKnGf2mWqSiiuk4QooooAKKKKAOc1Twbp2ravqV9qt3dTQ3UiSQW8EgQQssSoXOVOW+XgZIx1FRD4e+Em89rm2v7qWdBHJLLOobbvdyBtQYBMhzj0FdRRXP9Wp9Udn1+vsmc6ngfw35Oy4TULp8sTNNOhcktGwP3MDHlIBgdM10jtuct0yabRWkKUIfCjKriKlW3O7hRRRWhgFNmkjhheaVgkcal3Y9gBkmnVzfxQ1K60n4ea7qNnbNc3ENm2yJRy2cKf0JP4UpOybKhHmko9zHb4x/DJF3P4vslHQEo4B/8dqP4Uyal8UNa8T32k+Orq20azvRFYfZbSJkdMdcuuTzXoHwx8EeEdV+FfhtdV8N6VfYskfM9qjHcRyeRXd+H9A0Tw9ata6HpNnpsDNuMdtCsak+uBXk1MVOatsfRUcvpUnff1ODb4Ya4ylf+Fj6uMjHFjb//ABNdR8N/Bth4H8OjSLG4uLtmkaae5uGzJPIxyWb3rpqKwlOUt2dcacIfCrBRRRUlhRRRQAUUUUAFFITg9KKAK2r3kWnaVd6hPIkcVtC8ru5woCgnJ/KvlL4N+D9J+IFprfjLxppA1G4v9VmaxmklfHkD5RsweBwa9b+P3jbTRpd78N9OtZ9W8R67YSww2tvjEIZSN8rfwL7moPhnpmpaD8P9K0zXDbi8srXE/wBnX5AFBPHqcD8TXFjajjFRi9WZ1G9kS+FPBfhfwrJPL4f0W2sZZ+JZFBZ2HpuOTj2roQTjGTj0zWZouuaXrAf7BLKfLgt52MqbBtmTenfrjqK0yArFWZAwbaQXGQ3p9a8udKrze8ncyafUSig7QXzJGPL+/lx8n19Kf5T5xgZ9MjP+eRU+zn2FZnEfEL4aeG/HF9ZX2rfbILq1+UTWk3lPJHnJjc45Q+lUl+DHw1jDG08MQWUpTZ51tI8bgfUGvQwhbOCpxnPzDjHX8qBGxcoMFlIBGRkE9K0TrJJah7x5ppPwli0ezNppfjrxjbQby+w3iPgn3ZCanufAfiSzQXeh/ELX5b6E744dQ8uWCbAPyOFVTg8cg16FLtht5LiV1WGNSzMPm4AycAck47Dnmo7O4hurSG8tZC8Mo3IxRkPXurAEfiKbdVLma09B3kcl8KPGb+MdGvWurFrLUtMu2sb+Ljb5ygFinP3ee9djXnvwrgisvFnjyxt41SIa2ZsAY+ZokJr0KsqqSk7CktQoooqBBXhf7WN74Yhg8Nw674j1LTGF4TJBp9wUle3Knc2B6ELjPqa9W8beIo/D+mRsi+bqF7J9m0+D/nrMw+XPsOp9q8ti+Bd/rHjHSPF3jPxhc6re2cqzyWbQAwKwO7y0JOQgPT6V0UEovnk7IqNlqxnwDvv7J8Wy+G4PBlxpNnqFkdQg1O8vfOub5FIVWcY4OD617nXnHxK/tbw94x0jx1aaeb/SrC0ks9RggXM8cTtkSIo+8AcZ9Bmu60bVNP1jT4L/AE27hubedBJG8bA5BpV/etNdQk+bUmvLOzvVgW8tknFvcLcwh84WRVZQ2O/DtweKs+Y2/f8ALv8A720Z/OmnikBBGRyKy55WtcV2PMjE5O3OCPujoeo+hpHdnOWOfwpKKTlJ7sVwoorl/it4g/4Rj4favq6TCG5S3aO1YrkeewxGP++sURV3YErnkvxy8cah4N8a+MoYL5dNkuNC0+TSWFsuZZ94EpDbeTgnOTXXx+LvDt38QYPCHmX63s9ylo12LYfZluTF5hizu3Z25524zxmufTwpq2sfCHUPDeo63PJq+q20TzXGozNKqSh1YgYBwOD0rU0DwL9j+MsfimC90SWzn1FLySSazL3qt5Pl+UhIwqbvm3Ag44olXyvMIKNZrR23s9NL/wCRv7slqUtM+JfhG9s7m8lTW9Pgg0+TUFkurNcTxRy+U3l7WOW3kDnHXrUkXxB8PzadDPbad4gmvJdRfTzp4toxPHKsXmknMm3GznIJrjfBfw31vWPBCr4hvrfSY5tFutMsrdraTz0L3fm75gei5XHHUGur0LwDcWsWkGe+8O2T2WrTX0kGn2rRxLG9qYVUNty7Z5JbtUTy7I6c3GTSa6cz/wAw5YFi7+IXha20rS9SMetSQ3+njUXWO1UtZ25lEW+X58ffIGFyas/8Jt4c/wCEpm0Jo9WiSK9ksf7Re3Q27TRxeaw4cvjZznbXOaj8MtQk0DStMtfEGlq6aENG1FpY5MBBcCbzIsD5jxjBxU5+Gs3/AAn91rY1PSYbSbUprv7ZEJDemGS38nyCuNu3Pzdaj6lkNt4/+BP/ADFywNHT/iL4TvNE1bV1TWoodNtYLwxyWqh7iCaQRxyx/PjBJ6MQcdq2NCttM1z4qpe28dxMnh43NkzTwhQlwAh3qQTwVkI5x34riLT4dz6P8PNc8Pyah4dhlvrOz06zltLJw0zpOrebO+3fubgYGQOtejfCLS/FGj6/42t/EmmQwC71KK+gubYu0E3mRAMqMwG7btGfrXTRwGWwhKthUm11Tb/UGopXR6FRRRWZiFA60UUAfJnivQLzwv4z1nR7qR5ITctc2buAu+GQ7hgA9iSKoV7R+0hoqNolp4pih3S6ewhuXyPlgc+/fdt59M14uDkAggg9CKqpr73c/eeBM0WMy1UpP3qej9On+QVNaXd1ZyNJaXM1u7KVZonKkqeo47VDRWZ9o0pKzQHk0UUUDCiiigAHWiilIIxkYz0oASqEOk2sOp/bojKuMlYN58lHPVwnQMfWr9FVGUo7M56+EoYhxdWClyu6v0ZS1C1C6Vew2ZS1kmjfa6rgB24ycfWvrTwBpC6D4L0jSVW3BtrRFcwDCM2OWH1NfJmuLC2i3wuNwh+zv5hU4IGOtet+AfFnizxJ8LNJ8MaX4d1LTtVmthbvf3EDrbQwDgSLIR87MvQD1r08A7xZ+bcawhQxNJRslyuyXTX9Tt9e+IF5/a11pXhHwvfeJLiylRLuWF1SGPJ+Zd5PLAdh+dR6z4u8euIE0D4b3jSPIFkfUbpIkjU/xfJuJx9K63wlosHh7w7Z6PbsHW3jCtJt2mRu7EepNald58aoya1Z5Rpfwl/tzVL3XPihcw+ILy5b91YozGztl7bAcHOOP8a5zx/NNoOueJvCmkXVxp9hex2FvYQwzsqweR+8kCDPy/JtzjrnmveqpXmjaLeXX2u80XTrm4yT5stuGfJUKTn3UAfQU07HPiMLzxSjuecS/E3XotKutT/si2e3jYrCHtnDNtaRdqnf+8PyKxYAAfMKm/4WNrl14aTVLez0+zl86YNHcWrlgkUEch+XeMbi5wfTFd6NA8P+fLP/AGBpXmytukb7KuWOCM/+PH8zVDWPA3hLW7kSX+hQOxtntQkQCLhwF3YA++AAAfQCndHO8PiEvi/E5aTx54luLi40+3tdGtrqzulsrmWSCR0EpWaThd4/gSPjP8RqHS/iN4n1IS3Fn4dhmhjC70S1kO3HlGRlbf8AP8rudoHy4HJrTttH+H8enzpd+JtOvo01WO5u5JrqEB5liMUcT4P938SQa37e+8I2Ot6hdRRaZp91aRbJr9kiijZFIRlV88hThTwOwNPTsYx9p1nb5nC2fxS8QXFut6mi2r26rGsuLaTAZkRtwbfyfmI2AZ6HNaWm+Pdb1Kxv76KHRrJLC0ed4buN0eY5nCqp38MPKXK4OcnpXWWtj4NnuoZbW08OTTsgih8sRszKFDhVx1+XafXGKsyaFoMk6TyaDpbSojorm2XIV87h+O5vzNK67G0aNeXwz/E82vPi5q9vKnl6Fal7iTy4IHhdZI9skSu8nzcLhyR9Vra+Evi++8TanrkNxHN5EMcUqySSMwMhkkRxGCflQbAB7gmu0Ok6MZZJjoummSRQrt9nXLDKnB/FV/IVLa2djaf8edhaWp2CPMMQU7QSQvHbLMfxNDasaU8NWU1KT2Jqr395HZ2dxc7oy8ETyhC2MlVJx+lWK8I+O3wntdQ8Ww+Poo9VvbZATrFhZzlZJIwOGiHrjqvfFSjsrTlCN4q56P8Asa3f9pfC681ZohFJe6vdTOgOQCZDwDXtp6V4r4J+KHwX8GeCNJtdH1m1sLC4DNHASDKrZ+bzAOhz616n4W8TaB4osPt3h/VrTUrfoXt5Q4B9Djoa0PAZ4b8ML618L+K9f+Heqs1tqy6jcX1t5g2pdQyuXBjPfAIyK6vxP4y0Dw5f21hqdzKLu6UtFDDA8rEA4zhQcfjXT/FvwFb+NdD/ANGl+w65a5fTtQQYkgf69cHoawfgp8P/ABJ4f1fVPFHjjULLUPEF/HHb7rSMrHHFH0xnnJ71DjqdsMa4U+W2pzF54y8Y6lp9w3hD4c6zeTbttvNfbYIH5xuPJbHfGKu6V8L/AIkXkcOtat8TLiw1Fh5j6bb2StZocfc5bcR6817fRT5UYTxNSfU+efgt4w8T+KL3xBa67Bp0tvpd2baC/swyLOw+8NjEkY9c816TXAeLrXS/Df7SGnNZAabHrWmTG6VWCRXMyldnHQvjd+td/UvRnq4Wo507vc8s/ap1C+074NX8mn3DQST3UFvIy/xRuSGX6EV3GixJBo1lDGqqq26ABRgD5R2rkP2i7W11HwRp+l3m8w3mt2cThTg7S5zg13EMaxRJEmdqKFGfQCvSy9aSZ8txJK9WEfI53xD448NaBr9noeq6gLe9u1DRqVO0AnAJboMkd66RSGAYHIPINeIePNSvtf8AiDG/gPRr3X2gI03WkWHfZSxtztLdnXOc1o2/jC++GF/J4F8VWuq6xqfmK+ki1hMrTwP0Qt6r0/CuhYmKm4yPKeBm6MakVq+h6T4o8RaP4Z08X2tXi20LMETgszsegVRyT9K4XxT8bPDWiWaXUema5fR5xI0dk0YiHqS+0flWL8PfEWk+Pf2jdOvNZt7i0sbKyP8AZNvdwbc3HHmZJOCQc4xX0D8ZfANp8RvAt14auLl7QyMJIpkHKOudp+lY1cXJStFHThsuhOClN6nOaNqEOq6VbalbrIsNzGJEEiFWAI7g9KuV4J4S+Jdx4A0vX9J8cX13rFxpOqfYbQxRZmmTC8nJ55NdP4TtPEHxs8SXV1Zavr3hLwvpYWNPKRoJ7yRhlic9lPFdEsTGMU31OOGCnUqOMdk7XPU6K4H/AIVn8WvBniuWXwrrS+LtEuYwGg1y9KPA47qwz79uaiuvFfizwNcqvxU0m0sbO8n22l/p7mWCPJ4SQ/w49aUMXTl5FVMurQ1Sueh0o6159f8Axe8IR37afpEl54huwgcR6TAbgHPQbl4FW/EXi7X9N8JX2tTeAfEVvDDavJvaNcx/KcMRnPBxWkq9NbsxjhK0ldRZjfCFrPVPiB4+8RWkzv5t9FZMuML+6jAP65r06uA/Z+0+8svhhp8+pLF9uv3kvJnj/j8xyyk++CK7+nS+FMjEfxGl00+4KKKK0MQooooAKKK5rxl4wtfDd5punrYXep6jqUhS2srQBpWAHLYJ6D1pSkoq7LhCU3yxWp0tFcDefEyPS7maDXvBvivTPKUNvbTmkVs+65rI1j4zeG7jSbyHT7bxEl48DrAw0mXIcqdvb1rL6xTtubrBV725T1aivL/gj8LfEfi74eWWueKPHXjXTtRuWcvALkx7VDEKcEZHGK6DXPgD4ikZG0T4ueK7bb94XE3mZP6Vz/Xo9js/smf8yOvorwjR5vjN4i+IF18L11CHThpm4z62bRw06g/Lg5wD2PJzXo2seA/jvAkQ0jxb4Xuu0n2jT2THp0Y5qvrsCP7Lrd0djXMfFf7APhvrx1S7ntLP7G3mzQttdORjB+uB+NVbHSPj1ZWXk3mheFNVuEJzcJfNAJBnj5MHH51h/ELSfizrngTXfDeqeBIEuNQthHay6deiZAdwJ35Ax0pyxVNxauTDL68ZptaXPb/g/j/hWHh3ByPsEeD+FdXXO/DPT7vSfAGiabfR+VdW1nHHKnowHIroq8o+hCiiigAooooAKKKKACiiigAooooA+YPhFNaeGtT1Ow8eA2PjiSY/bL6+kA+3r/C0Tfd2dflFer6bqOn6lA02n3dtew5MbmKQOvoVOK0fjL/widj4NvNd8VaBbaxDZR/uopIA7M5OFUE9MkgZrzX4F+H7zRdD1O8u9KtNIXVr03kFjbOGW3jKgBcjvxXl4ygo/vL6mFSNtTJ8U/D3VIbfW9N8P6ZNd6XepB9naa4SaWFktmUCMSHgBztyeVHT1q1rPgXWJ9OUR6Hb3N5Lqd9I3zRb1814zDOSTztCtzkkZ4HNen0lSswmkroftWeEroer6xqrzR+D7x01CKe5dJoo1F2qzz/eLHBI86IjdjocdKt6j4b8UaHq0Wo3Wg3l5aWk1rPNcW7pINqi3DYG7cSDG3avQtf8bXWm+IrrTptPgfT4Zo7drmW9KMZXtvPGVK4C4BBOc9OK5W6+LklvNo832KW1eSaRJraEBvPC3DwucugZFATcOhOQK74zqys7aGibZkWfw58XnS0QQTwXQtLqKdnNuFmZoVUAKpydxBG9juPtWzP4K8Q3Gjtp9voyWOqJc731gTxFpVLSEYXPzBQw5bkZwOlXJfimtrZGfUdDjjlaCSdBHdM6t8kLxqTsyCRLyegK9ea9HcANwOMA/pWFbE1aVnKKJlJo8PvPhv44kR5rW1igRBttbPzkCq5htgZG55+aNgPZTXdaIlz8PfhpqFxr0klzNZS3V08md7TlnJU/L/eJHHvUvxR+Inh/4c6bZ3/iEXZivJmhiFtD5h3AZOR+NZXxN16y1r4Caz4h0mQvBPpouICwwQcggEdj7VzzxE60UpR0bIcnJGp8J9Pu4vDra5qsYTV9bk+3XqgEBGYAKgB5GFAFbt94h0Gxv00+81ixt7t8lYZJ1VsD1GePxrz3wh408XeI/DOi2Wk+F7+1urqxH2nVL5AkFs2zh1X/AJac8gcVpRfC3SYfCesWtxFbazr+qW8i3Op30ILzSEcf7qggYA4GBXNKC5n7R2Je56EjK6B0YMrDIIOQRTbiaO3t5biVtscSM7n0AGTXAfDbxLfWt7P4J8TWdlpt9o9nb7XjuxIkyMvBzxg+1S/G3xRb6L8NtSuLWSG6knKWmxJwGAlO0sMegNR7N8yiHLrYyvBepeIvHXjfT/Fh0j+z/CtrbzLZNO4824dmwJNnVRgcEivU6qaNZ2+n6RZ2NpGIoIIUSNB2AAq3SqSUnpsJu4hAYEMAQRgg964HVPhVoMmstrGhX+qeG76Zh9pk06faJ07oVbIGTzkV39FKM5R2Yjhk+HJkDQ3PjPxTcwyPzG12oG09VyF6Vl/s+x6nHpXiCO+1ae9t4tYmgsopn3tbRJ8oTPfpn8a9OjOJFPuK86+BYJ0rxBLjCvrt0V9xvrXnlKm7lJ6M9EopsjpGpaR1RR1LHArzf45+Np/D/hO1Xw7qMK6nqF/FaQyRBZTHuOWbbyOgPWsYxcmJK56VWV4u0Kz8S+HbzRb5FMVzGVViP9W/8Lj3B5rziWw8aSIA3xF1McDO2wtx/wCy1XuNM8eJCxsPiTfLPxgz6fA6fkBXnLNsHf4/wf8AkNW7nBeIY/jJ4XvrSPUdd0gmS7S1sbFIw8l/GMbpcjlBjrnFew2a3ElurOmJQBvA7Gue0HQ9XTVBrPifXzruqLB9nilNskSwpuJIUL655+grpYJHhnWaMlXUYB+tefisfl9aoqMoWh/NFWd/wuvUU5X2OU+LnjB/BPg268QS273k6ssUMbscM7Zxk+gwa4v4DfFm98f399peqafBbXVvF5ySQE7GXOCCD0Ne53+i6P408KXWk+INPhvLWYbHXG05HIII6Eeorlvht8NvAvge0vP7N0+WCeRsSzyzF5HHZQeMD2r6CHDGEeCup6yXMpSTVtt+n+ZjGtFpqS1RpDLHCqWPoBmlkWSJyky7COxNXvt0cDYsLZYQP4j8zH86zL2P7Xc+dKzc/eUdGr59YTJadOVOVduf83K7LvZdfmaRlvdf5lfV75dNsH1CS1a6jtmWWRFGTsVgWYDvgAnHtXodjeW97p0OoQyf6NLD5yswIwm3dkjtxXEt5fleWsS7cEEE7sj0Oap+GteTw/Ne+G9WmnFtdLIulTumU3PG2IN3Xdnpmtsnq0IzeHjLm1una1/v6lxtJHb2XiDQb2SCO01WGaS4lWGFQrZd2iEqjp3Qg1reTN/zyf8A75NfPtlF4hvNNjsdJ0DxDDfpIsscr6fLEgCaeIWIcgDO8EDnntWwNK8dh0k06PWWsz5ZEawTQ4+abaEDNkKHKE7u2O1fYTwFN/C7Gjpo9q8mb/nk/wD3yaPJm/55P/3ya8nu9P8AEkljpP8Awj+na/axqkgvRdiTDyb7XeY16rkiQjd1wxHFZGmaP8TvtsM00epIpmdbaORZCkUYNz80mOctlT+KVP8AZ8f5g9ku57Rf6eL6xns7i3Z4Z42jdSvUEYr548U/C3xnp+sx2Wj6LLqlvKrFLrzkjRMDPzZIwB+tdja6f4m/sO4gfTvEQ8QYh8q4Ik8hYd9vtV/7xGH4HIw2etYc+jfEmS2dUt9bSCO1Bul/eF7i5MFypC5527iDx3K044CK3lc9TK80xeVylLCzs5KzMPxl8O00T4cy+Jk8VCe+aWKFfsjhrRW34YerHscmuPHTnrXs8nh/Wm+Dfii28WWrm+E7XtvGUKrGyxoyBAOoU8e5Brw7T7+0vkk+y3CTmJtkm3PytjkVx4qHLLlWyP0vgDMpYmVdYio5TbT1e+j2RrR21nHpi6hqWrWunQPcfZ4vNSR2lk27iFVFY9KbdWsaW1te2d7bahY3SF4Lm2JKPg4YcgEEEEEECr2mpfyXXgmPS9SttLvW8TyCG8uYvMihP2Y/My5GRjPfvVDSda1Ow8EjTrHWZLH+ztP1rUDcWpQC8u4rraGyVOYzkny/et6WCjVpKSdmZ5nxnistzarQlFSpx6bPZdf+AVwrEcKSPpRg+h/Ku9+IF1f2upXd3puq3lglgvh3y7W1cJATdH9/uTHO6qOjeIdYl8TTSyaiZVuE15TZmNPJtfsoPkPGgXKMPXPNP+zX/MH/ABEinf8A3d/+Bf8AAOQ2t/db8qMH0PHtXXK2qyWHgeB/EniGJ9V0u+vruU3o3StHaJIhX5flQPkY571R8Y+KNWt/BPhK+0vU7w6t/wAI1YahqOxYUikMkqxmWZmBMzMPl2Acdc0llzf2gfiPGLtLD/8Ak3/AOeoqD4xatH4WvNUmtbVWAuzHDH0Vc8/lXNfD3xXN4jW5jurdIpoMHMedrA/WuP2E+Vz6I+0jn2DeKp4Rv35pNK3dX37nUzxRzwvDMgeN1Kup6EHtXpPwT8eTaHe2/hPW7iSfT7hgmn3Djm3bH+qY/wB30P4V5zWfqMeoaldwaJolnPd6pMRKghAzAitzKSeBjnHrV4WpKM7LY4OLMFhq2ClWqvllDZ/p53/4J9p0V498N/jHodzq0/hHWJJrOfTFitVvbsbftkuMNwMhTn3r1+KSOWMSROsiNyGU5B/GvbPyaFSM1dMdRRS0ixKltP8Aj6i/3x/OoqKBPVHjp8C+Jta8Nv5MNlZC4tGtPKmm8uVgGmIfO35ATIMjqRViD4V67bandat/aFhc3BufOht2nKoEW4Eqxg4wCfmJPrgV6y8q7/3ko3f7Tc0tVzHCsBDqzzHRPB114S1G18Taxq9pHZaezzXCLPlAptgnAxktuBHuMVoaR8XvBep3Jgim1OA4JD3OmzRIcejMuK2/idbxXPgHV0lhSUCEOoYZAYMCD+Fb9oQ1pD0I8te3tQ3c0pUfZNxgzATx34PZlVvEFjEzdBK+z+daFr4i8P3UQkt9c02RD0K3Kf41Lq2j6Tq1v9n1TTLO+h3BvLnhV1yO+D3rnNY+F/w/1S0ltbjwnpkayABnt4hC+B6MuCKWht+8XY6+KSOaJZYZFkjYZVkOQR7EU6vNrr4S2sE1i3hvxX4i0CGzACW0N200LY6ZWQkYHp0rV0XR/iLp9vKl14s0rVpGfcj3FgYyg/u/IQKLBzy6xNjTPBvhXT9Un1Gx0CwgvLknzpVj5fPXrxXM/sfWvmDxlrUVrb2VrdavJHFbwAhE2cHAPr1rP8e+PPGngFLS41Tw9Y63bXcqwRSWMxiKSknCsHz19a779mrwhrHhHwFLFr0ccN/qF7LevCj7hEHOQue5xVJNHnYycGkoqx6jRRRVHAFFFFAHP+OPB3h/xlpR0/XbFbhBzFIDtkibsysOhFeO+G9S1TwZ441D4feJNR+32dnZG/sdVncB/s4IykvuucZ9BX0FXBfED4U+FfG2rx6rqyXa3SxiJmguGQSRgglGAOCpx0NJq5rRrOlK6PBPj/4w0TU28CXOh6jb6tbR66s1ybJvOZEQrk7Vya7Cw0/4nfEWwvn02G08NaBdt5dtPdIwvJIj95gv8ORkDIr1bwl8L/AnhXWbrV9B8OWdneXQCyOq549ADwPwrshWkKkoRcYvcwxUIYmqqk1qjA8B+E9H8G+G7bQ9GtVhgiX5iOWkfuxPck1qzadYTXqX0tpC9zGMJKyAso9jVqioKPnPxR8BvE03jC4vvDmsaZZaedRW+tDJGxmtW3bmCnoQeete+ax/aUfh+6/s5Um1IWzCAMcBpdvH61oUVUpyn8TIp0oU01FWu7/Nnw38PvCfjXxZ8UbXw14i8P3llNY6ob3Xb9lBjmIO5NreuR2r7hghjhjCRoqgDHAxTgqgkgAE9felonOU7czFTowpJqCtd3+bCqGu6Ppeuac+n6vYwXtq/wB6KVcqav0VJoYvhvwn4b8NxvHoei2enq+N3kx4zip/FemJrXhnUtIkGVvLWSHAOPvKQK06KAPmXw7b/FD4feF2stZ8C/2jpenALDNp10jy+VnqyFiSQOwFdfbeMvC8+nm+/tyyjiXAcSShXRj/AAlTyDz6V7WeRXG3vwv8C3vjSLxfc+HbOTV4xgTFeCfUr0J98V1UsVOCtucFfL6dV8y0Z51p/jrTdSaX+ztL1+8jibaZYdKmZCfY7cEfSp7rxdDbW7zzaB4lWNFLMf7InOAP+A17dGiRoEjRUUdAowBTqf12oT/ZlHzPA9P+JXgy6sPtkmsLYKCQyX0bQOn1VwCKuab488F6lcfZ7HxRpM8u3dsW5XOPWvXdU8PaFqkMsOo6PY3ccv8ArFlgVt31yKxJfhl8PZFKv4M0PBGDizQcflVLHS7EPKqfSTOS/trRv+gxp3/gSn+NcX431rQbHx94E1pLqxnuF1T7JvikEkipIuMYB6ZxXoOtfAP4TatKklz4Ps0KDA8gtEPxCkU/wz8Cfhb4c1mHV9K8LQR3kB3RPJI77D2IDEjNKpi/aRcbFUMuVGampbeR6S0cbj5kVs+ozTPs1v8A8+8X/fAqWiuM9IRVVRhQAPQUtFFADRHGHLiNQx6tjk06iigAooooAKKKKACiiigAooooAKKKKACiiigAooooAoeIdIsNe0S80bVLdbiyvIWhmjboykV80fEXTdY+A8WnataeLNW1rQmufJGjTW/mlYz/AHZOo29gfTFfU1Q3drbXcfl3NvDOucgSIGAPrg1MoKStJCaT3PDfCvxS8N6/qdnpi2+q6deXylrSO+tGj84AZO0jI6epFdnBeWlxNNBBcwyywnbKiOCUPoR2rx3U/wBnH4g6t8TW1y++IjppK3slxAIt3nQo2flQH5RwcelQfEzwz4G8Ha1a+HfBaeJLzxqw85prG53kEn79znjFcE8BH7LsZSp21ueoXvg/RdQ1rU9T1RHvvtzRMkDOyJAUiEe4YPLcEhu2afF4O8LJy2jiZ8k75p2djmUynk88uxJ/Kti0Eq2sQmOZdi7z745qWuJ4mqtFIjnZhW/g3wvBbNbppJKMkkZL3Ds2yQIGXJPTEaADsBW853EnGPakorOdWc/idxOTZ4hrNrD8QvjK2ieK7yTTLXw7cLcaVphUf6eQeZ95GCpwBt61bvPg7qayX2i6V4n+x+E9Q1JdQnsREfMjwcmGMg7VjJGcYqT9oKyuNQ8W/DiHS4xJqUWt+a+wgSC3UKWJPXb19q9gPU1vKrKEYuIMZDGkMKQxrhEUKo9AKfR3pzRuoJZGAHXIrk1YjlPFnw98F+K75L/xB4ftL67Rdgnbcr7ewJUgkfWsy2+Dvw0t5454vCdrvjcOu6WRhkHIOC2DXeUVSqSXUd2IOAAOAOlLRRUCCiiimAhAIIPIPWvn/wCJXgvxR4LkivPDPjDVLHwdc3Tyazbo6+Zah2yXjbBbGT25HWvoGqmsWi6ho97YtHHILi2kiCyLlSWUgZB9yKuE3G66MadjyHS/CGkyaOsFzq2s63byrkSXepzP5ikezAEYNT+HvAvhDw/ci60fw/ZW04OVl2lnU4xwzZI49Kp/CKP7D4Oj0OXcLzSZXs7pGJOx1PbIHGCCPauvr4jHYjEwrTpTqN2bW+/yByd9wooorzCAooqcWl00QkSB3UjOQO1dOGwdfFScaMHJrsDaW5q+FLlY5XtWON53L9a19S0+O9g8snYwOQwFYHhy3lkvftCj5Ys7vrjpVyDWpf7QZbgrFEMgg1+pZHiFLK6dHHLSTcVfqvM46lKTqOVPoUb3Rru2JZR5qdiv+FZzKQ2GBB9DXcWd1DdIWhfdjr7Vm+IrGOS3Nwi4lX0HWvMzng6j7KVfBvVa26fIKWJfNyzRzFNmjSWJ4pFDI6lWBHUEU8qw6qR9RSV+cuMoPVWZ2GV8Kr7XNA8S/wDCB3bNqGkfZWudNutw328asAYpB3xngj0r0jXtTTR9DvtWmilnS0hMpijYBn5AwCeO9eaaffXnhvxbqmrHQ73V4r+GFIfsu0tBsXDA7iMAnnitDQvFE/j/AMPeIPDGoadJ4b1xbchobltyrGWBWQMByMLz6Gvv8vrxrwg5STdlf/hjW12maWo/Emy062imvdHvoZHaeF42njJSaISfKMH5+Y8kjoCPWqWl/FK0lS4jntmv5La7EU81kPLjSM+UCwDklirSgcHnBIrn/EF58I7W/mh1DxZfmZ3Ed1PFKrpLK28glxGVU/vW4BA6ZHFdFpnhn4b3ssVto2qdPKJt7XUI28yONYwEI2k7SYkJPXOeea92+FStb8zT3UdJ4X8V6d4jmuobBJka2jSSTfIGxuZht46H5f1rd3N/eP51kaB4c0jQZZ5dMimR50RJC7KchWYg8KOfmPJ9q1q87EOHP+72MpWvoRXtwbWznu8bjBE0oHrtBOP0r46t2id7nUG8qJr64e6kJATl2JwSeuOlfZLKrKVYAqRgg9xXj3xL8OeFfh/4e1nxZBoc2qT3Ef2WG1kAeG3MmRvAx8oy2STnHGMVENfd7n0PDedRyitOsqfNNq0fLU8qhvY/7OOn3em6ZqdoZfOWO8g81VfGNy8jtVqTW2ks7axl0XQZLK0JNpbNpyGO3J6lB7nk5zmsPTomhsIIZAoZIwCF6Zx2qej2s46Rk7H7qsqweKSrYihFzkle6T19ToJPFuoSNdNJYaO32yaO4uh9iXE8qHKSN6sp6dh6UyLxRfRajc6lHY6PHf3asl3cpYoJLhG4ZXPoe+MZrCoo9vU/mYf2Dli/5h4f+Ao6K81fw9qN3p+qat4atr69srCPTo7eRQLSOBZCx2IOQxB29cVUN7odnpGnaRpnh6wubSwSRYpNUtkmmAeUybQwxhQTwPasZZImcpHNE7r95VcEr9cdKLLSPHeuLJc+FfB9xqljG5ia4aURBnHUKD1HvW8KmIq+7FngYvLeHMuUcRVpqzbtvJa76a7fgHihE8TPdNrEUcxun3yBV2jPqMdKztA0LTdDheLToPLDnLsxyx/Guy1jwL4z0b4d/wDCVapY2tvPDIputMAaSVIicFg44yOpG0jHeuSn1fTYUDNeRMSQAsbbmJPbA5qKlKtBcr6nfl+Z5RjJuvBKMqasm0k7eV+hbuJPJt5ZtrOI0LkKMkgeld18OfhVrGs67DrOswXei6SYv3sUdyYptQUjhZAh4QZPU55rJ+HngnV/G2stHsvNK0a0ZGuLuSAo9wc58uMNj0GWPrX1Eo2qFHQAAV2YTD8nvyWp8jxTnccwl9Wou9Nbu278n2MCw8FeErHRBott4d01NPHJgMAZWPqc8k+55rkdNtdd+HGoX9vY6Pc6x4Vmla4hFtKPM05cZMaxsfmGemD36V6bSiu+58g6Ud46M8h1vxt488RNZaZ4W8K3mi2+qN+41m8Kny4gOWMXVW54Bq3/AMKo1i+gWbWfib4pm1IJjzbScQQ7ux8sDpXqZY+ppKLk+xv8Tueb6R4y1zwzokFl4y0HWbu+Sc263dnbpIlwM4R8B8jIxnIFP8T/ABK1Dw9e6fNf+CdUj0e8uY7UXbTRCQSvnaojDHOSOuRXowJHQkfSsXxn4csvFWhPpN9LNChljmjmgx5kUiMGVlyCM5HpRoDhNLSR4bC3izwzaJceN/DF5qMuqaybazuf7YZbi3jkb5D5a5U7Rz1PSuqHxPufBuqX/hXxXp2tX89mB9jv7O0MwuIiOHfGMEcZqPxfeutsvhr4oXsOmyCdZ9D1uyLBd6/dDkjAk9R0IJ6V2fwc8Wt418EwaxPDsu43e1uW2bVd0OGZeT8p6jmqv3MIQalaLt/XU84+Fuin4leEZdQuPHPiWRJrlk1G3WQrDLg5AQlQQuOoFe6WVvFZ2cNpAGEUKBEBYscAYHJ5NFrbW1pCIbW3ht4gSQkSBFHrwOKlqW7nTSpKC8wrF1/xX4e0JpE1TVba3ljTe0RbMmMf3RzWX4h8Qatfa6vhLwTFbXeuBla7lnBaCwiP8UmDksey11/g34XeHNFeTUdStYdb1u5bzLq/vIld2b0UEfKo6AelUo9zmxGMUHyx1Z5+PFXxEvNHk17SPhvJc6SMvCZdQSO4ljHRvLK8Ejtmsvxh8VtLbwBqtxoV1JbeIki8qCwuISs6TtgBdmOTz1GRX0eqhVCqAABgAdqxrvwn4au9dg1250Owl1OAkx3TQL5in1zTsjiWMqq92eO+C/gpNr0Oia5468T6xrUSxpcvpN2cRLPjOSBjOD0r3qNFjjWNFCqoAAHYCnUUzmbbCiiigQUUUUAFFFFABRRRQAUUUUAFFFFABRRRQAUUUUAFFFFABRRRQAUUUUAFFFFABRRRQAUUUUAFFFFABRRRQAUUUUAFFFFABRRRQAUUUUAFFFFABRRRQAUUUUAFFFFACP8AdP0r54+BcaNL4yvZsvfS+IblZ5WOSwU/KM+gFe+a3b3F5pF3a2lyba4liZI5gOUYjg18++GPgTq/hjwlq1z4h+IWrgp514U00iNS2CxZsrlmrGvSdWHLcmcbo9Qqhqms6TpcMs2palaWccS7pGmmVAg9TnpXi3gn4m6/bfB3SHkB1vxVql3JZaZFKyq8nJ2SSAYwAMHJxmvU/h38FNF/sX+0viJp8GveJ75vPvp5mYqrdkVQQoArzaWCcpPmeiMVTbNTQNc0fX7L7boupWuoW+4r5lvKHXPpkVo1jeJfgjoEkd1ceD9Q1HwjeSxHP9mS7Y5HA+UsrAj24rjvA3xE0u08DKfFWuIdW0ySSzvVdCJ5ZYyQSIwMknGeBzSr4OVPWOopQcSbWLyHT/j5o8c8bO2paO8EDDB2MjliT6ZBr0SvmH4p+PNQ1LxtoXi7Qom0a2sBJFY3GpWEu6/Y/eQIBuVMY+YgAZ617B8FPiTY/Ebw7LdxoltqNnJ5N7bq24K+OqHup7Gpr0JxhGTXQHGyuegROY5UkHVWDflXluk3viLTfF15pazxCKyvH0izuL92aLyykt3vb5hyBsTJPABr1Adc1Ru9G0a7tJbO60mzltprg3UsbKcPMc5kJzncckdehx0owteNK6lsxwklucL4s8d694cju7iSPSdQjTUoLKNYIXK4ltVl37w53AMw5wOB71W1X4m61pKWaTaRa38jyTQyG1hkOWilmQnG75QwjUjr/FXo11pej3KOLrSdPkQt5r+ZF8uVj8vceccRjb9BWXYDwGILT7H/AMI55IlW3tmEwI35JCgluT+8J993vXZGtRl8MPwLTi+hx1r8S9ckEtwdHtZLeJkjdo4X27sw5Ktu+cnzGG0DjA9alsPiJrV/oOs6xHb6NarpdtK/kXIdHmcJIy7QW6jYMr355FdHbP4ASa7uPsGl2Rt/LhM10nlJIu75GjJbDDdHjcOuzGeK0BovhGe7dE0vRJrgRywPGh3NsPEikBufvnJ6jd1FVKVKO9P8Bu3Y4HUPi1qlrdiOLQ7YvPKgt4pI3DwoLkRO8oLehXj1cVsfB/xXe+JjrQuPtTwQmCWKS4k3FmcMHCekYK8dT3ya7B9F0N5J5H0PT2e42+cxiOXw4cd/7wB47ip7OxsLIEWOn21plEjPkptyqZ2r9Bk/nXPVxNF03GMbXJc420J6KKK84yPIfiFHa2fxr0JtNuil7fWM39o2wk+V4kPyOV/vZJGa36zPjtJb2T6RrGlwm88T20220sYMtLdQt/rE2jnGOQTwCKf4d1a31vSYtQt1eMPkPFIMPE44KsOxBr53iHDz5oV7e61a/mD2uaFB6GiivmiTN8SeKb3w/ehL2zuTpL3QkjmS1TynthZktEJccN5oJ55GPSpf+E60+7toY4NJnktrfAuLmC8R1RTMIgycfvASwPbvW/caTpep+FkGo2T3CRzNKF8wp8xQoTx14J/GsV9H0uW8hvri4vrpY4PLe1uLl3MziXzAzt02AgYUY6V+qfWsPl1KEcR7spQV7du1+5pCpTqa9ivo3xG09dM+16bpMl2zpJM3+mJtWNI0kPzAffw+CvYjrTNX+IGjyabPrE2iXEUeI3g33iKJI3Mo3McfK2YiMc5yK1bfw/Y/2dFbnSdSuLZYpIoPMvJHEcboqFE7BQEGP61C3hPQhEdLayntpL0boLc3zCUInmDbGCOF+eTj3pLN8HiaXsXFyj25W9ilCne6Q/S/iJokWqnR7fTZnIuBb5FyhdW3bSXUD5fb1FOl+KmlLM1uNJna4W1juzEblAfKaESFunQbgtaGmeD9IvIZoZbPWbKPzVmWKG8dY4nBzvRSMBiepOah034eeF/7FXT76W81J2j8qWdpjG0iCPygpA/2MA+uM19BhZ1KlKLo/DbTpp+hz1Pqybcl+Zg6l8VNFvpNPNnZMtrPqH2aPzYRI12DOkWV5GwfPuzzxj1rXuY/KuZY+cK5H61tN4F8Itdi6/sllkVy8ZExAjJlSQ7R2+aNPwGKTxTaP55vVA2ufmAHQ183xTk1Svh/rMV70d/Nf8AlYik2oQMKsnXPD1hq11DeSyXVtdwo0aXFrL5cmxuqE4PynnitaivzSlVnSlzQdmap2MzQNB0nQ9Gh0jTrOOO0i6Iyg5Pcnjk+9Q6h4X0C+vVvptLt1vUTZHdRoEljHUbWHQg8itmiqWIqqbmpO/cLu9zm7nxF4j8G6npEuo+IDeeGDceTdtcWhkuIlYHazyg9N2BkqOteqaRrGlavYLfaZqNreWpYqJYpQy7h1GR3rjmVXG11VlPUEZBrD+Fnw90zxtpHjW21C+mkZNXuBZW/nlYrSTJxIEXHP1r7DI8VPH3pT3it+5pFc5607pHG0jsqIoLMzHAAHcmvn74r/E6PxZaX3hnw00T6RIphu72SPcJmDAlY+cFePvV7FF8OPGmsT29j4o8R2KaEkIiurXTo2V7sejO3KgjggV5L8a/hE3w9dta8MWrP4UI/fwbtzWDk4yueShzz1wa+gWCqRi5dT28gp4H67D6/fk8u/S/kebRIscaxooVVAAA6AU6oIDql14cvPEdjodzd6NZ3Qtri9jkTZGcgElc7sDPXFSCWIlf3sfzLuHzAZHrXFOlOFuZbn73gc4wOM5o4eonyaPpb7+hIBkgda2PhV8P4/iNZalqlv4n1Gxktb1raSNYgYWjIH+r564z83r2rBmjhurZ4ZPnilUq21sZB9CK9f/ZV1G5fRNY8PvdxT2mkTpBaqEVXRSoJDY5PPc114GMXJ33PmeNq+IhTpKDtBvdOzvbb0saetfAfwhf3Ok/ZJr7S7WxtzbzQWjhPtS53Au2PvZLZPfNel6Lptpo+k2ul2Efl2trEIol6kKPWrdFeofnSilsBAIIYAg8EGsCz8E+EbPXn1618N6ZDqjli10kADkt159636KBuKe6FJJ60lUdS1jR9Muba21LVbKznuv8Aj3immCtJzj5QevPFXypUkEYI60xKUW2kxKKWikUJRS0AdegA6knAFAm0hKKXsCCCCMgg5BpKATuU9a0rTda06TTtXsYL6zkILwzJuViORxUWpX+i+GtI+1X1xZ6XYRYQM5WNAewHbPFaNcDDYxeMPj6PD+uWyT6Lo2mrdxW8pOyadyMPjuV6U0rmNer7KPNbUra58T5LDRLXxDD4X1STRLi6S2juZVEbSF2ChkQ8kc9a2W1zXPFEt3pvgC2gnltnWO41K6/49oSeSFx99gOw716T438FeG/GegjQ/EGnrc2AYMsSuU2kdMFcY6VoeG9D0rw7pEOk6NZx2lnCMJGn9SeSauyPLeMqtPU5/wCGfgKy8HRXt21zJfaxqcnnaheSDBlf0A7KOgHNdlRRTOUKKKKACiiigAooooAKKKKACiiigAooooAKKKKACiiigAooooAKKKKACiiigAooooAKKKKACiiigAooooAKKKKACiiigAooooAKKKKACiiigAooooAKKKKACiiigAooooAKKKKACiiigAplxDHcQPBMiyRSKVdWGQwPBBp9FAHmvhL4H/Dvwv4vl8UaToix37Esm52ZIiTzsUnA/CvSqKKACuaj8A+DU8TS+JV8OacdXmJL3RhBcn1+tdLRQB4R+0xZ3ujeJPCfj6HTHv8AStIaWDUY4wD5UMgAMmO4AzxVH4WeAvA2ha5qfjHwfcK0Osxq+yN/3Uan5vlHbJOfavoG4hhuIJIJ40likUq6MMhgeoIrzC6+A/gP7Rcy6XHqOiJdOXuIdOvJIY5CRg5UHHIrnr0HU2djOcL6o0opI5UDxSK6HoynIp9fOYfT/g/8bNXs9S1rUtE8I2NkX07T3eSaK7J6leoVs9vevRfC/wAZ/BWt31pp0k95pV/eNtt4L+2aMycZBDfdwR715dXCTg9NUZSi0z0G+Vn069RVLM1pOqgDJJMbYAryQeAPE2p6PaSra6fZJcQWhe3aZY5YzEIfmY4+6QjZQYOcZr2EeoOKCSTkkk+ppUMU6MWkhxnyo8cj+FHiK1a4vFu9Pvrq4i2NFJcYRAftKBVyMYRZkPuQe9df4R8Gajofi6fWLi/imtnFyqxrICF3shUhcZBO05yT2rtKK0njpyi4tIbqNhWV4s12w8NeH7rWtSZ1trZcsEXczE9AB6mtWszxXpKa54b1DR5JDELuBoxIB9wno34VyQtzLm2Mzl9I8E+OviNb2+q+JNYu/COkuC8Gm6dLi4dT91pJBgg4xwK2dK8BfETRgNJtPE1jf6cCRHe3yM10inpnsxHv1ro/gPrV/rPw7s/7UeOW+snezmmifekpjYruB7g4rva99UafLa2h0ckWjg/h58OLPw5qD6/q14db8SzJ5cupSptIT+6iDhB9K8o+IXha5+G3jeLVbG/hk8P+JNRb7TbSIFe3nZScoR1BK9/WvpOvL/2i9IsdY8OaRb6hbiWFdVibJ42EA4Ofripr4Sliqbo1FdMJ2UWclRWlc6LewwvLhGVBnhuSKzR0r8oxuXYnBv8AfQcU72v5HHGcZbM1rK7iGh3FrNMA/Oxe+KyP4fwpaK2zHNamPp0oVFrBWv3CMFG9upga1YaheeJdSn0zS7m8mhlEdwwmKI0D20Q8sHcM/Nltg64PrWJD4S+IrWltHbyXltBb24AVpgju4+1BBjd8qqHQ9e6+ld/LPLIio7AhemFAJ4xkkdePWoq92PFrpxjCNO6SS1fkdHtfI5lPDnitlibTbW5sLMMT9mlfLBftEDEAb/kJ2u3fjPHNd1qDXAvIJbcMTyVIPBO41k+Yndsc454ya6fwrMptHhMnzBshSe1e3lWaTzKu8NWi6Taumnrunpdf0jnxNX3L22NW0MzW0bXChZSo3AHoadNEk0TRyDKt1zT6K+9cVJWex4t9bnK6vo7WcZmjkMkWecjkVlV3k8STQtG43Kw5FcRdwtb3LwtjKnHFflvF+SU8JKOIoRtF6Ndn/wAE9PDVnUVpbkVFFFfDnSFctNqGsfDXxFqXjvw/HbXVjcw51XTZXEKttH+tRu79eO+a6liFUs3AAJP0qh8H/Clr8TNW1HxR4ks5bnw1FIIdKsZnPkzlDhpmQYzyOM5619Fw1QxE8VzUXZLf07GlNO+h7f4A8QjxX4P03xEtnNZLfQCUQS/eQHsa0tZ02x1jTLjTNSto7qzuE2TRSDKuvoasW8MVvAkEEaxxIAqIowFA7Cn1+lnSctY/D7wjp3hLUPC2m6LbWWlX6Os8EK4VtwwT9a4Xwz+zt4B0Szu/Os21m8ljeOGfUCZPJBGFCgnAAr2OigabSsfLNv8As5+MooRbprmjRoMqsiQsCg7EL049OlamqfDNvg/eaR4t0Fp76whgaHxJJ/y0nXORMR/skk8dhX0lUdzDHc28lvMgeKVCjqRkEEYIrOFKEL8q3O7EZni8TyKtNy5dr9Dz3StQs9U0+HUNPuEubWdA8ciHIYGrNeU6F8LfilYTah4T0bVrfw74etrma5sdQhCySzeYdwjKHoAxPPpXWfDDWrrVvD0ttqcwm1bSrl9P1BwMBpozgt+IwfxpuNjroYqNV8vU6qiiipOs4D4kSzWfiC41GB2gkg8KzFLhVGYm+1ryCRwcE1zE2veKf7cso7PWtZn0u3kkH2lCXdojLcBHIx++JVFwD/dHrXsd3DDeWM1jdxie0mG2WFidrDOece4FWkmuGYKJ3UdB8xwBVqR5tTByc3K+h4fD4m8TteqttrOqSRLdbdO2sZFugZD5gLbf3m1OcH7p+lQ+GPE/jG4k0aN9WuxDJOQs0kzSJJLuh+QNtJlOGf8AdngEnnivTY/iN4Xe1W6/tm8SFivzPY3Cna2CJMFPucj5+nvUR+JOgJdXsVxqDxpCN0DQmWeSdAzqT5aplcFGPfgE9Kd/I5XTh/OedweOPE9xp4t9L1qS81aKGLzLcy/MG2XW/cMEg5VOMdQoqrqviXxxcNcQK19faPskjiSUZa9ffaHaeMbQHZfxavY7DXtA1DWENjqEU+pPE0KSrE4do1CyFd5GMYkU/jWv9ouP+e8v/fRpN2NaeEdRNqRyfwpOo/8ACAaemqqqXcbzRuiLtVAsrAKo9AOBXT053d23OzMfUnNNqWenShyQUewVyfj3S7KNovFf9vy+Hb7TYmUajGAwER5ZGU8MDj0zXWV5f8Y5m8TT23gnQ9NuNU1q2vLa+kj8oGCOMHnzCx28g9OaFuRiXFU3zHpXwG8T+IvFvhA6vrkUBt3lIsLpFKNdRD/loyH7pPpXodV9Nt47Wwgt4oI4FjjCiONQFXjoAKsVoeCFFFFABRRRQAUUUUAFFFFABRRRQAUUUUAFFFFABRRRQAUUUUAFFFFABRRRQAUUUUAFFFFABRRRQAUUUUAFFFFABRRRQAUUUUAFFFFABRRRQAUUUUAFFFFABRRRQAUUUUAFFFFABRRRQAUUUUAFFFFABRRRQAUUUUAFFFFAHF/Fn4a+HPiXokGleIYpPLgnWaOSLAcYPIyR0PQ15x+1J4Z03TPhNpP2PT42j0nUrMidkBeKJZFGS3XFe91x3xrtobz4U+IrW40+51BJbJl+z26b5HPGMD2OD+FAGdbSpPbRTRsGSRFZWByCCOtSV5D8B/iZp2twaZ4Jktr6LVrLTQZZZoDHGzJgMi55JGf0r16vnKtN05WZytNaMKKKQkAZJwKgRyXxM8W3Phiws7fSdMOra5qc4trCzD7dzHku3cKACcge1ZuufCf4qXnhzz7T4lzDVbsYubOS2VbWJXHzBCPnyvYk1c0NrPxB+0VYNaeXcr4f0qQXEqMGWKWVshTjo2DXuVezhMPFU05LVm9OKtc534beF7fwb4J0vw3bFHFlAEeRU2+Y/wDE2PUnNdFRRXaaBWF488O2/inw3caTcu6BiskboeQ6MGX8MgVu0UAePSaq9xpEtjdyxafqiMYZYpOpI6lR1II5zWHjBK53Y4z61f8AileWVn8XLW61TRrtre2092juLayebezAAlmUHaFHHNZ0TB41lV1eOT5o2XoVPTFfP8ZJ1sDTnbVS366r8jzI0lSqNLYdRTlhuJVY28fmFBuYZ/h74poORX51PCVoUY15R92V7P03Nbq9gpHXcpXJGe4paR2244JyQOKilCcqkYw3b0GX7e4019LNnqXkQiGMmO4kOAvuT2ri5PGlzbXBl0bwzr+tQxPta6sbbdEW9ASRmtOw8M3fjn4hf2HHdxLo+iSQz6n8pJmcncsSnoRjGfrivo2GKOGJY4Y1jRRgKowAK/V3g5YqhR+u/wAWHVO1v66joYeOsujPFdC+IGkXxjt7y31HTrwpukhurR0KHuCcYz+NbMHibw/POII9asfOJx5TTKr5/wB0816k6I4wyq31GayNV8K+HNVD/wBoaJY3BfO5mhGT2617scZJboyll0G9GczGyyIGjdWUjgqcg1wPxS8LXXjr7P4b0We6guDdRvfTwMUWOEEZDMOckZwBXbal8ItDaKJdD1TV9BMLhkFncYTA/hKkcj8a6vwV4eXw3owsTeS30zO0k1zKBukYnOTSr14VYcrjf1ChgXTnzNnhnjb4deK/h5aR67oOuaj4l0a2BF5p1zGGmjiH8UTLjcR71zfhrxP4u8bWtzqHgHweNU0+2cQySXd19nfzf4lC7T0zX1mQGBBGQetVdP06x05JEsbSG2WRzI4jQKGY9Scd6+er5Jga1T2k6ev3fkd7hFnyn4g8b2FnY6noniCC50TW0haI2cykuzMMAoV+8CTwa+k/hlp8Gl/D/Q7G3g8iOKyjATGCPlHWtW60fSrrUI9QudPtpruNdqTPGCyj0Bq8Ola5fllHAc/sr2kEYqOwUUUV6JQUUUUAFFFFABXiPxI0LU/BPjz/AITbw5pN9qmnar+61bT7NdzCX+GZRnGexr26igqEnB8yPnufx94q0Ei58ZfD3UtP06Zh5FzZv9p2qenmqACp9hmuw8KeJNH8Uacb/Rbr7RCrmN8oVKsOoIPINem38cktjPHCwWVo2VCRnDEcH868D+BTR2Wlat4du1lj1zTr+T+1BKcl5GYnzAf7rdRUtKx6GFxM5z5ZM9Gp8P8ArV/H+VMoqD0mrqx5hb/DPUtQ8OWUGra1FaXBsoYJ7T7KXjXYoCk4fl1weenPSpE+ENrazT3tj4gKahM0jNNNaF1JdpeMBgcBJcAZ6jNel0VXMzjWBpWOS8N+AdP0PxHHrdvqDzSxo8e1oiCytHEgB+bAx5ZPTvXW0UUm7nRSoxpK0QooopGoVxerale+APG8vjQW73uh6hEkGqqv3rTYPllHquM5rtK4b4i3t9r08/w48O28Vxq+p2LtM8kgWO2gPysxPXdzwO9VHc5sUoum+Y9u0y+tdSsIL+ymWa2nQPHIvRlPQ1YrG8EaEnhnwlpmgxzNMtjbrCJG6tgda2as8MKKKKACiiigAooooAKKKKACiiigAooooAKKKKACiiigAooooAKKKKACiiigAooooAKKKKACiiigAooooAKKKKACiiigAooooAKKKKACiiigAooooAKKKKACiiigAooooAKKKKACiiigAooooAKKKKACiiigAooooAKKKKACg8jBoooA8T+I9pbyfHXwjb2MFrb/AGO0u7qcxlQz7gFwQOepzzXXV4ZZWfxE8P8Axl8VXJ8E3Ou61qtw7addzXIWCK0BztDn7v8ADxXZ+DviK2oeD9c1XxDpo0zUdBkli1CySTeVZBn5T3z2rysdTnKXMlpsYVE73PQK8xbS9W8UfGi98I+JfE99aaDPaC5sLKxURfaI+jxySYycYzwe9Vrf4gfEy/NrDp/wjvvNvYfOtpJb1BHsPQse30rr/hp4c8Z618QIfGfi/S10KPTrRrW108SrKXdj88m4dugA9qeFw04TvNaBGEk9j0XwT4K8M+DLNrXw3pMVij48xlJZ5CO7MSSTXQ0UV6huFFFFABRRRQAyWGKRWWSNWDKVOR2r5807S20XVde8LLeJPFpV0ZLOHa3mLBIN4XJHzYJI4r6GrhviN4BtfEV3b65YX0uk65ZqRBeRDO9f7jr0ZfrUzpU60JUqivGSszKtByjpuji/C8izXMhRm/1TDGMc471lXFzb29vLc3EqwQxgs7ynaFA6kk1f8L6lrUXjHVfC3iLSbOHU7e0W6W6s2yk8bFhkg8qflrmPiF4fj8U+GrvSZZ3g3kSKwPBZTuAYdCpI5Br5TP8AA4fB4TD4VSfLzPXsmcVLm9o3JW2LWgv4m8dyvP4I0ywj0u2Qp9v1BZEW5kz/AMswOSvv0rlfHerfEPwfqFxo2u6NB593ZMdLutMt5Z1e542oeCB+Ner/ALMvjbXPFWj3+n3ujWdpp2iyCyt7u2bCXBUDOFxgAe1evtHG7KzqrFTlSRnB9q97FZTha8uapG8tNfT8DthTio2scJ8AvDNx4Z+GulxanbGLWrmIT6m7tueSZuSWNd/RRXeahRRketFABRQCDRQAUUUUAFFFFABRRRQAUUUUAFFFFABRRRQAV85+KvC3xcs/iF4u1rQ38PWFnqLxyW93dSDJSMHCBc9SOpNfRleI/tJfDvxb4wvNLv8ARZTqWn2gYT6MbtrUSk/xB15z7H1oZUW07p2L/wANvEn/AAlng2x1toRDLKCsqDkB1OGwe4yK6KuK+EmrWl1pF1oMOgN4fu9Em+y3dhkMsT4z8rDhsg5zXa1mz36UuaCd7hRRTZZI4o2kkcIigszE4AApF3HUV53/AMLY0y5uJl0bw/4g1a3icp9ptbImJyO6knke9XpfGmtR2cepnwH4gOnSJlZBEPN3Z6GPOfTmq5Gc7xdFO1ztqK8wuPjTosAkjl8N+KVuUBzEdObqO2c1UtPjZp+vWMUHhLw/q+pazcERxQPbFIkkJwRJJ0GOpo5WP61S/mOr8Tax4lvPFVv4P8G2MD6hJB593e3QPk2kZ4B4+82eQOa7H4b/AA9XwzqN3r2rapJrPiC+iSK5vHQIoVeioo4Apvwt8LeIdKvdR1/xRfW0uo6kEH2W2T93aoo4QN1b6mu9qkrHlYiu6snroFFFFM5wooooAKKKKACiiigAooooAKKKKACiiigAooooAKKKKACiiigAooooAKKKKACiiigAooooAKKKKACiiigAooooAKKKKACiiigAooooAKKKKACiiigAooooAKKKKACiiigAooooAKKKKACiiigAooooAKKKKACiiigAooooAKKKKACvMfFHwQ8GeIvFc2v34vR9olSa5s45ytvcSKchnQdTXp1FADYo0iiSKNQqIAqqOgA6CnUUUAFFFFABRRRQAUUUUAFIw3DFLRQB5Z8UvC/jIeIE8YeBb6zGoRWZtZ7C7T5bpAxbhux5I5rzB5J/ihqVr4R0nTL/AEqWOVf+EmkZ9otQD80C4+9uHGR2NfUJUHqAaigtbWCWWaG3hjkmO6V0QBnPqSOtKUYytzJP1REoKT1KfhrQ9L8O6Ja6No9pHa2VsgSONBgAVoFemOKdRTLCkOTxS0UAJtXHSlPSiigBAAOgxS0UUAFFFFABRRRQAUUUUAFFFFABRRRQAUUUUAFFFFAHlXi74W6n/bWp+JfBnia40vU76X7RPbTIJLa4kAwAw6gcY4NYM5+NDwrp8PgvSorwgA6g+oq1uD3OzG78K9zooNYVpwVos8P1vTfi34a+yam40vxLZeYovrS0iMU8angmMscNg8471d8N+A9e8YXX9teOLm6sdOLk2+gxPtUoOhmZfvE/3elex0UA603Hlb0ILCztbC0js7K3it7eJQsccahVUDsAKnoooMhGVWUqyggjBBHWqul6Xp+l27W+m2UFpEzmRkhQKCx5J47mrd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/Z"/>
          <p:cNvSpPr>
            <a:spLocks noChangeAspect="1" noChangeArrowheads="1"/>
          </p:cNvSpPr>
          <p:nvPr/>
        </p:nvSpPr>
        <p:spPr bwMode="auto">
          <a:xfrm>
            <a:off x="365522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100" name="AutoShape 6" descr="data:image/jpg;base64,%20/9j/4AAQSkZJRgABAQEAYABgAAD/2wBDAAUDBAQEAwUEBAQFBQUGBwwIBwcHBw8LCwkMEQ8SEhEPERETFhwXExQaFRERGCEYGh0dHx8fExciJCIeJBweHx7/2wBDAQUFBQcGBw4ICA4eFBEUHh4eHh4eHh4eHh4eHh4eHh4eHh4eHh4eHh4eHh4eHh4eHh4eHh4eHh4eHh4eHh4eHh7/wAARCAHY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qK4ube3QvcTxxKOpdgKAJaKht7u1uFDW9zDKD0KODSX95bWFlNeXk6QW8KF5JHOFUDuTQBOSAMk4FMhmimTfDIki+qtkV8++JPEHjL4uXK23he9uvC/g6OU+ZqQO251FRx+5AzhM/xEjtiqfwP1h/hj8SdW+G/ibU7trDU5hc+Hbi8uDL5iHgx7jzuz+tK6NXRmoc7Wh9I0UUUzIKKKKACiiigAooooAKKKKACiiigAooooAKKKKACiiigAooooAKKKKACiiigAooooAKKKKACiiigAooooAKKKKACiiigAooooAKKKKACiiigAooooAKKKKACiiigAooooAKKKKACiiigAooooAKKKKACiiigAooooAKKKKACiiigAooooAKKKKACiiigAooooAKKKKACiiigAooooAKKKKACiiigAooooAKKKKACiiigAooooAKKKKACiiigAooooAKKKKACiiigAooooAKKKKAKHiPU49G0C/1aZWdLO3eYqvVtqk4H1rwfQPBU3iyUeLvHl9e395fr5kemmV0trWJuVTy+7AdT610Xxd8Rz+KvEc3wt8O3McFxCkdzrVxJ/yyt2PCIO7Nz9K6dF2oqjJCgAfhUSZ6OCoKV5SRw+qfDDQZZobnRbzVPDtzAP3b6ZdNGufVlOQ1Vta+HOr+ILJdM8SfETxBqWlFg0tqAsXm46AsDnGa9CopXO54ek3flIbC1gsbKCztY1jggjEcagYAUDArn/iH4L0zxlpcUF3m3vrSQT2F7EAJbaUdGU+mQMiumopGjimrM8qR/jx4Vik16/8AFmieIbSwjMsunxwSrJOi8kAkYBxk817b8M/F1p438DaZ4ptIXt4b6Lf5cmMoehH51hX1ut1Y3Fo7FVnheJiOoDKQT+teMWn7PkMFnbacfiR4vOlwPkWKXBjiK7slcK3ANUmedXwWq9mj6hkvrKNC8l1Cqg4JLjAqjN4l8PQv5c2tWCN6NOoP868Fb4AfDdgVa11hlJyVbVZSCfcZrqNK+G/gPTtPgsofCejzJCgRZLizjlkYD+87DLH3NPmIWAn1Z6jH4m8OyNtj1vT2PoLhT/WtK2ube6j8y3mjlTpuRsivJh4F8Egj/ijvD/X/AKBsX/xNS/AHS7PRda8a6fpA8vSk1KNoIQ2UjdoVLhewGT0HShO5lXwrpR5mz1miiiqOUKKKKACiiigAooooAKKKKACiiigAooooAKKKKACiiigAooooAKKKKACiiigAooooAKKKKACiiigAooooAKKKKACiiigAooooAKKKKACiiigAooooAKKKKACiiigAooooAKKKKACiiigAooooAKKKKACiiigAooooAKKKKACiiigAooooAKKKKACiiigAooooAKKKKACiiigAooooAKKKKACiiigAooooAKKKKACiiigAooooAKKKKACig8ikAOOtAC0UjEKpJOAOpNcZ4h+JHh3TLkWNrM2q6izbVtbMbznOPmb7q/iaEribS3OzdlRSzMFUdSTgCuA8TfFjw1p9zcaXoskniLWoQQbDTVMzK2Ojlchfxrj/ABNo/jHxxqcv/CQa4+j+H+PL0zTnxLJgg/vZcHjqCFx9a6Dw54f0bw7ZfY9F0+GyiON+wEs59WY8sfck1Lkd9LAylrLQ5LQtB8Va38Qv+E88WLZ6TPHAYLfT7AhiyHvPJ/HjsMDBr0CiioPTp04048sQooooNAooooAKKKKACiiigB0f+sX6iuY/ZjjW2t/GVm0kTSx+IJncRuGADgMM474NdJIZFjZodvmgEpu6bu2fbNcX+yvBcaNc+MPD+tQpH4g/tL7feNCD5Miyj5ChPbjFVHc8/H/Aj3KiiirPKCiiigAooooAKKKKACiiigAooooAKKKKACiiigAooooAKKKKACiiigAooooAKKKKACiiigAooooAKKKKACiiigAooooAKKKKACiiigAooooAKKKKACiiigAooooAKKKKACiiigAooooAKKKKACiiigAooooAKKKKACiiigAooooAKKKKACiiigAooooAKKKKACiiigAooooAKKKKACiiigAooooAKKKKACiiigAooooAKKKKACiiua+IniyLwhosd+1jc38s9wlvDbwAFndj79gMk/ShK4N2OkZlVSzEADqSa5XxP460nSEaK0SfV77+C0sVDuT7nIUfia57Vl1vXwg1XUDa2jIRJZWmQGJ/vP1P0xUmmafZaZapa2FskESDACjn8+tdlPByfxaHnVcwjHSCuc3qdj428Wa1Dfa7rjaXoign+xrMlWf08yUYPTqB+dX/AA/4P0PQp5pNJtfsizNudEJIY+pJySfqa335U/SqOk6nFqG9UUhozhvTNXiIzpQ/drTqzpymVHEVH7d3fRdP+HL9FFFeWfWhRRRQAUUUUAFFFFABRRRQAUUUUAFcp8PTdw/tBeIo5PNW3uNKtpI852sAzjI/HNdXXBePz4i8M+LbD4i6BbDUobK0Npqen4PmPb7y/mR+rLubIPamtzlxcHOk7HvVFYfgTxRpfjLwvZ+ItHkZ7O6Xcm9cMp7gj1FblaHiBRRRQAUUUUAFFFFABRRRQAUUUUAFFFFABRRRQAUUUUAFFFFABRRRQAUUUUAFFFFABRRRQAUUUUAFFFFABRRRQAUUUUAFFFFABRRRQAUUUUAFFFFABRRRQAUUUUAFFFFABRRRQAUUUUAFFFFABRRRQAUUUUAFFFBOBk0AFFRpPDINyTIw9QwqQGgAooooAKKKKACiiigAooooAKKKKACiiigAooooAKKKKACiiigAooooAKKKKACiiigAooooAKKKKACvPvitIt1rXhvSVfbJ9ra6bI6oqMMfXJFeg15f4xt5bv4vWlzvAhsNKZNhQ5Z3fOQfYDpWtBXqIwxMuWlJmkaWkFL+FeyfOh2qpcW6+bE8SqjCTLFRjI96ku1ea2lhgmEcpGA3XYaZpltJa2yxzTGaQD5nPeuTE4iMIuKep7WVZdUq1I1WrRWpaooorxz7QKKKKACiiigAooooAKKKKACiiigApHDNGyq2xipAbGdpI6470tFAHCfDvXvF/gvxto3gDVLHTr7S9VmupbfUIXKzHB3kvHjC9ccGveK+f/GfiDS/C3xk8H6x4l1O1stJFrdRwu6kFZjt6t0IPYYr07QPid4H1vUBYWWvWy3Lf6uOfMRlHqm7G78K0Wx4WJgoVGkdlRQDkZFFM5wooooAKKKKACiiigAooooAKKKKACiiigAooooAKKKKACiiigAooooAKKKKACiiigAooooAKKKKACiiigAooooAKKKKACiiigAooooAKKKKACiiigAooooAKKKKACiiigAooooAKKKKACiiigAooooAKw/H97JpvgfXb+JQZLfT55FBPcRsRW5XKfF6UQ/DHxI5XcP7NnGPrGwoA+LPCnh+x1fwnpV7c3GopNJAJGMN7JHljzk4PNdOlvrltbPFpvjXxTZuwAD/ANpyybQOwBbFO0S0gsNItLO2QpDFEqopOcDHrVyv06llOEdKKnTV7I/C6/EOYRxE5U60kru2vS/Ydpuv/EjTLZY7X4h6lcGPJX7XEJNx/wBolskVbuPjT8W/DWi3WpareeHNQit1LkujxE/7PFUq5b4rJ5vgS/i27t5jXHrlxXFjsjwMKE6kYWaT6s9PKuKc0qYqnRnUupSSd0ur9D7U+HuuS+JfBWk69PCsMt7bLM0anIUkdBW9WN4HtIrHwdpFpDGIo47OIBR0Hyitmvz4/YQooooAKKKiuriC1gae5mjhhQZZ5GCqo9yaAJaKyvD/AIk0DxAkr6HrNhqSxNtkNtOsmw++DxWrQAUUUUAFFFFABRRRQAUUUUAFFFFABRRRQAUUUUAFFFGecUAFFFFABXlb30198T/EkTRkQWcdvDG2eCSuW/nXQ+LPGLQX/wDYegwtd6i6MHnC5htDjgufX2FYfh/TpdPtCLu5N5ezOZLm5K4Mrnv/AEH0rswlOXNzdDz8fWiocnU0HbDKvXJ/KjYP8mmWrb4Q24Pn+IDg1LWOIrylN20se7luXUqVFOSTb12K9raJbzTSJnMzBmyc8gYqxRRXNKTk7s9WnTjTjyxVkFFFFSWFFFFABRRRQAUUUUAFFFFABRRRQAUUUUAVb/TdO1Bomv7C1ujEd0ZmiD7D6jPSsX4geGfDXiHRTJ4jsklj0+N5oZwzI9uVU/MrKQRj06e1dJTLmOOW2limVWieNlcMMgqRzmgmUU0J+zvd69ffCbRrnxBIZbh4yYpCcs8OfkY+5GK9Br5g+BE3j5PiZFbeH9V1bV/h7AksXmXtuscCYPyiFs5YDkZIFfT9ao+ekrOwUUUUEhRRRQAUUUUAFFFFABRRRQAUUUUAFFFFABRRRQAUUUUAFFFFABRRRQAUUUUAFFFFABRRRQAUUUUAFFFFABRRRQAUUUUAFFFFABRRRQAUUUUAFFFFABRVXVdQstK0+fUNRuYra0gQvLLI2FUDuTXlU3xe1DX757bwD4de/sxG3/E1vXMNrvHQLgFm+uMU4xcnZImU4wV5Ox6/RXz5qUHxk8Qwlr/xzYeG3DHbFpVt5wK9iXcA5/Cs1vB3xUdCh+NWqAMMHFin+NbrC1X0OV4+gnbmPpWivGP2V9S1yTSPEfh/XNUvNYm0XVpLVL+5PzTLXs9YNWdjrTTV0FFFFIYUUUUAFFFFABXm37TOoyaX8FPEV1EWDG38v5cZw3B6/WvSa8i/a4LP8Fr+0Vtv2q4ggLegZwM1UU20kTNqMW2eHWn/AB6w/wDXNf5VLTIl2RInXaoGfoKfX7BH4UfzhN3k2Fc54/ie706w0xZooFvtRggeWTogLZz+ldHVfULGz1C2NtfW6TxEhtreo6H2Nc+Moyr0J0ouzasdeW4mGFxdOvNXUWnb0PsHQ5LVdKtYIbuCcRxLHujcEHAArQzXxHNo0f2dILLUtZ01Ubcv2PUJY/6mkex15LeVLPx54thlZcK7akzhT2OD1r4epwzjI/DZ/M/U6PHOWztzqUfl/kz7dor4m0vUvixpqQpb/FLUJki6LcW6vn655NbeifE3436XPKk+raBq8DNlWuI2jcD04BrinkePj/y7f4Hp0+KcpqbVkvW6/NH0H8Uvit4Q+HcSLrt5I17Ku6CzgjZ5ZfoAK+a/GnjT4g/Ey3FnrTW2j+G5ZfO+yQZFzInZHOSACOuKo6jHrfiXx7ceNfFk1s9+YxDbW9uxaKBO+Nw6mtSvdyrh1OKqYpa9v8z5TiDjKSk6GAat1l/l/mS/BqbSvCPxw06SOaDSNPvbCQXWX8uKRlPy57Zr6mXxl4TZVYeI9LIY4U/aU5P518karpenarAINSs4bqMHIWQdD7HqKzk8H+GFwF0W3AHTluP1qsfw3Ur15VKUkk+hOU8a0cLhIUcRGUpLro7/AHs+4bW5t7qIS208c0Z6NGwYfmKlr5d/Zr1v/hG/ijeeFJr+f7Bq1qLixt5HZkidMBlUsT1znFfUVfJYmhLD1ZUp7o/Q8Di4YzDwxFPaSuFFFFYHUFFFFABRRRQAUUUUAFFFFABRRRQAUd6R3WNGd2CqoJJJ4ArzRPiFr2szSN4Z8PQtpwleJL69uNiybTjeqgElSehouVCEpu0UemVyHxU8RXGi6FHaaau/VdSk+y2q8nYSPmkOOQFHf6Vyn/CxvGmkWxTXPBJvpv4ZdLn3oT7hhkVFo6axqWsy+JvEkSwXkkYht7WOQvHbRdce7E9TWtOClJcz0Mq3tIRfLFtjBOvhbTtOs53NwD8tzdPwxbux9STW2l7FIE8nzG8wZVthx+dSTxx3ERjeKOVT2cZFPt4lhhWNfurwK7a+LjCKjT3OfAZTKu+esml+YQRrDEI1GAKfRRXkt3dz66MVFJIKKKKRQV5/418Ta3pvj6306x1CWG0WGxY2/wDZ6ywSmaZ0kMs2N0fyqNvI59a9ArC1jwvaaprf9pT6hqEUckVvFdWkJQR3KwSGSPcSCwwx5xjOKaOXFQnKK5NzPvfiBpKaBaaxYWN3qC3NtLcmCKaEPCsbKGVyWwGy44qK5+IukxapLpUenXs1+k4t0gSaDc0nmLGwPz/IAzjlsAjpSad8M/Dtmlwq3OpSNPbNaliUXEZ24AAHUbByeTmtSTwXpzapLe/aNTRZLtb1bZWURrKHVyemWyVHUnAzjrVe6c3+1/1Yzrn4gWUd7JZR6Fq09x9oaC3RWhAnKtIrEEvhQGiYc4zwadF8QNJl0qXWE03VDpUSp5l4RGER2MeUb5vlx5oOTwdrY6VFfeB9NvdbebR9daO/g1E3FxD58cjWkZMxkRUAJyZJD9/6dqtxfD7R7e1ks47nV005wmbTzV8rcpjO8jHzE+Uo54GTjrRoRGeJls/yMuf4seGYYlZrTUjJNGZLaPah85PLkkDjDfdxH6j7wrc8A+Jo/FOk3l0rW7vZ3r2sj28bJGxCq3y7mYnG7BPqKyz8L/ChWck3/mSwC3WTeu6KILIu1eOn7w/kK6Dwz4f0nw1YSWGjxSRW0kiybGIIUhFQAfgoP1pO1jajHEe0TnsalFFFSegFFFFABRRRQAVDfNEljcNO6xxCJ97McBRg5JqaqmtWn9oaPe2IbabiB4g3oWGM0CexX/ZkkvD8Lba2uv3kNtcSxWswjKCaEMdrgHnBFeoV5v8ABjxfBd6WPCWrKtjr2jRiC4gcgCVV4Ekfqp9a9HVgwypBHtWqPnZJpu4tFFFBIUUUUAFFFFABRRRQAUUUUAFFFFABRRRQAUUUUAFFFFABRRRQAUUUUAFFFFABRRRQAUUUUAFFFFABRRRQAUUUUAFFIV5BpaACiiigAooooAKKKKACiiigDzX9pmGWf4N6ukKlsSW7OB/dEyZz7Yqrp6wrYW626xrF5a7RGAFxjtirH7SmrwWXwr1LS9k0t1rAWwtkhGTvdgM/QA5rM8K6a+j+GdM0qSXzXtLWOFn/ALxVQM134HdnkZta0dTSobO0464OPrRRXoninLfBnxbo/gvwh/ZOt2GtJrBuJJL9xYyS+ZKTy29Rhh713CfGH4eiXybrxDb2M4ODDd5ikX6q3Iqjk+pqCazs5nMk1pbyOerPEpJ/EiuB4FdGevHNWt4nT2vxK8A3M6ww+LtHeR/ur9qTJ/Wtqx8QaHfFhZavY3BXlhHOrY/I15B4z8N+G7/Q7ubUdB0q6a3tZWiaa0RjGdh5UkcVzXwo+Gvh3SvAGlW+paPpl5fGHfNc/Z1LSbjkZJGTgGspYOSdkzeOZw5eZo+ko54ZBmOVGHswNSAg9CDXzzqvwp8I6hfNdgarYMyhTHp+oPbR8d9qcZ96n034daZpsBgsdf8AFsEWc7V1ybr+dS8HUGs0o+Z7/RXztD4J8V2eqfbtP+K3iiONWLRWs7edGo9Dub5vxrRv4PitBaFtI8f2811uGBe2AEeO/wB05zUPDVV0NY5hQf2j3ivFf2xLx7b4Y2kSqCLjVraNiew3g1kWmofH23XEniDwld+7W8i4/KuN+OWqfEDV9E8O6D4ut9G+zSaksj3ti7bmdBuVdjDgcdaujh6ntYq3VEYjG0FRm+bo/wAjJooor9ZP58CiiigAooooAKKKKACiiigAooooAz9U06S5vLDULO8ksdR0+YTW1zGMsnByv0OefpXW6f8AGT4h+FtR/tDWEj8T6QVCyW9vCY7mM/3lGcMPasKgcV5WNybDYxuUlaT6nv5XxJjsuUYU5Xgvsvb/ADPaNO/aR+FNyiLNrj2c5XLxTwsrIQOQfevU9A1aw13R7bVtLnW4s7lBJFIvRlNfHN+tjb2k91dR26RxoWkkdBgDHUmvor9mQMPgn4d3AjNvkZ9M8V8TmuVf2e4rn5r+Vj9R4fz/APthTfs+Xlt1ve/yR6VRRRXjn0YUUUUAFFFFABRRRQAUUUUAeR/tGeKL62ttK8BaHJ5eseJ5TbpISB5cA+aVgTxnarAfWtLQdLtNF0Wz0mxTZbWkKxRj2A6/Wue/aQ0mWx8Q+D/iJGvnx6Fe+TPbhgrOs+YgRn0Lg/QV1w6A+1RLc9XL0uVvqFFFFSegFFFFABRRRQAUUUUAFFFFAElv/r0+teCxyeIJ/Ckz6X/wkE0VzCjtdGW4kVLtPMJ2gHJyNgGCFyOc9K93UlSCOopIFW3iSG2RLeJBtSOIbFUegA6VSdjkxGGdZrWx4haWPjj+0Zr7VINWTSpLqYXCwiQSzW4u2ZnYr8xyCAB1CrxxXQfD2DxzH4h0b+221L7GqS+cJ2kLBvs0ON+TtxnPvnNeo75M58x8/wC8aNzYxvYj0zT5jGOAs0+YbRRRUHohRRRQAUUUUAFFFFABRRRQBgeMPB+g+K/sravbzGa0YtBNBMYpEz1AYc49qwfh5qV94C+LU3hfVLjUZPD2tIi6E88xmCyqMyoWPIPIOD2rd8deMNF8GadbX+tyypFc3K20YiiaRix5zhQTgDk15rP8QvCOsfH/AMFSW+tRX1nGssK25R4zBcN0kIdRwRgde1NPU4cZGDg31PqeimCWP/noh/4EKfWh5AUUUUAFFFFABRRRQAUUUUAFFFFABRRRQAUUUUAFFFFABRRRQAUUUUAFFFFABXJ+PPiH4X8GGOHWL4m9mXdDZW6GW4kHTIRcnGe9Ufjd4x1PwR4NOr6XYx3MzTpCZJs+VAGYDzHxztGa4n4deFZtNuLzxJrmqQ63r+pv5j3yL8kcR+7HFnkJj8zSbsb0KDrPyNlvjVZ25im1Hwd4o0+xeRVe8uLB1ijBOAzHHA969Qtry1ubKO8guIpLeRA6SKwKsuM5Brg9QtbfULC4sbyMS29xG0UyEkbkYYI456V5dovwn1a21RLPUPGmpXHhOyDLp2kxSNGyKeiySLgsBzjmpUjpqYGSa5NTpB8QPHfibxDq194MfSf+Ef0q5a2jjmjLvqDocMFfICcjGcGoofiP48t/iT4TsdeXSdN0/XppYm0tF8y4g2KCGMgOCCT6dq6nw/o2maBpUOl6PZx2lpCMJGmfzJPJPuea4W00HW/D/wAZNZ8fSeH18RQzwxxaakdyBLaBQd+FbgZz2oUtdR1cIoU9Fdn0NRXkmo/HbQ9GEsXiTw/r2jXYg82CCa38w3HONqGMsM59cV0/wg+IWn/Ebw02sWVldafJHM0M1pdDEsTD1HvVXPPcWtztKKKKYgrnPFvjrwf4Slgh8S+I9N0qSf8A1SXM4Qv9Aa0vE+sWfh/w9f63qEnl2tlA00jY7AV4T8O/C66+2o+M/GFrY6tda3KJ7NLiLzRa22PkQBuB6nHrSbsbUaLqysj3rR9X0vWbRbvSdQtb63bpJbyh1/MVdBBOARXgmp+AL3S9SbWfhxrQ8MajI37+Epvs5VxzmLop6fdxWPYReJPhT4ks/Fmq+JtT8QaVfyC31pZnXZBJIwCyouBhAeMdaSkXUwlSF3bQ+k6KbG6yIrqcqwBB9RSkhQSSAPeqOYWimRyxyLujkVx6qc0+gANebeKPjT4N0XVH0mBr7WL9XMZi021ecCTpsLKCAc16HfLJJZTpE22Ro2Cn0OOK+d/2f47e38CSW8Hmi4jv50vXc58ycN87D2zW1Cl7WXLc5sViPYU+a1zg/G/w/wDiP441s6qurXVjpWtTmS/0++kG6xQPlGReDuAA47GvdNJtP7P0y1sftE1x5ESx+bKcu+BjLH1qzRXqUqMaXwnz+IxU69uboFFFFbHMFFYPjnxNB4W0dLyS2kvLiedLa0tYmAeeVzhVGTjr1PaseXxV4wtdUS3uvhzqMtsU3PcWd3DKFPpgkHNQ6kU7M1jSlJXRB8eNRubHwC1rZ2ct3Pqd5BZKkf3gGcEnHfhTXc2kaw2kMMaBFSNVCgcAAdK8euvEmreP/iR4csdF0zVdN0/RLt7nVhf24jVmVSqBW5yfmPQ4r2Y9aim1KTkjStFwhGL33EooorY5gooooAK8m/aBv1TUvCembCXlvZJt3YAIRXrNeJftCXMK/EHwXanf5zCdx/d2gY/Oqp/xYf4l+aM66ToVf8Mv/SWUKKKK/QT8iCipraY20F9drHG8ltZTzRiRN671jJBKnrz2q+JtJmjEep3EyTfa3iik+xpaSmILFlpISRyGlGAoyy84rycZnFDB11Sq31V7n0GW8OYrMsLLEYdp2drdf8jKorRMnhuFna/l1S0tgZNtwyRMGVGkUnAbIyYiAOpyKdA3hi4jj+z3GqyTSQJMsAij34cRbM/PxkzKufY1n/rDgP5/wf8Akb/6nZv/AM+//Jl/mZlFasa+G2hzJNq8U4xmIwRkgbAc5DdNx2Z9far1/odvp0kq6lY6xaLDZPeStJ5Q2okvlnA3cgk5BHBHNH+sOA/n/B/5B/qdm/8Az7/8mX+ZzlFbOnWui391DBanU3adx5JKxKrwmN5POzu6Yjb5etPu7DSLGxtLvUBrFql6AbMPDH/pAIQrsO7BLbwMdiDmj/WHAfz/AIP/ACD/AFOzf/n3+K/zMOitZ77wjY3F7aiaWe7t8LKbxNsNt88qkuUbJP7knj+8Kp6k9nM8F5p8TRWt3bx3EaNnKh1BxyT/ADrbCZvh8ZVdKld2V9tDlzHh3GZdh1XxCSTdrXu/8vxKtFFFeoeEYnj3H/CFaxnp9levsT4cQRW3gPRIIV2xpZRhR6DaK+NPiSY/+EI1JZI3k3xhFVM5LEgDp719qeDIZLbwnpcEgw6WsYP12ivheKpf7RBeX6n6vwBG2Dqy7y/RGvRRRXyx94FFFFABRRRQAUUUUAFFFFAHnPx08I614j0O31Dw9qEcGp6S7XUFtcIZLa5IU/LIn8XXI9CAazPAGsXWveDNK1e+txb3dxAGniHRXHDD8xXrJrwX4JyNJpPiAEOsaeIL5YUZs7EEpwB7VMjvwE3zOJ3tFFFQesFFFFABRRRQAUUUUAFFFFABRRRQAUUUUAFFFFABRRRQAUUUUAFFFcnr/jC7s/EZ0PR/C+pa9PHEJLh7WSNI4CTwjF2HzYwcehFAnJLc6yivMtM+Lgm8QNpOreBvFOjxo5SS8uLUNAhBxkspPHv0xXT3/j3wrawrJHqiagWPEdgpuZAP7xVMnHv0oJVSL6nPeNri5k+OfgTTSxexNre3DwlQV8xQoVvqM11WueDvCutoy6n4f06dyQ3m+Qqyhgcgh1wwOfeuO8A+K9J8f/E/UdV0dhLZ6HYraJK0bK7PKQzghhxgrivTqCYJSu90cr/wgGhkbVutajPQMuqT5HuPmq/+zMboeF9Zhu/EV3rT2+sXECfapvMlt0VsKjE8k45/GtuuH0ObxB4C8feI9QsvD9zrOg6uq3rfZmjR4ZwMMoUsMghQfqacbI5MZQXKnBHutVL7U9PsZ4ILy9ggluDthSRwpc+gHevNPD3xw8PX9tcSavpGteHZI3KRpqNqU844/hI4NZXh+3h8Y/8AFXa7b+bc30e2G3fO21jzwqg8hjxk10UabquyPExFZUI3kj2iKaOQny5FfBwdpzin141cTQ+BNXtdds5J4dMnkS2v4AS8aqTgScngjPJ9BXsInhNv9oEieTt378/LtxnOfTFFSm6crMdGsqseZElFcdqfxR+Humz+Td+LtIjk9PtKn+tdJomrabrWmxajpN7BeWkoyksLhlb8RWZqXaKgv7u2sLOW8vJ44LeJS0kjthVA7k15L4w+NVhcWyab8PYJNe1e6m+zxTJCxtbcnjzJHH8Iznj0oGlc9hor5y+Fvxc8bx2Or6R4l0e41/xPBfSJDBZwGCJYlAwxeQgAE5x7V6X8JviFdeLLjUdJ1/RToOvWD/vLF5g5aMjiRSOo96A5Xa56FRRRQIKKKKAMnxT4k0Pwvph1PxBqdvp1mGCmWZsDJ6CrOh6tput6bDqWk3sF7ZzLujmhfcrD614tquoN49+Ml7bSxb9B8KHykVow0dxdsMNnPHyg+neqaf2l8I9bm1rQreS78IX0/manp6ZLWLH/AJawqONnqO1BuqEnT9ofQVcd4j+J3gnw94rsvDGr69a22p3h2xxM3QnoGPYntWN8Qfi14c0jwPPqug6tZapqM0e2wtYJRJJLKw+UbRz1ryfXvDEGj/DzTdS8UWv27UJdVtb7XLtY98ufMBJyRkKv6AUEQpuSb7H1EDkZHSiobK4t7qzhuLWRZIJEDRspyCpHFTUGYUUUUAYPxEW1bwFr4vYo5bf+zpy6yKCpHlt1zXnPwpiaH4c6ErSNIDZoVJ7AjgfhV79pzWJbbwJD4dtZ4obnxHdR6aC7EEI7AORjnO0mruh6bBo+jWek2pcwWcKwxljk4UY5NRI9HL46uRcoooqT1AooooAjmggm2+dDHLsO5d6Btp9RnpXD3ln4y8M/EO71nwTYadcW2s24F4l1K0aRzp0kJAblhxwO1d5RQZVaUaitI5WH4q+M9BuTb+MPAd1PbqV3ahozefCAfZtrcd+K6TXPjF4JsPDcGsWeo/2q91xbWdkPMnlb02dR71PWJpXhPw1pWr3Or6dodlbX10d008cYDMc5z7c+mKrmZxywCv7rOG+IHi34g/EPQJ/CafDfUtGtr24hxfXM67EjWQM28KScEDGOeteoW0SQW8UEaIiRoFCqMAADsKfRSbudVHDxo35QrC+IGi3HiLwbqejWksENxcwlYnmTcitjgkdue/Uda3aKRs1dWZQ+C3i7UbyF/B/iiwNhrulRKufMLx3kY4EsbHBYcemaxviNqN74q+IKeGrK+vLXR9HQPqZt5DH9olb7sW5TkYGCRx1rm/GzXmtfFDSNP8O3dzp+oaPBJLfahHFuWJJANkRBI3ZwT7Vv+C/DNt4Z06WCO5nvbu4lM15eTn95cSH+JvwwB7Cu7C0HNqUtj5DNMRHDylSg9fyILzwbp0tl9lsdR1vShvD+ZZalKr59PmJGKgsNN+I2kaj5mmfESW60+PPlWmo2gmY8dGkBBPPfFdXRXoyw9OXQ8KGNrw2kZKeJ/izBKsZtPDF9Ft+aRriSFs9xtCH+dZHwq8O6l4a8O3Frq0ttJeXN7NdyfZ2JRTI2doJAJx9K62ilTw8KbvEdbG1a0eWWwUUUVucgUUUFgoLMcAck+1Azz+1n0zxj8U7kfurq28Kp5QU4YLducsdpHVQAM5r0CvNPgnolxb6p4t8V+bG9j4j1I3diBnd5Q4DH616XWVLa/c2r2UuVdBaSiitTAKKKKACiiigArwX9oJWl+LvgsRqz+Va3DSYH3QcYJr3qvF/jUHtfiXoV1Kj+TdWUsCOFOA4IOCfoKuir16af8yMsVJxwtZpXfJL8jLooor9APyMltXhXzormOR4J4JIJBG21trqVJBPcZrRXULA366hOuoz34kMjXjyx+bJlY1242bVAESAFRng881k0VwYrLMLip89aN3tuz1sBnmOwFN08PPlTd9lv80ajSeGpltFu9JvblbZ94D3K4kbfI+5vl67pCfTgU+AaHIEW00nVPOiiWNZI51LgKItpPydjCh+ufWsitTTGQaekcj3SxTalDHILZnDuDBckL8nzEbgpx7V5WPyrAYTDyreyvbzZ9BlGf5tmGLhhnXtzdeVdr9jVGmafPdQ3drbSSRron9nskkpWUsZvNeZ2KBEKnAGCc+1WNQvWNu9vqem6lfm4smtWuGuhL5sUkvm5BAK/e4AHAHGKxZV8aSSXH2ey1OSc2Sxvbz73SWVZ4dpY/cCld3yjnbuyT2NKsfGdos1reHVnvo47pYHRWSIxeVPkKB8oJkMe0demK+UhiMNGWtC69Xf71/l8z7+pgsdOCti7S8oq33O+vzt5E+n3el6LdR3EekX3mRn/AEeOeYBEj8t4/LACjKgSNz1zUUl/pVxYQ2l5Dql0tuNtu0l0p8gAIFCjbgbdinOMk5zT/EY1lbcf27n7WbuUryxXZxjbu5x/XNYdfV4DKsBi8PGs6Vr+bPz/ADbP81y/GTw6r83LbWy7X7eZpOvhGSZpJNCupPMuvtUytcjE0nmSSZb5eRmQ8egFVtQmgmljW2ieKCKJIo1dtzbVGBk1Wor1MLleFwk+ejGz23Z4OPz7HZhTVLETvG99ktfkgooor0DyDB8eXYsPDb3zLuEE8UhGM5w47V9u6RMLjSrScDAkhRsfUCviD4i2c9/4L1G3tl3y7A6qASW2kHAx3r7E+GWu6d4i8D6VqWm3UU8T2yA7GztYAAg+hr4PiqL+tRfl+rP1ngGaeBqR6qX6I6WiiivmD7oKKKKACiiigAooooAKKKKACvD/AIVyQSf8JQ9tu8o+I73Gf+uh6V6/4o1D+yvDmpaluVTa2skoLHAyFJFeSfBomX4baRfSW/kz3sZuZhtIJd2JJOamR3YBfvGzr6KKKg9cKKKKACiiigAooooAKKK5XxD490PRtc/sTy9Q1HUVj82W30+1a4eFexfb93OeM0Npbkykoq7Z1VFYnhzxXoevKFsrwJc/xWk48qdD6GNuQa26Bppq6CiiigYVFeXNvZ2sl1dTRwQRKWkkdsKoHUk0kl1ax+cHuYV8hd02XA8sereg+teW20M3xV8VXb6gjzeAbBkNgE+RNSmH3y+eXjBHGMA0ESlbbc6Y/FP4dBN58Y6QExnd9oGMfWtPwx408J+J5JY/D3iHTtTeEAyLbzq5XPTOK1G0vTW0j+yGsYDp/lCL7Ns/d7P7uPSucufhr4JaJ/sOg2ul3JGI7yxXyp4j2Kt2NAvfOuoriDpvxMsLMwWGv6BfJChEJvbKTzpcDgOyuFz74qlq3jHxj4f8DXeoa/4Sk/teGD90NOBu4ZJcdWCcoufU0D57bo9BuGjW3kaaXyYgh3ybtuxcctntj1ry79m1mbw5ru213Wn9sTfZdQdi0moR9pWY/ex90H0FYPh7xX8QfH5bwRrvhtdBugT/AG1cNAzQyWrDhYs8ZYZBOTXtlja29jZw2dpCsNvAgjijUYCqBgAUExam1JdCdvmQq3zKRgg8giq9tZ2dq5e2tLeBiMExxBSR+Aqeig0scH4k+G/9oeMI/FGh+J9T8O3pRUuY7RQ0Fzt4UvHkAkCpPhRrmu6pN4j03XJFuW0fU3tIb0Q+UblBzuKjgEdOPSu49unvXgOran8R/hnBLp1vN4bbTGu5ZEvtXvQ91dB3JBEasCTzjGOTSZjK0HzHv1FeO/CTW/i54h8ay6h4htobbwl5JEQayNs8jlQVZVcl9vXnpXsVM0hPnVxs0ccwAmjWQA5G9QcfnWVpjiHXL+xjYmMAS4I+6W6/hWuTgEngVg2moWcd1NeXU+Hldo4gq/eRTwR613YBP2jttY8bPuX6ulbW+hrajZ22o2FxYXsKzW1xG0cqMMhlIwa4Se/1PR/DWqfDK9ux/pdlI/h+7klOZkTloZG/vADA9Qa7qxvbe9Rmt5AxU4ZTwyn3FedfGTTZvGLR+F9OuJbS504x6lPcxHEiLlgoT64bntiu6vS9ordT5jC1nSnrt1NX4U2mjal4PtL+LQ9Pt1kQK0Qtk+V1G1+3qDTLLwx4w8Oa5dx+CtesdL0DUJjcXFtJbb3t5COkK/dCk9enetL4Xab/AGR4Vi06NpnhiYlHmOXYtyxJ7nJNdVXlVk4VHF9D7TDUqdbDwdjhLj4f3us6lHceLvGOra/ZxkMNOkAitmf1ZQSGHsRXbWttb2sQitbeG3QDAWJAoA+gqWisbnXClCmvdQgVQxYKoY9SBya47xVpV/pPi21+Inh6H7TqVlbm3u7M/wDL1bdSF/2x1A712VFCYVaSqR5WbXgPxnofjLQItX0m7Qo3yyROwEkLjqjDsRXOeN/i94f8NeIP7At9P1TXtTSPzZ7fSoPPaBPV8HiuN1H4S+CrvU5tRis7zT55m3y/YLt4Fdv7xUcZ962/BXg3w/4PtriHRLWRHupPMuJppTJLK3+0x5NVzHmxwE76vQrn9obwreQGHQdH1/VdTYER2cVkQxb39AO5qlqOvfF/xVbJpzaXpXhWyn4ubqO7M1wEPUIABtb3zxXa0UuY3hgIL4ncz/Dmj2mg6PBptnuMcY+aRzl5GPV2Pdj3JrQZQylWAIIwQehFFFK53KKSsipDpemQyiaHTbOOQHIdIFBH44qxPFHcQSQTxrJFIpR0YZDKeCCKfRRcFFJWSPOZfAfiDQY5LjwX4w1W38iZZ7PTLiZjarz88Z5+63bjiur0v45eFbWRdN8Y/aPDOqxpmaO+TZGx6bkc8MpPQ1t1U1fS9N1iyay1WxgvbZiGMUy7lJHQ4quY4quBhLWOh13hDxV4f8W6c2oeHdVtdStlbY0kEgYBvQ4q7qmrabpcXm6lf21on96aQKP1rw3w94N8QeA/Eer33w8u9ItdN1dxNPp91akrDKBjdGVYYXHaorL4bza54hv/ABB8S7y08TXUxAtbcRMltap3AQk5PvTujiWDqOXLYtfFnUbW8+LPw68QRaxZ3OgSfaYI2VgyGdlAXnpk8AfSu+rxDxz4L8P+HfH3guHT7u40fR7/AFNnlso2H2YTxhWj2gj5SxOMDrivbz1NTJ6noYSDppxfRiVzuoeLbey8Utocml3rRpLbwS3yvH5cck6b0BUndjHUgcV0Vea+OfAuqa94s1S8tLGyjN7Hbrb6rLebTbKluY5E8oZJ3E9cdO9EbDxU5xinA71tZ0RVhZtc0kLPIY4W+2x4kYHBVeeTkgY96VtW0ZVVm1rSwGkWME3kfLt91evU9hXlkngrXVu7WwfTlkuL2zmjeaS6SRYdrQAOWACrxHwo56d81NJ8PPEiy3DJa6Q4u7y4uWC3Cr5X2hY1I56+X5fbru470+VHKsXWf2T0s61ogjlkOuaVshlEMrfbY8JIeiE54b2qwb3TxK0R1KwEittZftSZB3bcEZ67uPrXjs/w08Xf2Vq1iq2UiXSPEha7jEgB83aY26IhLjIPzdav33w18S3niOfV/tdrAHkQrALpdhCuBk477fm69aOVD+t1/wCX8Genx6npUkbSR6vprIrMrMLuPAK43Dr2yM+majv9a0mythPJfRXG5gqRWjrNLIcsPlRTlsFWzj0Poa8/1bwN4h1TSdNg+xaTYTaeFRvJuVLXgRIgDIehDbGAGAQMZrKm+FPiafVZLz+1LWA3V2WdluB/osBknJRAP4isvUd29qOVCeKr/wAv4HsFtPDdWsN1bSCSGaMSRsCDkEe1PrK8G6ZNovhHSNHuChmsrRIX2vuGQPXvWrUs9Gm24JvcKUdaSikWeS/ClLpPiL8RRei4Eh1RWj80k5iIOzbn+HHSvTEVndUUZZjgD1NcP4LvbTUPiP4yutPuI7u2328XnRHcm9UIZQ3QkHrXbgkHIJBHIIr3MH/BifnOaf73P1Kdhquk6hc3Frp2sabe3Ft/r4ba7jkeLnHzKpJHNXK8z8c6tqGh3/iKbRpZrK8m1SGQPHGqRyhba3yrNtO7qfkHXkk8VC3ifxV9teTTNWur+R7plnt22iOBhcyKsYO07AUA9c4FYrGtaSR0PK1KzhLQ9SoryOPxP4umhQPq2opdSQQLLEiD5ImFvmUfLwxZ5Bu/wrota1jWbE69Fp+tajNqtpfxQQWMsYZPI+0xKjtJt+UspYE4O4EntR9eX8pP9kv+Y7tVZm2qpJ9BQ6OmN6lc9M14vqXi/wAdSWsscdxePYiBWu5TCpZpHtGJgT5em5ST9VrufhM2pnwxdx6paR2UkepzCO1RcLAhCsEHr1OT65q6eK9pNRsZ18v9jSc3K51tV9Uitp9MuoL1ttrJC6TndjCFSGOe3GasVw3xcL3UOh6BJqT6fY6xfm1vZEYKzx7CfLDHpu6evNdM5csWzgpR5pJFP4E31zc6HqVlbrbyeHtOvXtNFuI33NLApwN3rj1716LVfTLGz0zT4NP0+3S3tbdBHDEgwEUdAKsUU4uMUmFWanNyQUUUVZmFFFFABRRRQAqjLAepr5otbqHxV4m1PxRcteSSJfTw20U8xZLdVbb8inhenavpevnrxp/xKPjDfaHY2wisLi3F6c4/1rY3be+MnvXVgJU44uDqK62Xr0ZwZvCrPAVVSdmtX6LdfMsUUUV9yfloUUUUAFW9P1K6sFkFs0Y34OWjVipAIDLkfK2GYZHPJqpRUzhGa5ZK6Lp1Z0pc0HZ+Q8TTAbRNIB6bzR503/PaT1+8aZRT5V2Fzy7iu7OQWZmPuc0lFFMlu4UUUUAFFFQ31ql9ZT2UjMqXEbRsV6gEY4pSbSbRUEnJJuyK3h6y8R/EHUzo3gm3kEKymO71eSM/Z4AOu0/xN2r339nP4Np8JbHUo21y41Se/kDPuG2NAPRfXmqP7HOqSX3wjisZLWCH+zbqW1DxDiUKxwx9/Wvaa/K8wx1bGVear06dj98yjKcNltDkoLfVvqwooorhPVCiiigAooooAKKKKACiiigDzD9qG9mtvgzrFrbSeVPqDQ2ccnPyGSVFzx9a4Jfh9qHhmx0O88GSGbVrJkS7S+1GdoJ4ihV8KzEA5wRxxXZ/tSgzfDy1solaS5uNVtBDEoyzlZlY4HfCgn6CtofdH0FedjqsoSjysl1ZU2nFnAwaZ8Wo9Ylvn8SeGpbaRAq2LWkgWMg8kMDkk9OTiun8Ma8NYkv7WWymsr3TphDcxSYOGKhgVI6gggitiuCj03X/AAl4h1fUtLsZNdsNWuRdXKtcf6RAQoXZGpGGHHALCssPim5WmzswmOlz2qPQ76lrzmy1D4j+KL+8u9NSHwnpcJ8q3h1Sy865uHHVyFbCL0A5PQ1LZ6V8TNTuJLLxJrWlWelOhWR9LDLcv6bWIxH+tdTxNJdTulj6KbVzuLa/sbmR47e8t5nQ4dY5QxU+hA6U+7ura0hM11cRQRjgvI4Ufma5aD4c+DreFUt9J8iUKFaeG4lilkP952RhuY+pos/h54djdzf/AG7WELq0cWo3bzxxBeiqpOCP94E+9Y/Xodjm/tWNvhN7Rtc0fWVdtL1G2u/LYq/luCQQcdK0CQASSABySa5298K2EcBk8PQWehX6nMdxa2qKD/suqgb19q4W40/4pan8TbPRdeuY38IJbPJPd6ephFyx6Ryd1+in8auGLhJNvQuGZQcbyWpufF7xY1j4fXQ/D32i+8Q61G0WmxWeC2AcO+4/KoAB5z1q58K/Aen+CtLdo5ry71O9VWvru7mMksjAdCemBnHFcxpXhmx8PfH6xt9LvJfsLaJNNHpzyFls2MgyUzyA3XB969arkxVdzslsefi8U6zVtjl/HXgjSfFccU83mWWqWxLWuo2zbJ4Wx6jqOBwcisDR9Y+JHhuRNM8R+HZPFMWMx6npJRTtHGJI3YfMevHFej0VlSxE6exlRxVSj8LPLpPjh4as9bbS9a0bxDo7Rkiee6sT5MOBnLMuRj6Zqva6x4j+J2p6nF4X8TWuleFrO5+ztd2ke66ugY8naWBVRkjnGeK9VuoILu2e2uoYriCQbXilQMrD0IPBqpo2jaTosMkGj6baafFI5keO2iEalvXA4reWObjZKzOieY1JRtseC/EX4c6Z4T1fwyI9f1ySw1y9j0zVxLcNI18AMpvOeM4wduOK+hbO1t7G0is7OCOC3hQJHHGMKijoAK8q8Szf8Jt8bbPwXe27W+neG449Z80MN9xMQAgHooyfr7V60WG7Gea7cPzOmnI9HL1L2d5BTmR1GWRgPpTT0rxmXULrRfiHres+Za2wk1jUbWK4a4llaZ90QWOSEcbRu+THViAcCuhK5tiMR7G2m57NSg4PHBryJPih4h+wwNJZ6fFN5T+YHh53qLrkgMQOYU4BPepbv4qaxay3LSabatHa3axbBbndchrho1WM7uvCgn1NPlZj9fp9mesFjjGeKSvHrT4seIG06GW50m0Ezw72Igby1JgV9u7PUM2cegrb8QeONc0fWYNHSXR9QZ7PzDeQRFo1cSXAw/zfK2IlG3kZzzRysPr9Psz0cUleD6v8W/EF/Yie3sZbcBDLZJbFojOVhjkMkhz/AKo/O2PTaM81707biH4BYBjj3GaTVjahiVWk0kNPSvIvCsQ8SftBeKdUuLW21DStMtLa3sLllEiRzAlm2HswJ6ivQPiHb6heeA9dtdJWVr+WxlS2ETbXLkcbT2Ncv+zm1jH8KdH0+FIYdQsoBDqUAQLLHOPvCQdd3uetSXPWaj8z0Y8nJpKKKDYqat9oaykS2jEjMCpGcYHt71h6VpurtrMN9Mwt7WFDGkLY3498cc109FbQryhCUF1OStg4Vqsasm7x2Mi6b7Hr0dw1uBFcKI2lXrvzxu/OuT1mVovinqVqisXu9BgdSvYJPLmuv8RPGBZRuyhnuU2KerYIziuS18eR8ePDsisQt5o1zDOp6bY33L/6G1ejhJP2SfZnzGb04wxbt1Vzu7ExtZxGHHl7RtxU1ZuhFtk6x82yykQk9x/+utKvNrQ5KjifV4Wp7WjGdrXQUUUVkbhTgrEZCkj6U2vMvixNqcfimK4tDeLb2Wm21xLPDqTwfZAbsBpBEDtmJX5dp7Gmlcwr1vZR5rHptFeZX/xP1Oz0261CXSrCZQ6PBHEshfy3SYgFQSSwMQJI4wTxxUmmfEvVNR1O2gtfD6sjyt5kYt5zIIxMIvm/55Ectl8A9KfKzD6/T7M9Jorz7TvHWsPcaKbqz0toL23t57gIHVh5/nbQpJx8vlDJPXJ6VH4c8da9q11HY/Y9EjuHfzBLKzxxCEQwyFSSeG/ekBunA4o5WH1+n2Z6LS15LJ8YLyGBrmTQbZkjlNuYlEgeaUrMU8sngqTGg3dOW9KveDfH+oa58RLfSpYZVSe3fz4lYfZ4CIY3ULxneSWzz0x60crD69BtJI9LoooqTuCiiigAooooA5n4leHJ/E3hl7WxmEGp20i3VhKVB2zodyg57EjBpfht4mPirwxHqE0QgvopHt72EEfu5kO1h1PGRke1dOmd4x1zxXmHwObTZNZ8dzaRatb2b66QAR96QRIJGH1YGn0MX7tRW6nptFFFI2HBmClQx2nqM8GuN8W+LNQ0PxC9ukOm/wBm20FrLcvcF1kPnNIuQwOFC7Aeh712FZN54a0W+16TWr+1F5O9rHaiGbmJVQud2M8k7z1zjtTVjnxEZyilT3PM9U+KWrrd29qbaWGeK+McaWoMa3K+ZB80ivkhAkvqCePXFX5virqNvA1xcaRZOksbTwiFJWZE8qRlVgDyQyDLDAwe1d9a+GfDVtv8nQbIGT75bexPKnqWJ6on/fIp0Xhvw5GZtmg2A852eT5W5LKVbvwNpIwOOelVdHEsNiE7834l+zmNxZW1yVCmaFJCo6AsoOBUlCqqIqRqqIqhVVeigcACioPTimopMKKK5n4p63eeHPh7rGt2EkUVxawqySSJuVMuqliO+ASaBykoptlzxb4r8PeFLSK68QapDYxTSCKIsCxdj0ACgk1geLbLxL4okht9M1saLobrmaWBc3VwjL0UsCEHPpmszwJ8P9FsrO11XVbibxJqb5nS91B2lCF8H90jEhB06c8V3lenQwK3qfcfHY/P5zvCjou/Uz/Dui6b4f0e30nSbVLa0gXCovc9yfUnua0KKK9FJLRHzbbbuyVZ5lAAkOAcgHmsqXXNB0PUI9GN5Hp09wftBjWKQpulZjud8EAsVbAJ9hWhXL+JPDOp614juJo9Q/sywaytNt0sXmSedE0pATkAY3AnNc+ITik4rU7sG1NuNSVlbuX7jxzosMMU0WoGYNOYZw7G3aFVZFJIdcnmRcKOucipoPGXhyR5RF4gX93vyTDINyohcsMr8y7VJBHHHFclL8KbG6dJL7XUJS6e6CRWj7GlYwkM25yWI8onr1b2pz/C21uLdbe88QF4oYpILcJbOhEZjdF3EPksC+TjggYxXKnX/l/A73HB2S5vxPQxdSMivHcF43UOrDowIyD+VNkkkkOZGLH3qKGNYLeG3V94hiSPdjG7aAM47dKdXoQWidtTxqknzNJ6BXmH7QRh1jRtP8EWkJm1vV7qN7QqvzWyIwLzZ7YH416fXndpcXGpftAXsYtv9F0fSFiM27OZJSr4x2xiprfDy9y8PpJy7anoVtEyQRxZMjIgUt3OB1p7AqfmBH1rn/iBe6hp/h62udLWV7r+2dPVIo5vKMuZxmMt0Aboc8Vxlr8QNdsrWDTZNOhkv7hbq633kjzCEpLcloyynB4iCrz3PpWVTEqnPlaOijgJVqXPF6nqVFcDbfES9vtXTS7XR7SCSS5+ziWdZNmWkKqQcjfgA7sdCRTr/wAfatZ3moRHQ7W5j0/Ec8tukskO/YjFllHykHcQEHzdKX1yBX9l1u6O8orh7Lx1qOo2mqXtnpml28WmQTzSR3jyRPKFedUChsYb9yCVIycnpis26+LE9uY2Tw/E7XEix20LrIkikSxq7yA8hQHJ/FfWj67T7B/Zdbuj0ukri/hz4vuvEetazZyrcNDBCkwkkYFFk82WNkjwAdo2Ac55BrtK2o1faR5jlxNB0J8rdwr5++JFrpcPx9uLi2uGe/m0pDdxHkR4xsx9RX0DXzZ8RLPxJdfHfxBrHhnw7da6kFhBaP5BAVZQoypJ9PxrooVIUsRTnPZP9GceKoVK+ErU6e7jb8Ua9FUdLur6RfI1fSrrSdQQfvLW4GCPdT/EPer1fd0K8K8FUpu6Z+U4rC1cLVdKqrSQUUUVqYBRRRQAUUUUAFFFFABRRRQAVz3xEm1O28K3NxpdwsEkeGkbjds77M8bvrXQ1h+Eb/w6vxTmtPiJo+rajpcksUOlxRR/6JuY/fl+YZ5xXlZ1ivq2Fk7N3006eZ9Bw1gPruPjHmSUddetntbqfUX7PHh3R/Dvws0mHRbe6hhuo/tMn2k/vWd+SW/GvQ6jtY4obeOOBFSJVCoqjgDHAFSV+Yn7mFFFFABRRRQAUUUUAFFFFABRRWd4n1qw8O+H77XNUmENnZQtNM57AD+Z6UAeT/tLXEt1q/gjw/pWqDT9budXE1tIc8RojGToO6hl/GuqHQfSuE8KLeeOvEsfxG8Q6YbTy0MWhWsvLQwHrKwPR255HY13leLjaqnUsuhhUd2FFFFcZmFFFFABRRRQAUUUUAedfFaOTw1OfH2mXjR6j/o1hJDKgeGSJplU8cFWw3XP4V6IvKg+oFeT/tBR6yTotxcW4k8H2t3FNqxhm2z7t4EfB4KhihP0r1eJleJHQgoygqR3GK0n8EWXL4UOooorMgKzo2kS4uWkLb0IwM/KVNaNVW2SXU8Ld0H416eVRjUrOnJXTTMa8nGHMjj/ABTpVvH8VfB/iKGRo7uQXNlKiADzYzHuG49TgqMV2St/pWdp+bI/AV5f8btUOkaB4c8QLNGRp+rLDePKSAkUilGJ9MV6daYkETQsnkhBjb3BGRivRwdPkoy5t1dHqYatNzp0orrd+hbrPbQdBa9u75tD01rq8z9qmNupabJBO4+5AP4CtCipPoJQjL4lcwdX0LwXbWK3WraLocFpbYVZJoQqpuY4H4sx/M+tP+2+C1kScNoLyLA19CURCzIDv3r755+pzTfHkF7caBCmn2ZvLlNUsZVh5wwW4UknAOAAMk44rhJvhx4hYpatqelbora4jgImZVjMkQXBQL85D5+cn7uAMVaV0ebiHyzcYQX3Hb2N/wCCpo4Ifs+kWU0zyRC0uoUSUMq7WBXnHyjH0q9Z2Hhm5tBDZWGjXEECJFtiiVgiEeYi/QiQsP8AeNee6V8K9U0u4khg1Kwuba4uFlmnmkYyjYzPuxt5LFueRiuv+Hfhe68K2eoQXV+Lw3Ulu6t5m4rst442H3RxuU49sUn6ioc7koygrehuf2XpJJJ0fTstF5JP2ZeY9oXb9NoA+gq2Tk5/lSUVNz0o04x+FWCvLvHqp4V+KfhnWNDhhgu/Et01nqm5tqTIiqVbA/jG489+K9RrgviLt/4WL8Pt6ow+13n3sYz5Sevek9iavwnfHrSUUUGoUMQoyxwPWiuK+J3izTfD50+zu1uL2e7kOzT7Nd9xPj0Qc7c9TVQjzSSuY16vsqbna9jWuHtbjxCL2V91rY25YyZ+SNuSx+uBXI6G91r2pX3jS+jEBcfYdCTPP2cn55Pq5J/ACsbWvFHjW8iu/Cl14Av9OTVFSKyubLLrGjHDmYgYQgV6Jp9neQSadZSWcKw2aYRkOVCgAY+vFevCpCEVG+yPkZ4evia7qSjbmaXoblhAltZxQRjCooGKmoorx223dn2cYqKSQUUteR+Mvi1qOka9ftp+hQ3Xh3Rb6Kx1i9eYiWORyOY4wPmAB5zQTOagrs9brP1LQ9E1O+t77UtJtbu6tgFillUkqA24DGcEBueQeaTw7rukeItNXUtE1CC+tGJUSwuGGR1HHetGjVA1GotdUZa+G/DatKw0DTszSNLJmL7zlSpPX0Yj8TTZdF8KC9+0SaXoq3No5uHJZQ0R4+ZhnjoOvGfetY9K8p1jw5q+reKdeu9L0aCQQ6rMk80zIpmRvJOEBI3Mu0kBvlz69KpanHiVClblgnc7i/0rwhe3lro89naLdCxaKzeBCDDCyNgJJyoIVmIzk8kiqukeBfAtm4uLHT7SdHSHYklyske6PKrIvPLHAB7HaBjivOrL4YeNmhtRLOsEVvGqJbtdp8zm1ljZ3KnBwSigDpknpWtp/gTxN/atjfJaw6dbJcCWS0EsR2p9qaTbw2BhSD8ueuKfzONSd7uB6Mnh/wAPxzRzLoOnCSLOw+T93O7P/ob/APfRqa00nSLOVJbPSbK3lRiyvHFhgSoUnP8Auqo+gq65y7EetNqLs9VUKe/KgooopGwUUUUAFFQ313bWNnLeXk8cFvCpeSSRsKqjqSaytE8XeGdbuo7XSdd0++nkgFwkcM6szRn+IAdqdiXJJ2bN2P8A1i/UV5Z+z1qMlzb+LdNZYDHp2v3Ecbxjlg+HO73BYj8K9J1O5ay0y7vUTzGt4HmVP7xVSQP0rgf2d7W2Hw+/tiJrKS41i8nvbp7U5Xezn5Se5UYU/SkRL+Ij0aiiig1CiisjVfE3h/S/tgvtYs4HsoPtFyjygNHHkjcR2GQRQJtLc16K8kuf2h/hvCyhbnU5wwyGhsmdevqK6DwT8W/A/i64jtNO1X7PeSuUitbxfJmkIGTtU8kYoIVWDdkzu6KKKDQK8L+K63178SXsPGHii/0DweywLZxQxj7PfN951mkPCEMO/UV7fcXVtbj/AEi4ii4z87gcfjWNZa54R8VWlzb2+paTq9tHIYbiPzElRW7qwPGacZKLvuc2Jpe2pumpWbLVsYjbxm3ZWh2jYV6FccYqSvH/AB/q9v8ABR9KfTtQlutCu5XD6TLmWZMkEvC3ZR/dxjmvWtPuo76wt72EMI54llQMMHDDIzXu0K8ay0Pz/HYGphJ8stSaiiopLq2jfZJcQo3ozgGtziSuS0VB9usv+fy3/wC/oqcEEZHIouDTQUtJRQIKKKKACvOriG68LfGCK6t0M2neK/kuc4zDcRr8pBzkgqD2r0WvMtWjOsftC6Xb3MNxBFoulvc275wlw7kA4HfbnFZVdl6nRh95drP+vvPS5YoJlRLi3inRJUmRZFyFkQ5Rh7g8iqV7oegXkTR3Wg6bKrfezF/tM3XP953P/AjWhSVUqUJO7RMK9SCtGTSKN1o/h+6Zre40nSHk2tIYztVwCQzNgHIGcHNV303wjHfWSvpmkme8iEVsUhLoyDgfMvyj7oAJ5OMZrlfEOi6rqXjLWLnSNIt5Z7a4iZri4dVWRGtI18oZIJPU4+7kDJrEuvhz4uu7ezihmFpbwJlo5LqIPI/2mV13bDtCqsm7A7kY6V5spvVKC+49unSVk5VHt3PTX0Tw5dsLltI0WbHmqHBUg7yfMHXB5ds+hbtmpH0fRfPlkfQ9O82RQkjGHkgFTj80U/8AARXnR8B+JZrctbW9vpoLDMAmibcFW2U5w2BvMTtkc+vJr1KYgytjnmt6CVRvmgkcmLcqKThUb+ZXtrSwtf8Ajz0+0tTs8vMMe07dzPj6bmY/U0t1PFbW0txMwSKJC7t6ADJqSsjxpoMXijwrqPh+a6mtI76Hymmi++gyDkflXXyqMfdR5rm6kk5s4nS73xd8SLF7i3kPhnwxcM6xSoT9vuEBwGH8MYOD6nB6V2/hTw7pnhnSV0zS4mWIMXd5G3SSMeSzN3Jrz79mttTtfD2raFrWq3l5f6bfvD5V3nzIYwcIOexHI7V6vUUUmuZ7m2JbjJ01seYftC6HdzeH4PF2lKrahoKvI6N0ltzy6k57YyOvWuI0i+h1PTLbULZt0VxGJFPsa+hJo45onhlUPHIpV1IyCCMGvm/T7dNB8Ta34PxsGnXJa2VpNzNA/wAyn9cfhXuZLiHTrum3pL8/+Cj5XiXBKvhFXivehv8A4X/k/wAzWoorG8U6xJpVrbraRxT3d1dR2sKO+FDOcAt3Ar6itWhRg6k3oj4XDYapiasaVNXb0Rc1nVdP0eya81G5SCEd2PJPoB3NUZ5PHkVmmtHwHftorRiQMsim5wR18vOcfrXpvw9+FdrpF2uveJ5l1jXXU/fG62ts9okbp6Z616VXyuJzjEVZXpPlS+9+v+R99guHMHh4Wrr2knvukvT/AD/A+a9D8S6LrMaGxvomkfP7lm2yAjqCp5rXr17XPBfhPWmaTUvD2mzzGMxic2yCRQf7rYyOtef3fwH0uK6hk8P+LNf0e3iGTbeZ56M3r8xH5V0Us+qRVqkL+j/R/wCZx1+E6M23Rq8vk1f8V/kYVFUfE2i+MvAqyX/iBrTVNAWQKb63BWWEMflLp6epzVuGSOaJJYmV0cBlYHIIr2sHj6WLi3DRrdPc+ZzHKa+XzUamqezWzH0VzFn440K51IWavOiPKYYrlo8QyOOqq/QmtM61bS61DoenRz6nqkx2pa2aeY4OM8gdOKf9o4Xkc/aKy8xf2PjvaRpeylzPVK3Q1KyNdhjfV/Dlxc73tLfVoXmiR9pfJwPrgnOKn1i+1DRYWm1jwv4hsokYK8klg+xT7ml8ExaV8QPib4Y0bT71LqO1ujfXLQsGEaxjgN9Sa8vNMxwtbA1FCabse7kOT4/DZpRdWk4pPdrTY+1YcGJNowNoxT6FGAAO1Ffnh+yBRRRQAUUUUAFFFFABRRRQAV5l+0lqES/DqXw+kmzUNdnisbIBd37wupLY7hQCfwr02vnb4g6knjr9ojSNDtYb9bXwgHur2QgLF5zAiP3PeoqS5IOQm7HoOkWsllpNpZzSiWWCFI3kAwGIGCcdqtUHrRXzhyhRRRQAUUUUAFFFFABRRRQBX1Gzt9RsLiwu03wXEZjkXOMqevNeVfDWGWH4r6xpNjeapaafosJt3s9QvjO11uIKTRqeVUAde+a9cdtqM2M4BOPpXh3w18X6b4p+PGo6ld2d3pV81i9jYW89uVaeNGG9i2OfujAz0ralflkaQvZnuVFFFYmYVR1RvIeC8IBWNtr84ODx/M1eqC+jEtq6Hb2PzdODmujCVfY14z8yZx5otGbqOhW+qm8ttSiiuNPu0w8LD73HeuO+CepXNtN4g8GalcSy3OgXpt4JZyA80BGY2x6YIGa9Fs5RcW0cw4DrmuN8afDmx13Wl8QabqV5oWugBTeWrD96OwdTlWx9K+0r0eePunJgca8PVUpa2Ov2NOTulYIp4CcZ/GnG2UgjzJuf9s1wPws8R61L4j8Q+EvE17aXF7pUsf2aZI/Ka4iZc7tp6kHPI4r0SqpQgopJEYrF1p1XJyf3kK2sSjq7H1ZiSPxpwgjwAQc/3s81JRWtkcrqzfVleaOZImMMpBAOA3OTU0DO0KGQAPgbgOmaeKhi3RsI+W3EnPpXBjKC5eaKPoclzCTqOlVk3fYmooorzD6kK4T4u+E7XxZplvfQ6k1tqnhqR9QsjGVZVnCAqJFP8PyjjjrXdmvBtA8FaF4o8ReNPDd9ruuLr0V2JLjUrS+ZTNE4+T5VxHkL8pGOMUXMqr05bbnr3gPV7jXvBulaxeJGlxd2ySSiMfKGI5x7Vt1neGtIt9B0Cy0a1Z3gs4VhRn+8wAxk+9aNC2LjeyuKK8g+Fdwuv/HD4h6xewILzSpo9LtmQnAhXPUHucDJr18da8F+E/iLRfD/AMX/AIo2+tX8dlLc6uJIUkBy688jjpTRlVaTjzbHvNFYVl4x8L3m7yNdsTtODvk2f+hYq3/wkGg/9BvTf/ApP8aLM0jOL2ZpUVxHi34qeDPDlwLW41F7262CQw2MTTsFPQkqCB09a52++MGn69FaaH4LMi+JNTm8m1h1C2eJY1AJeRsjkBQcY74osTKtBdSb456pr2r2R8C+AZ7geKJWjuJpIZfLFpAOcu54G7PA6nFdb8PfB9h4RtrowT3t3dX8wuLya7m813kwB19BjFJ4A8HweFbW6Z7+61PUb2Tzbu8uWy8h7KMcBRnAHpXT0ghDXmlueN+GZr34UeINWtfElnAnhzWNSkvIdbjIWOBmA+SYdQc8BjxxXeaf8RPAmoXsdjY+LtGuLmVtscSXSlmPoK6G/s7TULSS0vrWG6t5Bh4pUDIw9weteS/F7wt4UF74U8OaToukadquo6xFNDNHaKpWOAmR8FR14A/GmQ1Kkny7HsNOd3cDexbAwMnpVLV7xNL0e71CRGkS1gaUqOrBRnA/KvPj8QfHTW9vcW/wj1m5jniWVWjvYOAecHLcGg0lNRep6ZRXmsnxah01Gg8TeFNe0TUjB5sFrJCJftByQER0JGcjvjrVC/8AjSujwRx+IfAnibT9QnH7i2SFZhJk4HzoSBzjrjGaTsuovbQ7nrNBOASeAOtee+HvHWvSeK9M0fxH4bXS01mGSaxK3Cu8ewAlJAOjc9q7+4x9nlzjHlt1+hoTTV0VGakmcqPiV4GOrJpa+JLFrmSf7MgV8q0ucbA3QtntXW18zfCjwbrHirwvoOt6Df6VZSaFqF5E0F3AZIppPM4kwv8AEMdetd9qPhb4xKl3qTfEC3mkhjM1vp9lZIqyyDkIWdScHp1p3Vjnp1alrtXPVYru1muZbaK5hknhx5sauCyZ6ZHUVTl8QaBDK0UuuaXHIhwytdoCD6EZr5S8O2ujv4h8Q+J/Gl/4m8NwXN5FslEzxzXMu397CQpy0aHoR2PWur0rwV4N+JEsMHgbQLVNI0zUIprrXrss7XjKdzxKGO5s55LDFZua5uVJlRrSktkdZ+0h9o1bwvZ6ppur6Vf6BaT/AOm6c10qLeS/wLvB5wcfIOTWdB4H1zRPGfhbxl4Y+H+nW4g0x1v7SzvEhJlkCnGWzkDFdl4a+C/gvQfEc2rWsFxJCbg3Nvp8sha1tpT/ABonr7nOK9Iq2ldMao8zbkcIPEnxClU4+Gqgdw+tQ8j8q8j1W8+KXg/XYo/AvgfXbOzku2l1DT5At7a7WIYtDIoG0ks2QD1Ar6Wpadyp0eb7TOI0z4kaZPrmlaFqGk65peo6nuW3S8sJI0dlXcwDEY4rF+I3xc/4RfxgfC+leFdU8RX8Np9ru0sx/qYyMg9Dkcjp0rW+K/gnVfFU+jar4f11dG1rR5Xe1nki8yPDrtbK4OT6Vk/DP4ceI9D8d3/jTxb4qi13VrqzWzVoYPKURjHUYHPFImXtL8q+80/hr8UNH8VaZLPqkaeG9Qt5vLm0/UJ1SVB2bBxwa8/8HeBfBXxI8ReMbnWtNimex1iW3ju7G6ZDcxsA3zlThuuPpXsmr+FPDOsXv23VvD+mX1zjb5s9srtj0yRXD634C8RaB4ml8RfDK40jS4ZLYi80maJvIu5RnawC8IcYHGM96AlB6c2tj0fStPtNM0230+yhWK2t4xHEnXaoGAKw/iD4L0bxlo7Wt9bRrexKWsbwAiS1l6q6kcjBA+tcFf8AxZ8YaWmg2+q/DbUba61C4W3mZp4ghfJB8sbiSMc5r2NTlQcYyOlBpFwmmjyiy1T4z6X4csrNvClhqt7ZHbd3kl/Gpu417ogOQ5GOuagvPEXx21GWO80HwLodhYyopEOp3g+0Ie+4Bhj6Yr16igXs3/Mzzmw+F+n6xqZ8Q/EJbfxBrLrtEZUraWyf3I48/XkknNTa58GPhnq1kLWXwpZ2i7w++zJhkyP9odq9AooH7KHY8b8ZeCbHwrrvhjVfDFzeza7JqCWaC/1AyKbUoxlUK3oFH4gV6pXC/EbTZNQ+MPgCVJFUWKXtywP8Q2quB7/MK7uvXwEf3bfmfE8QOP1lRS2QleeaB4R8L+I/iB41uNe0Gx1KaK+hSN7iPcUXyUOB+NZH7RFvrkbaHrVrr95pGkWUhW5ktuTHMxHlySDB3RDB3D0rp/gzp/iaF/EGq+KP7PafUrxJYJrF90U0YiVQ4z0zissdWX8O2p0ZDhW6iq7qz+RoXXwq+HU1tLCPB+kxmRGQOsPzLkYyOeormNGb4j+CtEOiyeF28U29juFrfQ3yRyTRDlQyNk7h0/CvWqK4YVZ03eLPpcVl9DExUZo5Xwt4lsNfieOES21/bhftdhcKUntmI6Op5H171tVyPhaxab4geLfEMmz97cJYxqPvKIV2kn6nmtTWfFfhzR9St9N1TWLW1u7ggRRSNy2f5fjXtUajdNSnofBYvDqniJU6V2kbVFAIIBHINFbnGFcT8VdJRNOk8Y2N4ljrWjWsjWs8rnyiv3mjZejbsYHua7O4nht4WmuJUiiX7zuwVR+JrzHWJ7j4p38GmaRIY/CVpdB7+6eIf6c8bZWOPd1TI5OBWVZq1urN6EZc3Nslueh+Hr6XUtCstQmtZbWW4gWR4ZVwyEjOCKvUKFVQqgBQMADsKK0S0MG7se8kjoqM7Mq/dBPAplFFOwN3CiiigQVxnxQ8XXXh+2s9K0OGG78RarKIbG3c8KP4pWH91QPbnFS/GDxQ/hH4e6rrFrLEuoLFsskcFjJKTgAKOSec1kfCTwTp9rp+m+L9SkvtQ8RXdoHluryVi0fmfMyKv3VAPbFYzk2+SJ00oRjH2k9u3c6jwP4cj8N6Q1u13Pe3lxIbi8upmy00rfePsOwFbtFFaxSirIwlJyd2FcZ45+G+h+LtdsNZvrrUbW6tIzETaTeX5seSdjcepPI5rs6KGrgpNbHAf8Kh8I/89tdH/cTeoNN+Cfw9sfEMOvjTbu5v4ZPMV7m7eQFuxIPBIr0aik4Re6HGpKHwuwUUUVRAUUUUAR3VvDdW0ttcxJNBKpSSNxlWU9Qa+dh4btfDPibV9K1STxJoPhtb5YdMuobQTW4SQ4GXKnAye5r6NrjfjRpUmseALq0UyGFZoZrlUxkwo4Z+vooJrKtzKLlBtPyOnDODmoVIqSff8z0HQPhN4GsfAFt4Pk0iHUNMjBfNx8zO7dXz6mtH4ffDjwd4Cgli8L6NFZeaxaR8lnb8T2rpNKkt5dNtntXV4DEvlsDkFccVZrxD6kbLHHKjRyKHVhggjgisfQPCfhvQLue70XRbKxnn/wBbJDHtL855raooAKKq6tqVjpOny6hqV1Fa2sK7pJZDgKK8rb9o/wCFOx5I9cmmjjfa0iWkpUHPrtxQB69RUNhdQX1lBeWsgkgnjEkbDoykZBqagAooooAKKKKACiiigArwb9oVbbwz8QPB/ijSdyatqN8unXdvEcfa4G7sOhK5zk9ga9i8Z+ILPwt4W1HxDfrI1tYQNNIqDLEAdBXhq2Oq/F6bRPF3iaQafolvKt9pmlQDLtg5R5ZP12r+dY4icIQfMKTSWp6WetFBor585QHJxXP6V4k+16prq3MWm2WmaRPLbyTvfk3BKEDcYtmApJ67vSug7155qPgHV5/EV7qVneaFZmS+ubyK7VZPtUom2jyJDswqAA8gtg4IHFdeEjSfN7QuFup0EXjXw/Nr1hpdrfWk8d3ZyXjXRnCRoi7uBkZZvkckHGApq3D4o8NTeT5evWJMzFUBcg5BwQcj5eeOcZrh9O+GGs6elutprumQMkU2XAlkMchacx43L8w/fck4PHQ0+y+F99Fqj3kl/prrcTb5ojdXLBMSeYG+6PNbP9/AB556V1OjhXb3vxL5YHaQeK/C88cUkWv2LLNL5SfOQd3y8EEZA+ZeTx8w9alTxH4ddVZde08hoxKD5nGzYz5/75Vj9BXG+Evh/r3h27iurfV9IklIeCZJxLMqRMYSWUsnzN+6OFIAG4YPFUj8IZZNFXR5detxbO8ctwVMhZ2WB4ygyOEJK8DsCMUvYYX+b8Q5YdzvNM8SaTqWrNp9lIZAUkeC4EsZjuPLKhwiht/y7hncoHPeteuC8D/DhvDfiWPXptWgu5VjuYfKQOAkcgi2qmR6o7HPdq72uTFRpxkvZ7ETtfQK838ZM3/C+fAa5O37JfcZ/wBkV6RXC6pHb3Pxz0QSRq8lpol1JGT1RmkQZ/I1jT3foxQ6ndUUUVBIUjAMCpGQeopaKAM22jGn3vliRhbSj5Ax4RvQVp1FPDHPEY5FDKexqvYS+WBZzNiVOmT94e3rX1eU4720fZz+JfiediqPK+eJi+NvBOkeJwt1Ir2WsQRslpqdsxSeAn0I+8M9jkVy0d98RvAlpbxaxB/wm2mIQJb60Ty7yNe5aLo2O5BH0r0/vS59M167h1RzKo7WeqMLw94u8Pa60cdjqMX2l03/AGWU7JlHuh5rc+tct4x8A+HPFE0d5e2ht9SiXbBf2p8ueLnPDDrz61gXs3jzwLaxXM0x8ZaPF8s+yEpfoOzAZKuPXofalzNbj5Yy+FnpFV5jJ9utwudm1936Yqh4V8S6L4nsDeaNex3KqQJUB+eJv7rL1B9jUHjHxZofhKzXUNfvo7O1AOWPJJ7AAck1Fdr2UmdWWq2LhfTU36DwCT0HJry64+Pnw1jibytUup5yp8mBbOQPM/ZFyOWJwB9abfx+P/iJHLax/bfAmgy2y5eSNJL2Zm6gbXwq4ODnmvCPu/ax+zqM8Sax/wAJ18QND8N6DqV1P4dgM82sz6e7R4ljICRNKuPlJJyAea9E8PaBo3h60e10XT4bKJ3MkgTJZ2PUsxJLH3JNM8I6DYeGPDlloWmrttrSIRqSAGfH8TY6k+tatARjbV7hRRRQaBXnfxH+HB1jXIvFvhqSwsvEkMRiZru3E0F3HjhJFPTkfeHP1r0Sq+pPcxadcSWcayXKRM0SMcBmxwCe1BE4qStI848CL4W8f6dqlj4h8C6Ra6ppk7WOoW7WsbBWx1R8BsEc9qvD4JfCfH/Ij6b/AN9Sf/FVH+z1p6w/DyDWriZrnVNZka81C4f70khJ4PrgcfhXotNmdKKlBNow/CHg/wAL+EIJYPDOh2elpM26TyVOXPuxJJ+ma5j46+HdU1bw9Z6z4fZY9Z0S7S9hIwrzIud8W/8AhBUmvQ65/wCI+h3niXwTqeiWGoSafc3MWI54xyCDnb9Gxg/WhFVILkaSMj4R/EKL4gaTNdLomo6XNbbUnFwg8tnPURuD84GOvFdvXmPwg+IFtq2rXHgO68OXeg6vo1splgkRRE6j5SyEdQeue+a9OpBSlzRTvcK4j4peBLjxg+lX+l+IJ9B1jSpWe1vI4xIFVhhgVPr6129FBcoqSszzbW/DfxVuNBl06HxnoV15qCGTzdLZC0Z4c7gx+bGe3WvQ7C3FpYW9qpyIYljzjrgYqaigUYKLued/tE32p2HwwuW0m9msrma7trfzoXCsEeQK2GPTgnmuZuvhfqlvdW+m+D/i9rWkgwCWW1uZheSOSfvgsche34V7Bq2m2GradPp2p2kV3aTrslhlXKsK4K/+DPhFovO0c32i6pG++31G1uGM0OM4UbiQV5+7SaT3RlUhJyuv8it8PfhZq2h+MR4p8U+Nr3xRew25gtBNF5aQBvvEDOM8deK0PjQNQvbfw94fstQawj1bVUhuZkLBjEqlygKkEbtuOvetGx0LxxaWcNsPGtrc+UgXzbjSsyPj+JiJcE1Vj8E61qHivTtc8S+KDex6YzPa2Vta+TCXII3vlmJOCelNNLYTi+XlS3Ol8MeHdE8Mab/ZugadFYWm9pPKjJILHqeSTk1qUVQ1jWtH0dY21bVLOwEmdhuJlj3Y64yeaDo0SOR8ZWlrefF7wZHeW0Fyi2d8wWWMOAcRjODXX6Jo+k6HZtZ6Pp1rYW7SNIY7eMIpZjknA71wy3Nj41+Kem6loOqQz2XhuCRbmeBt6SyTAERqw4OAoJ57ivR6CIWu2FFFFBoFFFFABRRRQAVjeNfEmneE/Dd3r2qFvs9uvCJ96RzwqL7k8U/xd4i0vwvoVxrOr3CwW0K55IBc9lX1J9K898J6Z4g8f+LIPGXiyxk0/QbMCTRNJlbDFj1mnTkE4xjnjFBEp20W5ofDfw/qetXo8eeN4kl1SY7tLtHU7dNgI4Cqf+Wh6s3XtXpFLSUDjFRQUUUUFBRRRQBwXxT8Ca14s1DS9R0HxdN4bvLBJY/NitxKXV8ZHJ4+6K5T/hVPxP8A+i3aj/4Lk/xr2iirjOUVZM5amCoVZc043Z5Po/w5+Itil1HefFCLWYbmPy3h1DSVkTb34DDrXTfCjwdqHgvSLvTrzXBqcUtwZbaNITHHapgfu0BJIXOT1712VFKUpS+Jjo4SjRd6cbBRRRUnSeTweIrTwp8W/Eek61dT2Wnai0V3Yz3I225lZMyIr9M55xXL/E/wYfGcvjuDSbO1udSi+wXNvIyBpCqoWZEbkgt6DANe7atpthq1jJZalZwXcEiMhSaMMMEYOM9OtcX8Hfhpb/DmDU44davNVe/mWRnuBgxqowqjk8AVu67dP2bPHWWKOLdZPSV7jPC3xA8J32mW8T6tBYXkSpDNZ3jiKaKTAG1lPf6VoeNPF+k+F9PM15J513IMWtjCQ09yx6Ki9/rWn4u8JaL4l0a+0+8s4I3u02m6jgTzkbOQwYjOQQK8Q8ReDLz4S6lp/jS78WR6z9ovY7K4u9UsjJNbxuMDy8PgdAPxrqjj3azR4+J4f9necZXR2emeDfFXiS+tNV8e65FNp5Te3h+CDbAHzlPMbq5HcdM16JZWtrY2qWtlbQ21vGMJFCgRFHoAOBXEePPiNpOn+Fbm48Na5ol/rJaOK1tzdK253cLyqnJxnOKzvhd461e78R654W8b3mjQ6tp86R2/2cmIXIZc5VXOTj2rtjKEXb8TwpwqTjzdF0/4B6dRXAa18WvCukapNZ3g1AQ2919lnvBat5EcucbS/TrXfRuskayIcqwDA+oNaRqRlezMZ05QScluLRRRVmYUUUEgAliABySe1AHlvxmT7R8QfhrbLH5zDV5JGQDOEEf3iPT3r1M9TXmegGz8Y/GGbxRaQ3D2Gg2hsLW8DDyZ5mZjIU9QAQM+1el1lT1bkdFbRRh2X5hRRRWpzhRRRQAUUUUAFFFFABRRRQAU2WOOaJ4Zo1kjdSrowyGUjBBHcU6igZ5+9z8Qfh3rkUHgqyfxDoGovt+xXM5xpj/3gxyfK56c4xXRaL8YPEGka0+m/ELwnNZW2C0eq6eTPakBckE4BH5VvUHBUqwBUjBB6Ee9ck8HCV2tD0aWZ1YJJq50WifEbwRrOkJqtj4m0x7Vs/M1wq4x1yCaitfih8PbltsPjDRmOSMfalFeaav8M/AerX0l7f8AhixlnlxvIUqDj2UgVrTeFfDM1h9gk0DTDb7PL2fZUHy4xjOM1h9Rl3Ot5rDT3WZXxo8XeG/G39k+GvD9zJrUkerQtdrax+bb+WOWEjfd247c1W+KOk6Vp/wh8WQafpllZxHS522QQLGudvXAGM10+gaLpPh/TI9N0XT4LCzjGFihXA/+v+NZHxXj874Z+I4CSBJp8qEjsCMV0QoKlTdzjq4t4itG2iuenfCyNYfhv4djXOBpsHU5/gFdLWP4Jtls/B2j2qMWWKyhQE9ThBWxXkn0IUUUUAFFFFABRRRQBn+I9HsvEGhXui6khezvIWhmUHBKnrXj0H7Psunq8Oi/EzxbZWYTZb2v2gskKgcKvIwK9xopOKlugPnePxlf/D6ztNF+JNtqH2t7sWlrqMNszw3QY4Qlugb1r0kMpO0EEgAkZ5Ga3fH/AIL0Dxxoy6V4gtnmhjlWaJo3KPFIpyGUjoa8X+M3grw94J8Fa14m0bxhr8OvBY0jLan5jTODhIymPm44xXBWwCk7wdjOVO7PTKKqaLJNLo9nLcAiZ4EaTIwdxUZq3XkmDVjlviTr2q6Dp1tNpP2ISNFdzyG5iMgZYIfMCKAwwW6Z5rivEXxK1VY9Ttwo+yGe2FtPpweKZld5VMaNk7jujUbiAM54PWvTtY0XS9YnsJtTt/tP2F3kiib/AFbF1AO4d+lLFouhxXT3Ueh6cs7yLI0ggGS6kkN6ZBZj+Jr0aOIo04K61NYyikeY6T8TfEbaOLy6tLBykJi8nY7yiRBbkuW3fNkSsMeoBzXovg7WJ9e0Ealc24t5GuriLywhUqqSsqggk84AzVlNE0JJXmTQ9NWSSIQuwgGWQEEL+ar+Q9KuQxQwoY7eCKBCzOUjXA3McsfqSSajEV6U42jHUUpJofRRRXCZhXDeLLafT/iV4d13T4hc3V6smmywu21VhwJGkB9RtHHfNdzWH4w8Or4htrMJqV5pl3ZXAuLa5tSNytggggggqQcEVUGk9SouzNyisHwLqOo6josh1Zrdr62uprWZoFIRjG5XcAemcZrepNWdiWrBRRwAWZgqqCzMTgAAZJJ7DAqvYX1jqEDT6ffWt7ErbWe3mWRQ3oSDQotq9tAsWKgvbWO6jCvlWByrr95T7VPRThOUJKUXZoChG19ausbL9oh/vg/OPrUj3qxjMsMqLkAsRxzVumuiyKUdQyngg169LO60bKaTOaWEpsgF/ZEnF1EfXDUov7MHi5jH/AqdZafb28RjtLVI0zkhRxmpPLUH7oz9K7JZ8ltT09f+AQsDHqzzrxZ4F0u71iXxN4W1lvD/AIg2gtJA2ILkjoJkGN31rhvH/gnx58VtT8OJq1naaPBpLTNcXltd5WZyBsMYxnqM89K9+2L/AHRSgADiuTEZw6kHGEbX8zelS9nJSvex5X8H/E+k3Bj8C+IhB/wl+kAxz+fbBTPtPEkbMMvxgkj1r1evN/jxBZw6BpWtbWi1Sz1i0SxuY+HQyTKrLn+6ykg16Mm7Yu7G7HOPWjD1faRvY+owNd1Ya9BaKKK3O0KKKKACuO+Ntr9q+FHiJftV1bGOzeYPbTGN8qM4JH8J7jvXY1meLNJXX/DGp6HJKYlvrZ4C4HK7hjNBM1eLQzwZDYweFNLi02OGO0FqnlLCAEA2jpitavDPBlpqHwl8c6P4f17xPqep6PqWnrClzdnFrb3KscIpxhcgrgE5r3MU2Z0ZXjytWaCiiikbHmfiVNV8JfE+bxhb6RqWtaZqtklrcQ2Ft5s0Esf3WwOdpGc+9df4M8WaT4ss7i40szo9rMYLm3uIzHNBIP4XQ8qa3h94fWvK/gVt/wCEn+Iw80ySjxC4kOMYO0Y/SmYJOE0ls7nqdOiIEqFl3DcMj1ptOjbZIr4ztOaRs9jzzQ/GeqRDxnLqtxFqEPhq4WyVF8uHzzlnMzPjj5SEwO69M1LF8T7GZRNHoN+baVkhtpTOgMszCIhCv8I/fL83sa1JfAPht1hMa38Msa4Msc43Studt75GGb944z6H2qpp3w00q3+1x3Vze3Ns9wslgiSlTb4SIBydvMm6IHuOKv3TylDEw0RVb4paTHepaz6Xcxt9laeRRcIXRlD5UL/EoKY3dORVzU/iBb6XqUWlapoN7balNbG4itzcJ+9QGUEqf4lxFuz/ALQp0nw+8Jtew288t08/2YqLZ7tQ8vysplIxuJw7dOMnpVqXwDokzebdPq9xceX5ZuJbnLkbpG9MD/WsMDjGKNBr609n+RyerfGXSRbvNpcJjjtyTK88fm+cwWMmKMAj5gXIzyPlJ7V6m+CdyjAIBA9MjNccvwz8FqI1XT5wsVubeJRMMRgxrGWHH3tq9fc12BxxgYAAAHsKTt0OnDQrKTdQQnAJPAHWvDNQa08eftHaNfaTbf2voOjWE1pqE5j32olcH5QeVY4IzXs+uWP9qaNe6aLiW2+1QNF50X349wxuHvXmvwc1FfCMkPwt1uyFlqdoGNjOkZEWpRckyqem7+8M1JtU1aT2PSNE0fSdDsRY6Lptpp1qGLCG2iEaZPU4Her1PiXfKqk4BIBNchpfjCT+wU8QeINOTTNJu4klsJ4He4aQNvPlsoXO8KhY4yMU0rhUrQpNKR1lFYA8a+EypI1qMkXYs9ohk3GYxeaFxtz9znPTtTh4y8KMm5NajfjICwyEn7mMDbySZEA9ScUWYvrNL+Y3aKx08VeGni83+2YVTcFJaNxtYxtJg5HB2o30Ix1qEeMvC+zc2rrG3dHgkVwd5TBUrkHIPHpzRZh9ZpfzG9RXMar498N2ll9otLuPUWVBLIiSeV5UfliTcxcY+6QdvXnoTxXTI8csSSwtvikQOjeqkZBoaY6deFRtRZ89fEzxAPFPx+0DwDrUcOm2WkXa39vMr+a14/G1GXooPvzX0OevpXi+r/D3xV4V8Xaj4r8Bab4f1q+1G5aU/wBqArPbb/vhZAwBXPY812Pw98WavqWtan4X8UWEFprumqksjWuTBNE+drKSTjkEEE54pE024yfN1O2ooooOgKKKKACiiigAooooAKKKR2VELuwVQMkk4AFAC0Vzx8ceEPtf2X/hItPabO3Cy5GfqOK2bC+sr+Dz7G8t7qLON8Mgdc+mRQSpxezLFFFFBQ2aSOGGSaVgkcal3Y9FUDJP5V5CbFvi3raarqqf8UZYSEWFnuyL+UcGWQdCoOQo/Gt/4h67qV94psPAfh+6SCa9gkk1W5EPmm2tyCoA/hVmIYc1s+DfD1n4V8OWuhWEtxLb2wIV533OcnJyfxrvwdDmfPJaHzOfZjyL2FN69ShZ/DzwHZ3Ud3a+DtChuImDRypYxhlPqDjrVnxd4Q0DxRYtbarYRM/3o7mNQs0TDoyvjINb1FepyRtax8j7Sd731OD8F/Dm10T4e6h4P1K/m1aC9lmeSeY/vDv6HPPzD1qL4NavepZ3ngvX7rztc0GTyZHZsmeE8xyDPJGOM+oNeg1558UNJvtM1zTviFodvPdXmmL5N9aRcm6tieQB3Zck1nKPJZx6fkawn7RuMnv+Z6HTLiaG3haa4lSKNRlndsAfjXng+M3g1rW4kb+1ILiMDyrW4sJYpbhz0SMMvzH6VBpfgbU/GCxaz8R7qabzG8yLQomC2kK87N4HLOAeTnvT9qm7Q1F7Fx1qaF+++L3guHV4dKsbq61m6mB2LplubkHHUZXvXlfxJ+IkWteMNP03xpoPiTw94VhVphH5MiT30nAGQoxsGOh9a+htH0rTdHsIrDS7GCztYRtjiiXCqParZVW+8oP1GaUqcpKzZdOtTpyuo/ieeeHfiF4ah0a3g0Lwv4kXT4l2wrb6M4QD2xxWTL+0J8PIria3kOtLNC5SVDp75Rh1B9DXql5cQ2NlNeTnbDBG0jkDoqjJ/lXlf7M1qk3hzXvEUZWS01rWbi6tiy87AxXkdulEuZNRTCHs5KU5J6eYn/DQ3w6/va1/4LnruvA/jTw74z083mg6glxtA82Fvlliz0Dp1U/Wug2J/cT/AL5FeWa3olvbftC6BfaWlvYSXFhPLflGCNd/MAAR/ERQ3ONru4RjSqJqKasr73PVKKWkrY5Qp8EZmnjhU4LsFBPuaZU1i6x3sEjnCrIpJ9BmlLYqO6Mnw/rmma/KIdLa5eT7Mlz+9iCDa7sqrnP3soxx6Vp7Dt3Aowxn5WB4/CvLbT4c69aabZWWnk2txdzwTX9096r/AGYq0yvsy2V/dyDaF4BOa1/hx4H1DwlfadeNm8T+ylgu7fzYgYZy6BsMT8w2gt+GK8+GJqr4kezVwOHavGVvmdTdatDBrlto62OoXU81v9qkkgRPKt4t5Te7MwwMg9M8VpFP3ixq8bM43IA4y6+oHcVyfiLw1ql3c6hNHcvqsMunQQqLl4kaUpeGVocAKMFOmeDnBNcc3gzVrm4fSYtJt7bUIbG3kW5LxBbNGS6AiDg8cugwmR+VDxNWMnoEcDh5wVpHrfy7I28yLbKxWM+YuHPovPJ+lOWNmDY2EKSG+ccEDJB+grxrV9B1uykghHg+cQ2iy6iEtxC62yyXESjG1sbv3DNhMn5hU8PgjxNY+GWI0e4ubxbOeCWJZ7YFy1rIgdVBGRlxlmJc+nFH1yp2H/ZlH+Y9gMEgbaQuc4xuHXjj9R+Yqu9xbJqMWnNM32qVC6qsLsmOeC4GwHg8E5ryx/B3inVlm1awhWAanHby2f2l40azxNbuWK53AlVY49UFSeE/hz4o0vxFo91dXKf2fp08MjoblC07CORWkbB5xkYH+0aPrVV2shf2fQje8vxPUqKU9T9aSvRPECuD+O99e2fgBorDHm317b2bAru3JI+GA98V3lee/FpZr7xP4B0EM32W/wBbD3CqOSItrLz25JrGu7U2dWDjzV4o+hdHi8jSbSHGNkCLj6KKtUiKFQKOgGBS14p9QFFFFABRRRQAUUUUAFFFFAGX4t1JtG8Manq0cYke0tZJlUnqVUkV4h4C+H2gMlj4t1OCXUNbuh9seaeeR0V35+VCdoxnjjivXvim6x/DjxCzHAGnzc/8BNch4N/5FDRv+vGL/wBBFcGPnKMUkzOo2ka1FFFeQYBRRRQAUUUUAFFFFABRRUN7KILOaZgSEjZjj6UAjzrwFdNefFTxLNocd6NAxtuXlwYHvQ5DmI5JxjGe2a9LrhfgHa21r8I9AFrEIllgMzAd3diWP4k13VaVfit2Kk9Sh4lXd4W1tdpbOl3Yx6/uHrxzTfGOvWvhrStL0rUtJ+xQxqh1KxjW1j8z7OjLDIW3hnViQQOWxjHavc1ZlIZSQR0Ip4mmHSRh+NdGHxMaUXFq44zsjxi+8V+Ihetcv4ivINNurq6Sa4jCiKCGOUqrxkrhBwBn3pup+NPE8K2xi1i5aZ7K3e/jYRxfZtzwhmwV/djazHzTwcnj5a9Z1/xDZ6DYpeatfywQSSeUm2KSUu20tgKgJ6KT07Vn33jnRbbzI4NSN7d7ImhgUtGJxI6qoWRl2H7wzzx3xXbCu5pONM0Ur9DzS68X+LI5rh4PEElzewwW/l2kSo8bxPal2mxsyxBAO7pntzWhf+LdYi1i2g0fxJd3+jOQJL540BRszfKrbcSDcqruGOldfYeNPBomfVU1GK0vdQto5rqQCSTIRMKpcLt3bRwByQM4NdLY6pFfRzPY35njguJLaQqGULJG2GXBA6H8KdSv7PVw0G5W6Hz9qnirx7q2lq19ZedN9nkuLWOaEEWoWC3fz24+998j3cV9BozPFG7ElmjViT3JAqb7Tcf89pPzqIkk5Jye5rgxOJjWSSVrGU58wUUUDk4rkIPPP2g4r67+HbaZpEDTave31vFp2ACEnDhw5zwAApJrutEhv4tFso9SYSXqW6C4dejSY+Yj8a8y8Iw6n42+KWpeKbnV3/sLw/eS6fY6Z5ZVTMqgNOTnkjLAZzUt74j1zTfG/ie+uPtDaVo66lcW5luz5Msix2/7soDkKisTzx83Fe1hKTjDU9fDSeGpqTXxHqVFeYaR8T9W1af7RbaHY29lHL+8juGfznjNyIVxjgHBDc1W0z4salrGlPc6fo9jAyMqiSbeUkItnmcqAQcbk2g108rOv6/T7M9YorzCz+JWt3Wrz2SaZpSiS4a1tixk+Rw8S7n55H7w8DHQVDa/FTUpr2G3bSbBfPtrUpnzAolmMIzu6MAZSdo+bAHrRysf1+n2Z6rS1wGs+PNV0nWjolxpmly3aQmRp4ZHe3O2OZ2+YcKT5YwpOeW9K5a9+MN3eeTPaafPZoLkC1ihbm5XfbgvJuBwm2UnjB5FHKS8fTtojqP2gGf/AIVjfwCyS5huHSGd2TcbZGYAzKP7y9R9K67wxZJp3h7T7GO8lvUht0RbiU5eQAfePua5r4t2uu6wNK8M6Pay/ZdUu8aldI20Q26bWZeh5YEiu0ijjihjjhCiJVATacjbjjFJbG8GpVW/IdRSjk4HJox0+ZTkFhhgcgHBP0zxSN3JLdmV4th1m48NahD4euIrbVngYWksgBVZMcE54ryr4aeF/ip4asGs007QY73Ubkz6vqtzetM80h43rGoAGB2r2rHuM43Yzzj1x6UlMylTU5c1zzz4W+PpNak1fQ/EKG01jRZCtzK8flQzRlmCSISechefSu8sb2zv4TNZXUNzGGKl4nDDPpkVjeJfBfhjxJeJd65pUd5MkQhy0rqGjDbtrBWAYZJODmuF+H1o3h345+JPDHh61Q6BPZxX00UJVI7Gc8bQg5+YDPtigXNKm0pbHrR6V5N4hm1qXxXrx006/dKl/Nb3a28s3lQxEw+WflyAB8xIT5sZr1ojqDxTY1jiMjQxpEZZDLIUGC7kYLH1PA5pp2JxFB1rWZ4XY2vxQneyuVg1b9xAqtO8DieVzaSgKCw3KqlVPJ5ZhnkVs6Svjb+0dPNiut/2T9oGftXnhxF9rbH3hn7vXdj5cV69vfu7H8aN7/32/OnznN/Z/wDeB/vt9abRRUHpHnXjDxJruq+Pf+FeeF7oaReJZfbbrVJofMEaHAVY0PDE55J6Yqfwj8O7ix8RW/ifxR4nvfEut20Rit5ZI1hihBzkrGnGSODnPSr3jXwlq2qeINP8QeHdeXR9UtIngYywedFNExB2suQeo65qx8N9fu9b0u6t9UktH1bTbl7S++zZCeYvcA9MjnFBio3l7x1cTbJVYjIB5Fed3fw81TUNAt9Av/E8TaXZoIraGKGRDsVJQrNg/fzIMkcYXHevQaKadhVcPCrbmPMIfhRdQeI01WHxJbeWknnCFrdz+9CbA3/fOBSW/wAHre1jmFlrEavMF3Bllw21oXUZByo3RtkjnDDHSuz8cahf6fpVkdOvILKa61GG1a4miEgjRg5JwSBn5RXnGpfE7XBpslwJIHt20vNx5UGwxzB4A4Qht5JErc8AZGCSKtXZ51aFCnJxs7nQTfCu3mTdNqkUEp25EEcmxR5EkZAUn5vmcHJ5wDVnVPAWo6vqdlq+p69Zvf2cYji8q3ZY0UM3HGC3ytjLZORXJaJ8Q/FMdiqSi3t/srNCLS4UzSMGjuHDNIzbiUMag9jzmvQ/h54g1DxFYalcalai2kt71YY49iqwUwxvztJByWJ69DQ7oVGNCpJRs7nHH4J6edIi0xtc3ReWTcExNmeXydmWP93cA2PRQK9StYvs9nb2+7f5MKR7sYztAGf0qSiobbPRpYaFJ3iR3TtHazSL95Y2YfUCuH+CWlQR+E4/Ek7Ndazrf+kX95J9+RskBfQKBwAMVc+Meux6H8PdWZbxrfULq2kt9PCDMkk7KQoQDknP5VY+EunahpHw00DTdViMV9BZos6EglXxzyOKRpe87HUUUVg+IfEF1pPiLSNNXRUuLTUFlZ759QSFbcRANIWUqeArA9eaaVwqVI01eRvUVlR+JvDErqsPiPSZN8TTJi6T5o1OC3XoKkOv+Hxby3B17SxFFCtxI5ukwkbPsVzzwC3y59eKLMXt6f8AMjRoqiutaKzyoNa00tDJ5cg+1J8r4LYPPXCsfwNR3XiDQ7e0a5OrWk43FUjt50eSVwygqq5GTl149xRZieIpL7SNKiq+mX1vqWnw31qW8qXPyvjcjAkMrAEgEEYIzWV8Qtfi8MeC9V1ySRYza27GNmUsPMIwgIHbdikWpxcebob1eD/tF+IoNXurbwl4c8YPHrkV1Es+i20RL3QLAkM/8IC5J56Us/hn44XFlAtl8RLNoNSdJrqV7cRy2S9SsOAQRg9/Qc16J4V8GeH/AA7DC1rYQzX6A+ZqE8Ye5lY/eZpD8xJ+tdtLBTk/e0R85js+o+z5aWrZf0rRdLs9JhsY9KsoIhHh4Y4gEyfvcfXNcxrHwt8O3t7HcWM+o6IgfdJb6ZcvbxS8d1UgD6jmu6or1ZU4yVmj5KFWcHeLszyDVPDfir4e+JJ/F3he8uNX0WHT3N5p+o6m527RuLJu3c4Br03Q/GWi6h4N0vxTcXMdhZajAk0f2hgpG4Zx9avXUEN1bS21xGssMqFJEYZDKRgg/hXF2vwr8IW+sw332Se4toIvLt9NuZmns4PdInyFNcVfAqTvDQ9zAZ5LDwcanvdjnvBtxHa/HvxKZIoNQl1qCO4t7+0l3rFAuVWOQZ+U5BOe+a9ZrN0nQNC0iaSbSdG0+wkkADtbWyRlh6HaK0q6qFN04KLZ5OMxCxFZ1ErXCiiitjlClpKKAIbq0tbqWGW5toZpIG3RNIgYxt6qT0NTUUUDCiilHBzQI4TxF4i1TWPE154L8Lpai4t4R/aV3cglLZXBACr0dsc4z3rZ+HXhaHwb4Ut9Bhu3uxE7yNKyBNzOxZsKOAMngVyuhyt4P+LOpaTfmR7TxVObywuWfdtlVAGhOenC5GPWvS6ygrtye50VXyxUY7Oz9Qrhvir4SvNY/s7xJ4fAXxLosnmWRZwFlQn95Ec5A3DIzjPNdzRVyipKzMoTcJcyOI8BfES08Q391omq2MuheILNUNzYXLD+LoUbowzXaxyRyKWjdXAOCVOeawfEPgnwp4g1ODVNX0S3ub+DAiuQWSVcdPmQg8V53r76b4P+JvhCLwnfypBqeoS2Gp2C3jTRZ2ltxViSr5PXis+aUF72pvyQqt8mj/A9kopT1xSVscoYooooAxfF2uyaDbWskGmDUJJ/tDFTP5QRIYjKxzg5OAcCsLWviXa2n9oWaw/ZRAsLR3ZYTrGjuwJZMAFvk+6G/i7Hiuj8Q6Ba69LprXl1NDDZSTNJFESrTrJHsKbuw9fUVVj8F+FVmEjaXK6B0kSB7kmJCsjSABcdN7E1w1YVpSfLseth6mFp04861MHTfitHJp1vezaTPFbFQrS/aRGRMFiLkpj5V2y5znqCK63w3rNvr+iwazZoY4ppJVT95vzskZNwPHXbmqEXgzwtFMJF02fAAwn2ptgbK/OBj7x2KCfQVsWNpaWFotpYwmGBXdwpfcdzsWbn6k1VCnWjL3tiMVVw04fu1qTuzOxZyWY9SeSaTAoorsPNCiiigQVy11bDVfjh4OsJod0FlbXF+HBwVfO0fh8tdTXK+CRcL+0penUTMYG0WL+yxxsHzN5vuOfWuXFu1Jnflsb10e70UUV5J9GFFFFABRRRQAUUUUAFFFFAHIfGi4Fr8KfEs7SLGFsJPmbGBkY7ketcz4KOfBuin1sIf/QBXVfF7w3P4v8Ahpr3hu2kCT31qY4yf7wII/lXm/w68UaRJ4dh0i6uBYajo6JY3trdEJJHIo29D1BxkHvXn5hFuKaM6ibR2tFcx4r8feE/DJhXVtZto5ZnRUiRwznccBsD+HPU9q6ZSGUMOQRkV5Ti0rtGLTW4tFFFIQUUUUAFFFRXVxBa2st1cypDBChkkkc4VFAyST2AFAEtR3MSz28kL/dkUqfxrmYPiN4DnlSOHxdozvIwVALpfmJ6Y5rp3kjSPzGdFXHDMcD25puLW6Hqjjvg3HNp/g2Pw7eNB9t0WV7OZYmJGFY7G5AI3Lg/jXaV5r8FbibU9S8WaxqVzB/bM2pmG+s7dw0Vr5Y2RqG/iyoBzXpVVVVpMc9woooqCTnvHel6rqtrpUWkpEZYtQLyvLnZFG0EiFzjngsOlcje/Caa9mjS58SRtCixxCYROJ/JWVH2D+FcBCox65Nen0V1U8ZOnBRiWptKx5mfhPssn0631u2ismjX5RbvuWRYjEoH+ztOT3zXa+EtBi8Oabc2ENwJo5b+4ukI3fKsjlgpLckj1rXopVMXUqR5ZCc21YKKKK5iQoHWisDx94osvCHhubV7xfMbcsVvCDgzSscIg+p/TNNJt2Q0m3ZHH/CW4ltfiN8QfDsGntFp0GpLdx3GThpZUBdB2469e9ehXui6LepMt3pNpOJ3eSbcp/eM6hXJ55yAAR04FYHww0fWdN0q+1DxC8I1XWLxr64hg5jgJUKI1P8AFgAc+tdbXvU7qKR9LQor2UYzRiP4T0BvEUeuGwhEqQlBbhMRFzJv8088nPbGO9SpoHhaKZVTSNJSS2tygQEAxxbNpyueBtOMnsa1jXl2s6FrGpeMtavdH0WGV7bUZlnnmZFE8ckVsPLALAsVCuwB+XIGetaK7McRCFFLlgnc7I6P4Jhlt9I/srTQ99G8kSrGzBw7ZJ8wHAJKAg5zwMVLH4Y8JSDzo9H0h1eBbcMrgqY12qoHzYGCqjI5yBzXllx8NfG11p9lBFIbaG3so4zE91GrSSg3ABYqcYUSDgd246VpweBPFEmoJeW9lFplqbiKRrTzIidq3MLEHDYXIRn4z+ZqreZyqo/+fa+49GPhnw39nW3Og2HloAoXYegDAc5yeHYe+409vD/h9pJJG0HTy0ihHPldQChx14/1af8AfIrTkILsR0ya848f/FrQfDv2iw0sjWdZj3ILa3bKRSDtK4+5/Os3Oyu2erHCwm1GMLt+RpfGMagvheG/0vyl1C0u0NqzNtJeUeSY19SyyMcf7ArIXUNR03w9qmnWfigWt1pDPaxafHbRM0UcdzHEr5KnAKsc7s5JBHSvJb3xx421vUIp9S1trSMTBo7WwzHGnPRmPL8cZwD1r2TQdQvbT4ianZ3GoPOl7plrewRSKCBgsjqP7wygbnuaeFnHENxj0Mc7yzE5Y6dXER5fabLrpbf7zS8H+LNQvtZ1zRfsMuqajpeqzJEfOhhV7cTMi5PGGG3oQCeorzvSNW1vw3Bf+I5WtNtjpbXFrHCm5zaC+mEyPuH3txU5XsBXuUQ3SM6qiPIdzuqBSx9WIGT+Nchqvi7wJr3h+S3vdXdtOuGSOQJbSxM6EhsH93kRNlcsMD3q0zjrUJRiuaep5/B4n8Q6Hq2raxNem+1SWOP7TD9mRnSJZbcIqDGVDrI4x0J5HNTwfEbx0qSm5hh85blVkVIYykR2XJ8vH3jkxpyP7vvXobeOvDlvqF5BcSxWoiykMiL5z3KxyFMKiqX4KHAOehI6ZrWsvEOh3t3DbWepW01xcFjEqwkFysauTnb12yA/8CPvRfyM4U77T/M8/fxprUGraPaWXiCHVbO6kjF1dC3iH2YtIgKk4Ab7xXKjjPPIrhtR8Z+I9Qga6/sWB7i8tY1QrbiKS6dIZT50jKAQoZWYDoQB619EJtRAkcUKIOirEoA5z0x681S8Rw395oF9a6XcR2d9JbPFbT+WP3TFSFPTgDNJSRtLBVLayuJ4dvZNQ8P6bfTuHmmtInlYDG5yoycfWr1eD+AvF3jr4fRanpPxI03VdX06wnWKHWbS0Z02Fcl2PVhnjIHFe26PqVjrGl2+p6bdRXVpcxiSKWNgysp6cipZ30ZpxS6ot0UUUjYKKKKAPLtd+M2nab4mv9HsfC/iHWk064Ftd3Nhbh0il7qRnPHrir3wQ0uSKw1zxNLb3lm/iPUnvvsl1FskgX7oBGe4GanHgHUtL17V9Y8LeLLrSv7Uma5ubaW1FwhlPUrll25Paub+F/xp03VLmy8KeLmm0/xc0rwTRSWzRRs6k4wTwCRjj3oOdNqS52ewUUtJQdBT1jStP1i3gt9ShM8MFylyqZG1nTOAwIORyeKlNhpxmMx0vT/MKhS/2ZM4GMDp0G1fyFT0U7mbpQbu0QtZ2LTidtPsjMAyiQ26bgG+8M475OfrUqJHGGEcUUQY7mEaBcnAGTjrwAPwpaKLjVOCd0gooopFnl3xI1PT7D40+B/7XvYLWyW0vJAbkqsQk+QKcngN6V6grKyhlYMpGQQeCK8N/ap02w8Qah4A0S6zNFc655c6RON4jIUH6V7fbW8VrbR20C7YolCIPQDgUGUG+eRJXN+O/Dd14iWyW1uLeEQQXkbmViOZUQJj2ypz6V0lFNOw6tNVI8rPP5vA+sXWmXAmuLG2uLm2u90cU5xHJLcxzKobHohG7HBrndc+FfiC/mEltNp0Ed3E0d9FJeNIzDzHlXLkfMfMKknp6V3fjXxJqGh39nDZ2dlNAbdrm6ad2DbBPFFhMcZ/eZ59K4rxL8Ur6CwuUW2aAeePss+nt884MLOir5iMGUsOWwMgEjpVq55NSFCDcdbo0tQ+H+uah4Xg8Pyy6RbraT5ivIZWE8y4nOWbHC5lUbf9496yb/4TeILy/uNRXV7O3uppiIgkvyWse+FtyjHLZRj+CitWw+KF9KI7m70W18iZYmRYTI8ijz/KfKgfMe42iu58Kaq2ueGNM1l4Fga8t1maNc4Untzz+dDbRdGjRqvlTZW8C6D/AMIz4Wt9D8xZBbzTsjKxbKtIzLknvg81x/7TcsK/BzVrWSVVmuWijgj/AIpX3jCqOpP0r0uuR+KXg8+L9Et47W8ax1TT7hbvT7gdFlXoGHdT0NRfU9CVNxouEexq6RuGk2YdCjCBAVPUHaKs1xvw98XalrGpaj4e8R6Wml6/pgRriKOTfHIjfddD1IOK7KvoYTU4pxPzStSnSm4TVmgoooqzIKKKKACiiigAooooAKKKKACiiigAoJABJ4AGTWD418XaD4O0+K+1+8FtDNKsMfGSWPt6DqT2rmPiDrmoa5qlj4J8I38Ud3fR+fqN4mWNpaHoRjoz84z6VEppGkKblbsS/FR9PvPDFj4usLq3u20O9jubcxyBo5CXCMuRnnnt3rvLaXz7eObaV8xA2D1GRXnQ+EGjxa3ZXFtq2pQ6NbussuibgbSeVTkOV6DnBxjrXpPTgcCpgpXbaLquHKoxdwooorUwEfdsbb97adv1xxXzr4E1bwt4e8Wyz6v4W1bUvEq6lcDUNUhtWkhtGJPzN6fLjkA19F0hUhHWJhEzg/MF746kd6xq0ueUZX2OqhiPZRlFq/MVNH1XT9YsUvtMvIbu3fpJE4YfQ+h9quV80aV4s8RfB3W9S0rUvCM9zaXusNcXmrgsIWSU/IygDapx1Gexr6L0bVtN1nT4r/Sr63vbaZdySwyB1YfUU6VVT0e4q+HdN3Wz2LlFLSVqcwUUUUAFFFFABRRRQAUUUUAFcp4m07xdF4y0zxP4Rn0cXFtaPayxal5gVlLFgQUBOea6uionBTXKzWlVlSlzR3OZfxB8dGl3LJ4EVMEbc3J59c7ai+HvxK+IUnxog+Hvi+30GZZdNa++06cJBjkAA7/rXV1xfgoxyftYXW1stH4aVWA7EuK4cTh4U4XietgsZVrVeWWx9A0UUVwHrhRRRQAUUUUAFFFFABXnfxF8N/Cf+2rbVfG2naOL+/YW0M12xUynHC9QOgr0SvLf2gPDuk+JYvDWm61aJdWsmpEMhyD/AKpyCGHIwfSpnLli5Ac38YfA/g/wb8LrtfCOiafp8+pXUFuJFBcvvcDjJP6V2sC7YI1PUIo/SvI5/BPj2bXtD8M3et/bvBmlXi6hFdSMBdAoRsgYfxKCOvWvXz1ryMbWjUceUwqNOwUUUVxGYUUUUAFc18VdMXWfhn4l01jIBNpkxHl/eJVd4A+pUD8a6WimnZ3BHF+CNN8O+I/hhpMM1jZ31lcWMUcqlOGZQMg98hh+YqCf4aWGoSC317WtV1nR4xiHSrh1ECHPyklQGbHQZNN8ASNofjDXvBc0kSQI4v8AS4w+W8iTls/Ryep713taSlKLdmXKTTPG7Ozs/AHx50jw74X0tLHR/EGnySXcS7vLE0ecMueAxGAa9krmfiB4Os/GFlZxzX17p13Yz+faXlnJtlhY4DY7EEAAg5ri9R/4WR4J8XWV19s1Pxn4Xlt3+1ottCk9oy87vlA3AiqdqttdQ+L1PWqK8i034xXvivWYNK8B+EL+8mG5ruTVAbOOFR0wxByTUifFXxFo2qiPx54BvNA0lpDCupRTfaYy/bIUZCkA81PsJi5Ges0V5tqfxu8AWltLNDqF1esg+WO3s5Szn2yorX+Fnjq38a+HY9Qmgi02+aWSN7Fpw7rtYgH8QM1LpTSu0DhJK9jsqKK89+InxQ03w7f22haKtvrfiS4nSNNMWbYwQ5y5bBAAxyOtSk2JJs9Corg/AvjrUtY8U3fhnXNBGm6hBbi5R4J/OheM8ctgYb2rvKlWaTTumDVgryj42HUB8QPhoIkd9OOryC6GPkD7R5ZP/j2K9Xri/jFoOr654SWTQLmO31XTLpNQti4GHMeSUyeBkZGa2oSUaibLoyUZps6/Ur2z06zmvr+6htbWFS0s0rhURR3JNed/Dv4waL438daj4Z0qwuhHawtNDevxHcoCBuUYzjJrjNa8VeJfin4NuNJfwvHpOjTsn2m7nug8jiMhnVEHByy7ck4711HwF0uW9tD4yurWxtfPgFlYwW8YHlW8Z2/MfUkZOK9WGJp1JuEHdrfyPoY4hVKnLBnqtOZ2YAMxIHTPam0VudQUUUUDBgGUqehBB+hr5g+LHw3b4c/afEmm34k8NXF2qtaSkB7WSUklt5+8uc8da+oK+a/2jvH6a5qg8FaNo0upLpt6DfzO+yEOBgowI+bHr2NZ1lFwakdGDqVqWJhPD3509LK/rot13OPVujK3uCK3bzxfrEMGmapCzzalpNwqRher2rkeap9cYB/OsFeFAxjjoO1S200lvcJPCxSRDuU+hryMPiJUJ80T9czvJKGcYV0aq97o+qf9bn1P4b1NtZtLe9tnDwTIHjdT8rAjpXn1l8NdZ1LwraWup6pb2Ny1pDDcWTwvtTy1UIWIOS42nj7vze1cf4D8Y3vhuZ7u3ka6sZpg15puOYy3WWH+ZXp1xXu1jeW2qWkOpadNvDKCB049COxr6ml7LE0+alufzzmFHFZZjXQx8Xa+/wCqOIHwo+zas+tWWvRf2kbma4VprdmT5mcqnByFAc9O/wBa1/Dnw+t9F8RWGspqfnvaI8ZUow3qYIoxxnaDmMnPXBFdhBKJYww4Pcehp9cjbTsz1aeEou0ohSSOscbSSMqIoJZmOAB6k0teTftBtO954YsNQ1W70vwneXTRazPBwGyP3cbMPmVWOQcetSjqnLljcm+KfxCsZ7Gfwj4QvDqXiG+ZbdfskBuIoFZgHMjKCq4Uk8mud0Xw38UPhLor6X4QstM8U6Gskl0yysY7qPJyVUZAYnnGBXrPgjQPDXh3Q4bTwrY2trYMoKtBz5g7Et1Y+5Nbo60GfsnJ8zepheA/Elv4s8LWeuW8TQGdP3kD/fhccMjDsQa3K811Xw/4v8J+ItR17wRFb6vZapKZ77Sbuby/Llx9+F+eW7qeOKdf6T8WvETCf/hItO8GrG+Et7WFb4yrgcu7AYOcjAFIpTa0a1Oi8eeOdB8FRWba1Jcl72Qx28VtbtNJIw64VQTXJar8YJtiyeHPh/4r1yMZ89hZPB5X/fY5/Cq+seDviZf+MPC89zrGjXdno83nvqflGO5JIIdPKztIIOM+9eubj6mgS55N9DzWP4y+HCi+Zo/iiN8fMv8AYs5wfTO2uV8U/EjR9Q8deEtWtdA8RtaaXLdPdyHR5gVEkaquBtyeQa903N6ml3N6mgbhJ9fwPJb34teIRcN/Znwn8V39ocGK48ry/MHrtYZFRw/FjxhJKkf/AAprxUpYgZZlAH1OOK9dyfU0ZPqaB8kv5jzK6+InjG2muI5vhZqqJb27XEkxvYvLCqMkBuhOO3Wu08Ea9H4o8IaX4iht3to9QtkuFic5ZAwzgkVf1izXUtIvNOeRo0uoHhZl6qGUjI/OvNfB3w18Z6Dplvo5+KF7/ZlpEIrWG302BWRR0BZgSeKYveUu6PU2IVSzEKoGSScACuJ1r4p+CdM2f8TR77dL5J+wQPcbGzg7igOAPWudPwUSfUPtWo/ELxhexO+6a2a72RyqeqkLjAPtXpXh/R9M0DSodL0ayisrOFdqRRjAH19T7mkO830sJous6TrVv9o0rULa8Tv5UgJX6jqPxrlPGvxI07R7ptH0O1uPEOvMuUs7FTIsZPeRx8qDvyRxR4p+FvhzWb99Ss5L7Qr+aRGubjS7hoDcKpJKuFIBznk4z70a+PDnwn+GuqalpemLBDBFg7AXkmkb5VLsfmb5jySaBScrdjkv2ZtPs9e0C58da1pFr/wkd1qV0XutpLqC33V56cV7PXJ/CDw9/wAIz8PNK01440uDCJrnyzlWlfliPzrrKB0o2ggooooNDK1Tw/peqa1Y6rqEJuHsoJIo4Hz5ZLOrbmwecFRwcim23hbwvbHMPh+xU84yGbGUKcZbj5SRx0BrXop3Zi6FNttozLXw54ctbiS4t9BsY5JDGWIDfwHKYBOBg88Yyeuav2tvb2lrFa2kEdvbwqEjiQfKgHYVJRRcqNKEHeKCiiikaHmnh+38745eL9SRhsjsrS2Kkc7gCfyru68/0K5kj/aA8XacJP3T6baXGzH8XIzXoFe3g/4KPzvN7/XJ3CiipbX/AI+of+ui/wA66jzUNaKVV3NG6r6kUio7KWVWKjqQOleWeG9ak0OTU5W0u0XUNV1C9js9RkuHneXZc7fKaHIweQFAIBxyRVO38d+Ipruy8TGCzIWyVHsHEmyICMSzyKA+MlVYc5xxzXAsarbHrf2U76S0PXaK85v/AIjatDbQXMen6V5dzZx3cIaN87HE5X+L0iT9abffE6/s7m78zRrQxWl55O0RPuuQ0zxqI/n6/KoJ9TV/XYdmR/ZVXuj0iivL7X4paw1mj3Gh2SysgJIjfy1JhR9pO/qGc5HpWz4h8Z6xousRaOYdFvpGt3ka8t0cwqymfhxv+ViIlG3nBzzR9dh2F/ZVXujuBSV41f8AxZ1m+s4prbTXtso8lols7xNcMscTl5Du/wBVgyNjuABnmvaJW3Pv4G4BjjpyM1pRxCqtpIxxODlh4pt7jKZO0iwu0UfmyBSUTONx7DNPpa6DiPIPhtoB8d+b4x8Yahc31x5lzZrpTKFt7MZKEAYyW28E5wc10Xwr+Gtn4Dn1C4j1K61Ka5CQxSXGN0MCfciBHYZrE8H3WraZ8f8AxB4X/tNptGksv7SS2aJR5cshBb5sZPU969XrClCL962qOyvVqJct9GloFFFFbnGFFFFABRRRQAyeGKeJ4po0kjdSrKwyCD1FcXc/C/wzFDc/8I79r8L3NwoVrjSpfLOAc/dOVPf867eiplFS3RcKkofCzziy8F/ELz5rfUPibdNYFCkfkWcazgdASxXGcd6ovqnxD8AB7K70fUfHdg8mLO7ttq3Ea4+7KO598DNeq0tR7Lszb6w38STXpb8jyX/ha3i7/oj3in81/wAKp2/xxvk1aOy1b4Z+KNOi3YlmMJk8seu1Rk/hXs2T6mjcfU0vZ1P5vwGq1HrT/FnnS/GDwy2dum+JSoGSf7Gn4/8AHafF8XPDchHl6Z4lbPTGjT//ABNehbm9TShmz1NPlqd/wJ56P8n4/wDAMHwT4q0nxhox1bRmna3EzQsJoWidXU4IKsARW5XnVh4W8WeELXxBcaBrthd29xNLfW9pfW7fu2IyV8wNk5Pc5qDwHd/G7xj4Us/EWn6T4Tit7tSUWWaQMMEj+lQ66ppe03Nlg3VbdF3R6ZRWRpXhf4tTWayajc+GLW4ycxxxyOB+O6sbWP8AhcuiM0Y8D6b4hBkIjmsb7yvl7Eq2SPzpLF0u43ltddDq7i6tbcgXF1BCW6eZIFz+dPikjlQPFIkiHoysCDXkehfCzxT8TPiPqmofErw3qOg6ULGOOzijv9wjkHUrtI69+K762/Zx8OWsQhtfFXiyCJfupHqThR+GaxeOSltodEcqbim5WZ0OK434Tx2s/wC014wnUlp7bTLeJuMbcqDj37Vo3H7OukSKBH448ZREdxqbnP5mum+E/wAI9G+Hmrajqtlquqane6gqrNNfTeY5C9Oaxr4lVY2sdWEwLoTcm7no9FFFch6IUUUgGCTknP6UALRRRQAUjMFUsxwB1NLXFfHE67/wq7W4/DsE819LbmPEH+tWMkCQp6sFzgetAF3x18QPCXgnRY9Y8R6vFa2Uj+WkiqZNzegC5rgNX8eeG/iJd+H08KXd1dfZ7w3bzG1kjjEYRlJ3MADksBgV5TL8HPBPxH8JW8en+I9ftHtkVHhlk3CGYfeLwvyGPPcda9L+DvgNfh34RXw7Hq02pxpM8iSyx7CAxztxk159fGR5HFbkOaVztKKKK8k5wooooAKKKKACuJ1j4peDdO1KfSv7Qku9TinS2FnbQs7ySscBFPCk+vOB3xVjxl4m1iy8QWHhvw1pUV/ql1GLiV55NkVtBuKmRsZJ5B4HX2q/4X8L6botkiNbWlzeec9w90bZQxlckswPJHX16VoopK8ikkldnNeBPCurTePdV+IPiaOW01G5Q2ljY+esgtrUYwG2jG4kZ6nGeteiUUVMpOTuJu4UUUVIgpGVWUqyhlPUEZpaKAPJvidrGoax4kb4e+H3l0oRRpc6rqMYCssTDKxRd9zZ5btiufuvh/baVc6TqngiPT9H1TTGkZZZYDJ54ccq5zk885OetdF8a9El0rUdP+IWhwzG/hnjtNTjjRpBcWjcZ2LyWTAwewpnhrxXoXiJ5U0q982SIAvG6FHAPQ7WwSPevHzWtjKE4VaPwJfK/W5o5SsrFLT7j4sapZS2viTXtG06OTKP/Zdu3m7D3V2Pyn8DVzQ/CXh/RxC9rpls91Fn/TJYw9w7HqzSEbiT3Oa3KK8DFZniMTpJ2XZaIzcmzEvdAll1eXVLDX9W0qeZFSUWjptcL0JDKf0pkNv4702aR9L8bNdRuPuararNtP8AslNuP1reop0c1xVJKMZaLvZj52YkXjP4naZay/bfC2la9IrgI9nfC3Zl9djjA/Oue+NvxCvtR8GnQ7LSPE+j6vcBJSIrdZI5k3YeAyRsdobkZ44rvKUFh0Yj8a9ClxFVi05wT+9f5jU1fY4rV9AuNT+EUmh6Pa/2JcTWI8u2jb/VtjcY8gj733Sc960PAnxa8GeH/Aul2Gvwz+HbqzhEFxaLYTGOJ14OGVNpz1yD3rpK5f4pb/8AhDpvLYK7XVqgYqGwDMgPB9jWuS5xOhVdLlupy+6/5m+FxUqMnZbnSSfGj4fNokuqWmsPdhJBElvHbuJpXPRVQgE59elb58VXKWjXNx4T12BVTfhhASRjJ6SHoPWtODQ9HiMMi6Tp3mxgFZBaRhgcdQccGo/F9pf6h4U1ax0ucW99cWcsVvIf4XZSAa+weOk3ojqeZ1G9EiPwV4n0jxh4fh1zQ5nls5WZVZ4yhDKcEEH0NbVcJ8JL26s9JtfCWqeH59FvdPsYmPmNHtuMllLptPqpzkDrXd16MWmro9mlNTgpJi18w/Gvw1ceFviJLqazO2ka/I8y72z5Vz1dR6A5yK+na8h/a6WOL4PvqX2eOW4sdRt5bcuCQrEkH9KirT9pBxO3BYyWCxEMRH7L/DqvuPGqKbExaNXPVlBNOrwD90i7pMls7iW0uorqE7ZYmDIfQivX/h3rV14gE89hMtvr8MeXUjENyg/vL0Dds143Wj4e1m90PUo76ykKup5GeGHoa7cDi3hqid9Op8txZw5TzvByjGK9qvhf6ejPorwz4kg1q6nsbixu9I1iBczW04GT/tKQSGX3FdBZSSuriXaSpwGXoa4GG6sfiBo1nfW+oDSNcs3EkEyMCwPdGH8SHuK1/BOvXN0lzp2oRLDqunvsvrZScLno6E/eUjmvqaqjXpqUNfM/A8JKrl2JlQxN420a7P8AyOvqnrenabq2lXOn6vaQXdhOhWeGZcqy+9W0ZXUMpyD0rgPine3msX1p8PdFuZ7a81NfMv7qH71raD7xz2Zvujr1Neatz6SclylD9m6znsfBl/Ahm/skanONJErA7bYNgADJwM56816fWd4Y0XT/AA5oFnomlxGKztIxHGCck+pJ9Sea0aGOnHliohRRSjrSLMyy17SbzXLnRba4le9ti6yZgcRlkxvVZCNrMu4ZAPGa1RHIRkKSK86vLDxMlr4g0O30CWe0udWn1B7rj9/A9zFIIoTnlmQSBl9gK5efwX45ktT9ns72O3MaiO134ZD5ThTu3cbQdu3HU9avlR5axlWOjR7ZtPy9Pm+7z976etGxs4x7fWvI4PCXiC5SPboN5BFbu0tpHM2DCr36uFUZ4IjBJHYGrHhvT/FzWOgW3iTwxeX1pp0c1tFFGTBJvYwlJJDuOAu1wJPQdBmjlH9en/Keq+VJ/dNV1u7NtSm01LuFr2CMSSwBvnVT0J/OvGb3wT8Q5IvJt0uY7iWIJFPux9li23AZM7jucllweM7xxxW58OfC/jLTfGcGoawLmLSobaaKOJpM4Zo4PnfnqWVgP900cqHHGVJSS5T0+iiioPSCiiigArB+IXhi18ZeDr/w5eTSQxXaDEidVZTlT9MgVvUjuiDLuqj1JxQJq6szwzx5efErwPpOieINT8X6XOYbmGzOkW8CwR3QY4OZHPUAdeBzXpcPxC8Hy63YaIuvWMmpXykwwxSeYCQMkbl4B+p5q7440Xw7rfh6eLxNpcOpafADO0TxFyNo6qBzn6V4Z4M8E6f8RPDdzeeFYdE8KaX9rD2sMFqWvY3jbKmVt3y5I6DsaLPoc8uanK0dbn0fRXn/AIS8a62viW28I+LtC+w6pNG7289vKJIZ0TAL4+8ue2R+NegUG8ZqS0CiiigoKKKKACiiigDyrxMV8KfGqHxLfRCPTNcsFsZbxm+SGWNsorem7PB6cV6KCCAQQQeQRVL4geGbLxf4Q1DQL5RsuYj5bldxikAOxwPUGuP+HfirTrPwbp2n+Idct49Ws4/s92LmVVk3ocEkfhXp4Cro4M+M4gwThUVaP2jvaVSVYMpwQcg1z58a+DwwX/hJ9HyTjH2xM/zq7pPiDQtWlaHS9ZsL2VRlkguFdgPUgGvR5kfO8suwq+H/AA6txc3K+H9KE10d1xJ9nBaQ53ZJ7c88Y5pZdD0VrSWC30yysZGsnso7iC2XzIYmGGVc8cjI/GtCg9KzdCm1sbRxVZO/MzAudO8Ds8Wk3kWhTTaRaLF5VxMvmwQxjjeARwN3cfxe9TjUPCDanaqsGlySMouY7xIozAjNukGZN3DHDMBj1PrXO6p4b1/UPFGpXtlHa2cdvqk8sc07BWuVkSEFUyOOEbDngHFc23wh1e4g/farZQlIVjhhNyXUN5cys7EDLH50H515zcn8MfwPajGmviqO/qemWv8Awic9or2y+G5IJlJUq0ZVwSIuOecnCfpU40jR0gW1/sTTRFGvlqn2cYCgscfmzfma4pfAOrz3cd/Pe2dtIZhM9vDc5QH7Usu0nHzDYM/WvQpSGkZh0JNdNCPPfnil8jhxc/ZW9nUb+ZV/s/S8kjR9OyYTAf8ARx/qyoUr9MKo/AVZY7jnj8KSiuuMIx2R586s5/E7hRRUGoXtnp9nJeX91Da20Yy8srhVX6k1RB5p4f0+8m/aU8TatuT7Jb6TbW5Gfm3soI49OK9Srzv4b6np+sfErxxfabdQ3cAa0jWaFgyEiPnBHBr0Ss6drO3dm1du6T6JfkFFFFaGAUVDqF5a6fYT399KYraBQ0jhSxALBRwOepFS2kkN7LeR2UjTtZXLWtxhCNsigEjnqMEc1DqRUuVvU1jRqSjzpaC0VMbacDJicD6Un2efJHlNkdRjkU+ePcn2c+xFRUqQTMMrGxH0py2lyzY8lh7kdKHOK6gqc3siCio7S4try3NxZ3CXEQkMZZM8MOo5FSU4yUldClCUHaSswooopkhRRRQBj+N9QTSvBmtanJEZUtbGWVkBwWAU8V13wHDD4QeGWeMxlrBG2HtkZrmfEukw694d1HRLiR4or+3e3d0+8oYYyKl/Zp1y9vPDeq+GL2WO4Phe+Olx3CqVaZEUEMw7HntXnY5O6Z7eUyXLKPU9YooorgPXCiiigAooooAKKKKACiiigAooooAKKK83+KfxY03wXq9jotrp91rmq3Db5bKyUySwwj70hUc4oYHJ/E21XTf2hPDuoRXC6Xa3unyrdP0S9lBIWNug3Ac55OBXbDpmvNfHcWs/Ga9trK4tNU8PeEoEEjmRFjubmYMCBtYbkXHfFeiWVvHaWcFrFu8uGNY03HJwBgZNeLjnB1LxZjVtcmooorjMgooooAKKKKAOL+JcN9prWXjDSLUz3Olkrexxx7pJrM5LqvqQfmA+tdNoGrWWuaLaavp0hktLuISxMRg4PqOxq5IiSRvHIodHUqynowIwQfwrzzwZIvgvxfL4ElR49Lug13osnlYjQEnfb7umVPIHXBrRe9G3VFbo9FoorkviB40TwpPb2pis3mvLOSS0FxIVMtwJoo0jGOoxISR14opUpVZcsRRV2dbRWBdeM/DdvJfxyXVyJrF0SWJbOUsxZioMYx867lYZHpUVx458NR2QngvJJ5pCqQwNDJHvZlRhklTtGJE5xjmtfqla9rD5JHSUVy2m+PvDN5YC6a8MZSGSS58mKSaKExiQsvmBQCT5T44GccVZl8b+EYCxuNZMaIVyxt5Pm3OqALxydzDge9J4Stf4Q5JHQV4H8RtQhH7Q+lWutRwaVb2tpjSrhUwb934ZGbjAB6LzzXr/AIU8UWPiKW8ht1iSW2SKYKkxkJikzsZsqu0nafl5OKr/ABB8JaH4r0lBrFoZZLDfcWcqOUeGULwwI+grKtRcVKlLS6t9417rszGpK4r4KatqeseALa71e6N1drNLE0rDBYK5Az74FdrX55iaDw9WVKT1TsZtWdgooorAQUUUUAFc/wCJbHUPE86+GdKihLJPbz3k00m0RIrhxgdWJ2449a6CuN+JenQwQWniazZ7TV7O8tljuojhyjSqjIexUqxr0cpdNYuHtO+nr0Lhue49h9KKB0H0FFfbCPPvHmi6rZ/EDR/iDpdtJqKafYyWN3YRf61o3fcHjH8TDJ4rsPD+tWWt6Qmp2vmxwszKyzp5boynBDKehyK0a858c+AfD8ejeJNUkbUPsctpNd3OmR3LJbzTKpbeQOckqM4NduHxXIuWR6GExrorllsegahdw2OnXF/Ox8i3haZyOflUZOPyr5q+KvxC/wCFlaVpNjpdnc2OkLOLyaSVwWnK/cTYO3JPNe0fDJbeX4VabY3Wowaj5tgyvmUPlWUnyz34Bx68V8z/AApuI7q90yJYQkdvqa24XqCFlArqxNSUYXifc8PYTD43Fcte9lHmS72to/IuywTQgGWGSMHpuUio69CsTczQpb6tbTzrqkObVb2/eeKeUXTqZsA7odq4XaMZ49Kq3sGhW7LInh22a3K2qFWuZfM82eASZ3A42hjjGM471zSy6pf3WfRYbxEwcofv6coy7KzX36fkcPRXpWnaDpFwNVRtEsRJpwSJ8TTYkme8NsGB3fKgxuI5J6ZqrdadoVqtvI+g27xeUDdBbiXcXP2j/VnOFX9wOCCfmqf7Pq+R0f8AEQss/ln9y/zOFtbq4tZBJbzPGwOQVOK9e1EnV9L0nxf4b1AS69okYa9jDZa6txy8bAck43Y9zWXqnh/Q9IurCzvNBtp578RmF7e6lKJvkiUeYAT5fyuep5IGOuKydK8Z6Xolhd3Wg6PNYSfukM8Ehd5pfKlbZHvyNu9QCfY+ld2Bp1sNN3tZnx/F2c5VnlCPs1KNSO2is79Hrc9o8JeItL1zRodb0u7Fzpt1zGwH+rbOGVvQg1x3iL+2PBvxK1Lxq1l/aeh6hZQwSMLhVltpFOFVQ3BU59etZmqa9YeCrKa6jvbeytPEPlMLWNQVsLhwA7j/AGTnOTxnNVfE3wu1DxraWGkH4myazocNylze2swjZ2AOQqvGMqMEjmvSr8jtJbs+QwEsRyckl8Oz/rc7bwz8TNJ1bxHH4cvtN1LRdUnVntYr2Latyo6mNxw34eldzXm+kfCWz0vxhpetW3iLWHsNKLNZaZM6vFCWUrgMRuxgnqa9IrkV7answ5re8FFFFBYYrE8X+IV8O21rINMn1B7hpsJFKqbEij8x2Jbr8oPFbdYnirw9/wAJBNpW6+a1gtJZzcCM4kkSSLYVU4I5zzntTRjXc1B8m5zN/wDE/T1W8ggtjYXEEkWJbvEqLG6ytuZUIIP7vhc55HrUmj/FHS7+whvpdLu47d7UymfeiqzoYhINpOVA85Tkn1q7afDPwlAY1aG+ngililjglnBRTG7uo6ZI3OTycnApg8E+DdGRftF5cW9u0RiSO4u0VASYy7DI+8fLTPbA6c1XunByYu97nReG9YtPEGjRarYqywSvIi7mDZ2OVyCOMHGa0ax9Ak8O6fZx6XpOpWjp5jukYuUdiXYscY9zUPjHxXpXhnTJbq6kM9yPlgsoPnnnc/dRUHOTUs9Cm2oJz3N6iuW8BeNLPxTZ/vbO50fVIztuNNvV2TRH6H7w9xxWR49+Jf8Awi/jLTfDEPhnV9Wur2IzbrWPhUBGSP7+M84pFe0jbmuegUV4l4r8dfEC68Y6LJo+j3Wh+Go76C3vZL+EJJdmR8bUVuQAPT1r25uGI96YQqKbdhK8d+Lnhy88SfEnRNL8R3Mp8KXqNDZxWkxjlS7C7t7juMA4P4V602oWCyyRNfWqyRcyIZVyn1GeK8l/tGx8aftE6Y2n+fJZ+HdPlkW9j5t55HIBQHoSMn8qERWs0kZXiCx+KPw0guE8O32r+NLfUECQvPGZpLJx/sg/dIPX2rtPhF8OR4QutQ1691nUdU1fV0jN093gbMD7uB6EnmvRKSgI0UpXued+KfhNpOseJrrxRZ65rmka7cRCIXdrdcIOBwuOmB0zVPxBpPxA8JeCr+/0/wAeQ6i2n2zzKuoacCzhRk7nD5Jx04r1CuG+MXiHSdP8OzeHb2K8uL7XLSeCyt7W2eVpGC99oOByOTSFOnGKctjqPDF7LqXhvTdQmx5tzaxyvgYGWUE1o1gfDprtvAujC+0+XT7lLREktpSC0ZUYwcfSt+hbGsXeKCiiigoKKKKAComtbVnLtawMx6kxqSf0qWigRy7fD3wQLp76Lwposd6WeRbj7GhZZGBBb3PNeV/ADQ4vBHi7xD4NutNguNVErXUup2qr5flMcpGx6qeT8te+V5fYmHS/j1rdjHM0EWpafDdiF2+WabkOyZ7gYyBXVg3aqjxM+pL6q5JbHoFFFFe2fCClmIGSTjpk9KSiigAooooAKKKKACvNv2iZ2XwVp1iYo5rfUNbs7W5jdNweMuSRj/gIr0mvOP2hp9W0/wADQa1okkP2/TdQhnggkTf9oYkp5YHqd1Z1fgZth/4sTt9A0LRvD9l9i0PS7TTrbO7yraIIuT1OBWhVbSpri40u0uLuHybiSFHljx9xiOR+dWatWtoZybvqFFFFMkyPG2n3WreDdX0yyjkkubmBUjWMgN/rFJIJ6EAE/hXBa14C8Yx3lxa6TPqElodSuJpbue5V5riIyW7KNwxndtbnHRTXqlFctbDKrLmud+GxzoQ5UrnkMvgvxf5Egv8ASrrUI28zyolK/u8rMIwQW52uwbdxjIPannwf4vhu7/VI9LuVupZpJPNG2SRgLiFlyu4FuFYgZ6V3194otrPxDNpEmlXjiLKC5WSMI8ohE2zBOQNv8R44rmp/izo0UlnMYDFalR58BjEs0hLTBijqwUKvldSDnI9a4ZQpR+1+B60KuImr8i+8NV0fxPrEOoz3nhuePXrwW8kF5DKoitlAg3R43Zb5kc7M8YJzzWPH4L8dvfQs0NzFawohuVWQA3c22dd33jhRuB69WHpXWv8AELRoExfafd2k+4r5TzRnJ3RAAHoSRKG9sGuvkXa7L1wa1p4eFRvlkYVcZWoJc8PxOR+GGieI9F07Uv8AhJnZru7mglX5gUQC3RSi+ykbffFdZRRXfSp+zjynkYit7abnawUUUVoYBRRRQAq/eH1rnP2W1Yax8SWYHB8TS4Pr8i10a/eH1qr+zoirbeLmVQGbxDcFj69K4cd8KPWyn45eh6tRRRXmnuBRRRQAUUUUAFFFFABRRWZf+INDsLyOzvdWsre4k+7HJMqsfwNAGnRXk3xO+MVvo+ow+GfBNivijxTOC62cEqrHHGBlmeQ/KO3HvWPbfHDX4IE07WPhnrcOvSRkwwQvHJC5HcyA7V57Gpckna4nJLdnqfjTxh4d8H6et94h1KKyhdwibslmJ7ADk184fGP4lfDPSviL4d8f6DrFtdagzfYdTjRXDC3b+MjA5U/pXTfD/wAJ6zqmpz+NPiTDb3mvzzGSyt2bzE02LHEajO3d3yB3611V34L8H3d1JdXXhXRLi4k5eSSxjZmPuSK4q2Mp3cLXRm6qNLQ9W0/XNKg1XSrpLqzuF3RSp0YVdryj9n67fStL1vwvq6RabdabqM7Q2zMF/wBHJ3K6jpt57cV6HYeItAv7g29jrWn3MwGSkVwrMB9Aa8ypTcZNIya7GpRSAgjI5FLWYgooooAKKKKACuS+LKWMHgu71678tJdDA1C2mf8AgkQ9P+BAlP8AgWe1dbVXVrGx1PTbjTtSt4rmzuYzHNFKMq6nqDTi7NMaepl/D/XbrxN4N03XrzTjp017F5htjIH2DPHI65HNN8W+FbXxHJ5s915DpYS2keYBJtZ5Y5BIOexjx+NcH8L2/sz4seI/CnhhJ18KaZCglhml3rbXTAHZDkk+WRz9a9crbndGpzRKfuvQ831H4a6vJqxvrHxFaSvd3CG9murZg/loZHUn5vmOXC4GMACq1j8NdT1W4lt9cJso10ODTXmtyGE0qSLukjAOQDFFGuT0JPpXWfEfULnT9DsGtdUk0v7RqkVvLcxhNwQwzNgFgQMsq9q8yv8Axt4qn/c+dPfx3FoqT2UkKKXlWWBdoQLlVbeRuJ55IAxXq0J1asFK6NYttHd6b8Of7FtdU03S9ee0sNTtpoLiH7EC21xKEAJPCjzeeMnaMEZrPl+EOkSG3Q6s4gswxs4RbYWJzIrlj83P3WA/3jXH2Pi3xlY+HEhOoPa3drp86wWcNumzaqTkuAVydjIgBzj1zmvWvBOparqen382sRiO4i1GWJYwQQiALgAgDI59KivKtSi5c34ClzJXKXgHwPp/g37S9neyXUl3DGk7PHgs6vI27OenzgAdgtdUMZG4AjuD3ooryalSVSXNIxbueEeA7ePRfHnjXw4okjSK/W8hiY/KqSr/AAjsNwPSu4rlPEjtq37Qbzad+7h0XSRa6jk7fNlkZnTAH3sKep6V1dfHZ7BLFtp7pN/d/TCpuFFFFeMQFFFFABWX4ra3/sOeKdUcy7Y4lYZzISAhx7HB/CtUda5H4IXVivifU9N8VTSSeLEvpnsxdFiPI/hMX8HQ9ueterlOC+s1ebmty2fmy4rqev6DBeW2i2dvqFwLi7jhVZpQuAzAcnFXaKK+yEFMmijnheGaNZIpFKOjDIZSMEEdxT6B1oA+Xf2gPhvqHhWa48VeGdWvra1v9QRV0/T90MdkrD55FCnGcDHTvXM6FbQaC8H9mgRGOUXCZfed+c7jk561uQ/ED4iWes3Wo2WtR3yTTywS2t+oaFEDkAqAByAMY71gta+drd1rNytt9tuCQfs0AhiRM8KqDp9eprpqzbhyylsfrHBWW4/CVlKpQThNL329otbL16nTp4mkjWZI9H0pEnGJl8uRtw3bsAlyUG4k/IRzWppniHVtU+0QWmg6A0ahZZvMj2IuF8tSWZwBhflAzx25rjK6r4dhjdzstl9u2XFpI1vx+8VZwSOePz4pUatSc1Fyep9TnWU5bgcBUxFPDQbitLrzOh01PE7BrKTTdE0yya1Mk7EhvOt1JcHAcs43nIYcliOavXWkWIubGeHw+17NMqSqIr3yArQqVMYhkYHbjeX3An5jzXP3tjPLp0VjHrGhpLa2ksELJfQqiFgnyuCdzFWBGR8uAMVPZaZZ6feXEf8AwkOkXqTyF/tsl8hdSPPJJGc/vDKvTpznFenGMYr+J+KPzKvWxFeabwKUV0UJL8Vr+NiPVNW8QeHolW68OaNbwzN8mAZT1WQAsJCeyMMnoBjis2PxtdRiMJoWhARJsjH2ZvlXay4+9/ddhnrzS+L44bXSYbUavbajK88cm6KZJCoW3iQg7eBhlIHqBmuUrza9WcJuMZto/SMiyjA47Awr4jCxjN3uuW2zt11LWuXsus3Ms17HEVkG0xKvyBf7oB7Vtfs2anovhn4o6xo9wFs21m2ia02riMsmcqT0B9BXN1FeW8d1btDLuweQVJDKw6MCOhB5FRQrunO76noZ3kFPHYWNKjaLhtp5PT0PsiivlPwX448aeDb2OK0v5Ne0cqTPBql0TMpA/gkwSB7HNeueFPjLo2ofDBvHWuWj6VALt7VbZG86SSRSQFQADJOK9inVjUV4s/LMZgsRgZ8mIg4v8H6PqeoUV86a9+0bPqEdtqHgnQ5ZtOs5c6qb1QkrL3SJQTyBk5PrivefC+uaf4k0Cz1vS5PMtLuMOhPUeoPuKq62OVXaUraPZ9/TuaVFFFMYV558dPhha/E7QrGymv3s5tPmaeD5cpIxABV++Dt6j1ruNU1TTdKhWbU9QtbKNm2q88oQE+mTXCax8QNY1TUJNG+H3hu51i6UlW1Cf91ZRjs6uf8AWDOcgelNGVVwtaRxPw48AfDm91ebR7/wldaD4o00BpUh1CZQwOcPG4bkEc+2a9U8P+AfC+h6t/a1nYyy6htCi5u7mS4kUexckjqelUfBPgm60/WD4n8T6o+r+JHhMJlxtit4ySTHGvpz3rtqCaVNJao5nx34L03xbbr59xdaffxjEF/ZyFJ4R3APvWN4F+FuneGdcTW7nXda17UIY2jtptRuS5gVvvBecc4Fd/RQaOnFvmsc18RvB1n420NNLvL69sTFMs0VxayFZI3ByCPyrhJfhz4+8KBLzwL45v8AVbhpB9ptNclEkci4ONrHJXBOeOtewUUXFKlGTv1PM9E+EPh6e2bUvFFtLd+IL4b9TuIbyVFlcnO3CsAVHAH0r0PStPstK06HT9Pto7a1gULHFGMBRVmlpDjCMdkJRRTkGXUH1oLOP8afELQ/C+tWWiXEN/faneIZIraygMrhR3b0zXAaZ48tvEn7QelWxs7vTbex0m42i/j8lzIzJkYPHbtXWfsvWtxqvjHx94s1VRPcnVfsNrOw5WKNcbRXpXxL+Gfg/wAfRQSeJNLFzcWoJt50cpJGfYg1fLoeRUxknPyRWByMg5B70V5t+znJdN4Fu4bq7uro22r3kEbXExlcIkpCruPOABXpNQepTnzxUu4UUUtBYlFFFABRWX4v1hfD/hXVddaAzjT7SS4MQbG/aM4z2zXmmj/Ez4jarpdhq+m/Cv7ZY3sSzRumrxKdp7EMAQaqMJS+FXOeviqNC3tJWuej+KtatdK0PUZze28VzBaySIrSKGDBTjg++K8v8O+BvGWqeJfDfi/xL4+Gqx6erzQ2q6ekOBKmCNy4z26+lUPA3wvHiS91nxL8VPDkM+q3t8ZLSGa5MhggAAVDsIXt717LDHHDCkMSBI0UKqgYAA6AV6WFwlvfmfJZtm7rP2dJ6dfMdRRRXonzoUUUUAFFFFABRRRQByPxD+InhvwMsC6xJcy3NxzFbWsJllZe7YHYVy1x488M+PfFfh7w/ocE+qiG6W/uZGtj5MCpGwwxb+MMy8etc58X1XWPi3aReDW1t/GGmQxrM1ttW3ihZgxDs3Byp6V7jp1la2UTC2tYLdpT5k3lRhd7kcscdT71zKUpzlHojucKdKnGf2mWqSiiuk4QooooAKKKKAOc1Twbp2ravqV9qt3dTQ3UiSQW8EgQQssSoXOVOW+XgZIx1FRD4e+Em89rm2v7qWdBHJLLOobbvdyBtQYBMhzj0FdRRXP9Wp9Udn1+vsmc6ngfw35Oy4TULp8sTNNOhcktGwP3MDHlIBgdM10jtuct0yabRWkKUIfCjKriKlW3O7hRRRWhgFNmkjhheaVgkcal3Y9gBkmnVzfxQ1K60n4ea7qNnbNc3ENm2yJRy2cKf0JP4UpOybKhHmko9zHb4x/DJF3P4vslHQEo4B/8dqP4Uyal8UNa8T32k+Orq20azvRFYfZbSJkdMdcuuTzXoHwx8EeEdV+FfhtdV8N6VfYskfM9qjHcRyeRXd+H9A0Tw9ata6HpNnpsDNuMdtCsak+uBXk1MVOatsfRUcvpUnff1ODb4Ya4ylf+Fj6uMjHFjb//ABNdR8N/Bth4H8OjSLG4uLtmkaae5uGzJPIxyWb3rpqKwlOUt2dcacIfCrBRRRUlhRRRQAUUUUAFFITg9KKAK2r3kWnaVd6hPIkcVtC8ru5woCgnJ/KvlL4N+D9J+IFprfjLxppA1G4v9VmaxmklfHkD5RsweBwa9b+P3jbTRpd78N9OtZ9W8R67YSww2tvjEIZSN8rfwL7moPhnpmpaD8P9K0zXDbi8srXE/wBnX5AFBPHqcD8TXFjajjFRi9WZ1G9kS+FPBfhfwrJPL4f0W2sZZ+JZFBZ2HpuOTj2roQTjGTj0zWZouuaXrAf7BLKfLgt52MqbBtmTenfrjqK0yArFWZAwbaQXGQ3p9a8udKrze8ncyafUSig7QXzJGPL+/lx8n19Kf5T5xgZ9MjP+eRU+zn2FZnEfEL4aeG/HF9ZX2rfbILq1+UTWk3lPJHnJjc45Q+lUl+DHw1jDG08MQWUpTZ51tI8bgfUGvQwhbOCpxnPzDjHX8qBGxcoMFlIBGRkE9K0TrJJah7x5ppPwli0ezNppfjrxjbQby+w3iPgn3ZCanufAfiSzQXeh/ELX5b6E744dQ8uWCbAPyOFVTg8cg16FLtht5LiV1WGNSzMPm4AycAck47Dnmo7O4hurSG8tZC8Mo3IxRkPXurAEfiKbdVLma09B3kcl8KPGb+MdGvWurFrLUtMu2sb+Ljb5ygFinP3ee9djXnvwrgisvFnjyxt41SIa2ZsAY+ZokJr0KsqqSk7CktQoooqBBXhf7WN74Yhg8Nw674j1LTGF4TJBp9wUle3Knc2B6ELjPqa9W8beIo/D+mRsi+bqF7J9m0+D/nrMw+XPsOp9q8ti+Bd/rHjHSPF3jPxhc6re2cqzyWbQAwKwO7y0JOQgPT6V0UEovnk7IqNlqxnwDvv7J8Wy+G4PBlxpNnqFkdQg1O8vfOub5FIVWcY4OD617nXnHxK/tbw94x0jx1aaeb/SrC0ks9RggXM8cTtkSIo+8AcZ9Bmu60bVNP1jT4L/AE27hubedBJG8bA5BpV/etNdQk+bUmvLOzvVgW8tknFvcLcwh84WRVZQ2O/DtweKs+Y2/f8ALv8A720Z/OmnikBBGRyKy55WtcV2PMjE5O3OCPujoeo+hpHdnOWOfwpKKTlJ7sVwoorl/it4g/4Rj4favq6TCG5S3aO1YrkeewxGP++sURV3YErnkvxy8cah4N8a+MoYL5dNkuNC0+TSWFsuZZ94EpDbeTgnOTXXx+LvDt38QYPCHmX63s9ylo12LYfZluTF5hizu3Z25524zxmufTwpq2sfCHUPDeo63PJq+q20TzXGozNKqSh1YgYBwOD0rU0DwL9j+MsfimC90SWzn1FLySSazL3qt5Pl+UhIwqbvm3Ag44olXyvMIKNZrR23s9NL/wCRv7slqUtM+JfhG9s7m8lTW9Pgg0+TUFkurNcTxRy+U3l7WOW3kDnHXrUkXxB8PzadDPbad4gmvJdRfTzp4toxPHKsXmknMm3GznIJrjfBfw31vWPBCr4hvrfSY5tFutMsrdraTz0L3fm75gei5XHHUGur0LwDcWsWkGe+8O2T2WrTX0kGn2rRxLG9qYVUNty7Z5JbtUTy7I6c3GTSa6cz/wAw5YFi7+IXha20rS9SMetSQ3+njUXWO1UtZ25lEW+X58ffIGFyas/8Jt4c/wCEpm0Jo9WiSK9ksf7Re3Q27TRxeaw4cvjZznbXOaj8MtQk0DStMtfEGlq6aENG1FpY5MBBcCbzIsD5jxjBxU5+Gs3/AAn91rY1PSYbSbUprv7ZEJDemGS38nyCuNu3Pzdaj6lkNt4/+BP/ADFywNHT/iL4TvNE1bV1TWoodNtYLwxyWqh7iCaQRxyx/PjBJ6MQcdq2NCttM1z4qpe28dxMnh43NkzTwhQlwAh3qQTwVkI5x34riLT4dz6P8PNc8Pyah4dhlvrOz06zltLJw0zpOrebO+3fubgYGQOtejfCLS/FGj6/42t/EmmQwC71KK+gubYu0E3mRAMqMwG7btGfrXTRwGWwhKthUm11Tb/UGopXR6FRRRWZiFA60UUAfJnivQLzwv4z1nR7qR5ITctc2buAu+GQ7hgA9iSKoV7R+0hoqNolp4pih3S6ewhuXyPlgc+/fdt59M14uDkAggg9CKqpr73c/eeBM0WMy1UpP3qej9On+QVNaXd1ZyNJaXM1u7KVZonKkqeo47VDRWZ9o0pKzQHk0UUUDCiiigAHWiilIIxkYz0oASqEOk2sOp/bojKuMlYN58lHPVwnQMfWr9FVGUo7M56+EoYhxdWClyu6v0ZS1C1C6Vew2ZS1kmjfa6rgB24ycfWvrTwBpC6D4L0jSVW3BtrRFcwDCM2OWH1NfJmuLC2i3wuNwh+zv5hU4IGOtet+AfFnizxJ8LNJ8MaX4d1LTtVmthbvf3EDrbQwDgSLIR87MvQD1r08A7xZ+bcawhQxNJRslyuyXTX9Tt9e+IF5/a11pXhHwvfeJLiylRLuWF1SGPJ+Zd5PLAdh+dR6z4u8euIE0D4b3jSPIFkfUbpIkjU/xfJuJx9K63wlosHh7w7Z6PbsHW3jCtJt2mRu7EepNald58aoya1Z5Rpfwl/tzVL3XPihcw+ILy5b91YozGztl7bAcHOOP8a5zx/NNoOueJvCmkXVxp9hex2FvYQwzsqweR+8kCDPy/JtzjrnmveqpXmjaLeXX2u80XTrm4yT5stuGfJUKTn3UAfQU07HPiMLzxSjuecS/E3XotKutT/si2e3jYrCHtnDNtaRdqnf+8PyKxYAAfMKm/4WNrl14aTVLez0+zl86YNHcWrlgkUEch+XeMbi5wfTFd6NA8P+fLP/AGBpXmytukb7KuWOCM/+PH8zVDWPA3hLW7kSX+hQOxtntQkQCLhwF3YA++AAAfQCndHO8PiEvi/E5aTx54luLi40+3tdGtrqzulsrmWSCR0EpWaThd4/gSPjP8RqHS/iN4n1IS3Fn4dhmhjC70S1kO3HlGRlbf8AP8rudoHy4HJrTttH+H8enzpd+JtOvo01WO5u5JrqEB5liMUcT4P938SQa37e+8I2Ot6hdRRaZp91aRbJr9kiijZFIRlV88hThTwOwNPTsYx9p1nb5nC2fxS8QXFut6mi2r26rGsuLaTAZkRtwbfyfmI2AZ6HNaWm+Pdb1Kxv76KHRrJLC0ed4buN0eY5nCqp38MPKXK4OcnpXWWtj4NnuoZbW08OTTsgih8sRszKFDhVx1+XafXGKsyaFoMk6TyaDpbSojorm2XIV87h+O5vzNK67G0aNeXwz/E82vPi5q9vKnl6Fal7iTy4IHhdZI9skSu8nzcLhyR9Vra+Evi++8TanrkNxHN5EMcUqySSMwMhkkRxGCflQbAB7gmu0Ok6MZZJjoummSRQrt9nXLDKnB/FV/IVLa2djaf8edhaWp2CPMMQU7QSQvHbLMfxNDasaU8NWU1KT2Jqr395HZ2dxc7oy8ETyhC2MlVJx+lWK8I+O3wntdQ8Ww+Poo9VvbZATrFhZzlZJIwOGiHrjqvfFSjsrTlCN4q56P8Asa3f9pfC681ZohFJe6vdTOgOQCZDwDXtp6V4r4J+KHwX8GeCNJtdH1m1sLC4DNHASDKrZ+bzAOhz616n4W8TaB4osPt3h/VrTUrfoXt5Q4B9Djoa0PAZ4b8ML618L+K9f+Heqs1tqy6jcX1t5g2pdQyuXBjPfAIyK6vxP4y0Dw5f21hqdzKLu6UtFDDA8rEA4zhQcfjXT/FvwFb+NdD/ANGl+w65a5fTtQQYkgf69cHoawfgp8P/ABJ4f1fVPFHjjULLUPEF/HHb7rSMrHHFH0xnnJ71DjqdsMa4U+W2pzF54y8Y6lp9w3hD4c6zeTbttvNfbYIH5xuPJbHfGKu6V8L/AIkXkcOtat8TLiw1Fh5j6bb2StZocfc5bcR6817fRT5UYTxNSfU+efgt4w8T+KL3xBa67Bp0tvpd2baC/swyLOw+8NjEkY9c816TXAeLrXS/Df7SGnNZAabHrWmTG6VWCRXMyldnHQvjd+td/UvRnq4Wo507vc8s/ap1C+074NX8mn3DQST3UFvIy/xRuSGX6EV3GixJBo1lDGqqq26ABRgD5R2rkP2i7W11HwRp+l3m8w3mt2cThTg7S5zg13EMaxRJEmdqKFGfQCvSy9aSZ8txJK9WEfI53xD448NaBr9noeq6gLe9u1DRqVO0AnAJboMkd66RSGAYHIPINeIePNSvtf8AiDG/gPRr3X2gI03WkWHfZSxtztLdnXOc1o2/jC++GF/J4F8VWuq6xqfmK+ki1hMrTwP0Qt6r0/CuhYmKm4yPKeBm6MakVq+h6T4o8RaP4Z08X2tXi20LMETgszsegVRyT9K4XxT8bPDWiWaXUema5fR5xI0dk0YiHqS+0flWL8PfEWk+Pf2jdOvNZt7i0sbKyP8AZNvdwbc3HHmZJOCQc4xX0D8ZfANp8RvAt14auLl7QyMJIpkHKOudp+lY1cXJStFHThsuhOClN6nOaNqEOq6VbalbrIsNzGJEEiFWAI7g9KuV4J4S+Jdx4A0vX9J8cX13rFxpOqfYbQxRZmmTC8nJ55NdP4TtPEHxs8SXV1Zavr3hLwvpYWNPKRoJ7yRhlic9lPFdEsTGMU31OOGCnUqOMdk7XPU6K4H/AIVn8WvBniuWXwrrS+LtEuYwGg1y9KPA47qwz79uaiuvFfizwNcqvxU0m0sbO8n22l/p7mWCPJ4SQ/w49aUMXTl5FVMurQ1Sueh0o6159f8Axe8IR37afpEl54huwgcR6TAbgHPQbl4FW/EXi7X9N8JX2tTeAfEVvDDavJvaNcx/KcMRnPBxWkq9NbsxjhK0ldRZjfCFrPVPiB4+8RWkzv5t9FZMuML+6jAP65r06uA/Z+0+8svhhp8+pLF9uv3kvJnj/j8xyyk++CK7+nS+FMjEfxGl00+4KKKK0MQooooAKKK5rxl4wtfDd5punrYXep6jqUhS2srQBpWAHLYJ6D1pSkoq7LhCU3yxWp0tFcDefEyPS7maDXvBvivTPKUNvbTmkVs+65rI1j4zeG7jSbyHT7bxEl48DrAw0mXIcqdvb1rL6xTtubrBV725T1aivL/gj8LfEfi74eWWueKPHXjXTtRuWcvALkx7VDEKcEZHGK6DXPgD4ikZG0T4ueK7bb94XE3mZP6Vz/Xo9js/smf8yOvorwjR5vjN4i+IF18L11CHThpm4z62bRw06g/Lg5wD2PJzXo2seA/jvAkQ0jxb4Xuu0n2jT2THp0Y5qvrsCP7Lrd0djXMfFf7APhvrx1S7ntLP7G3mzQttdORjB+uB+NVbHSPj1ZWXk3mheFNVuEJzcJfNAJBnj5MHH51h/ELSfizrngTXfDeqeBIEuNQthHay6deiZAdwJ35Ax0pyxVNxauTDL68ZptaXPb/g/j/hWHh3ByPsEeD+FdXXO/DPT7vSfAGiabfR+VdW1nHHKnowHIroq8o+hCiiigAooooAKKKKACiiigAooooA+YPhFNaeGtT1Ow8eA2PjiSY/bL6+kA+3r/C0Tfd2dflFer6bqOn6lA02n3dtew5MbmKQOvoVOK0fjL/widj4NvNd8VaBbaxDZR/uopIA7M5OFUE9MkgZrzX4F+H7zRdD1O8u9KtNIXVr03kFjbOGW3jKgBcjvxXl4ygo/vL6mFSNtTJ8U/D3VIbfW9N8P6ZNd6XepB9naa4SaWFktmUCMSHgBztyeVHT1q1rPgXWJ9OUR6Hb3N5Lqd9I3zRb1814zDOSTztCtzkkZ4HNen0lSswmkroftWeEroer6xqrzR+D7x01CKe5dJoo1F2qzz/eLHBI86IjdjocdKt6j4b8UaHq0Wo3Wg3l5aWk1rPNcW7pINqi3DYG7cSDG3avQtf8bXWm+IrrTptPgfT4Zo7drmW9KMZXtvPGVK4C4BBOc9OK5W6+LklvNo832KW1eSaRJraEBvPC3DwucugZFATcOhOQK74zqys7aGibZkWfw58XnS0QQTwXQtLqKdnNuFmZoVUAKpydxBG9juPtWzP4K8Q3Gjtp9voyWOqJc731gTxFpVLSEYXPzBQw5bkZwOlXJfimtrZGfUdDjjlaCSdBHdM6t8kLxqTsyCRLyegK9ea9HcANwOMA/pWFbE1aVnKKJlJo8PvPhv44kR5rW1igRBttbPzkCq5htgZG55+aNgPZTXdaIlz8PfhpqFxr0klzNZS3V08md7TlnJU/L/eJHHvUvxR+Inh/4c6bZ3/iEXZivJmhiFtD5h3AZOR+NZXxN16y1r4Caz4h0mQvBPpouICwwQcggEdj7VzzxE60UpR0bIcnJGp8J9Pu4vDra5qsYTV9bk+3XqgEBGYAKgB5GFAFbt94h0Gxv00+81ixt7t8lYZJ1VsD1GePxrz3wh408XeI/DOi2Wk+F7+1urqxH2nVL5AkFs2zh1X/AJac8gcVpRfC3SYfCesWtxFbazr+qW8i3Op30ILzSEcf7qggYA4GBXNKC5n7R2Je56EjK6B0YMrDIIOQRTbiaO3t5biVtscSM7n0AGTXAfDbxLfWt7P4J8TWdlpt9o9nb7XjuxIkyMvBzxg+1S/G3xRb6L8NtSuLWSG6knKWmxJwGAlO0sMegNR7N8yiHLrYyvBepeIvHXjfT/Fh0j+z/CtrbzLZNO4824dmwJNnVRgcEivU6qaNZ2+n6RZ2NpGIoIIUSNB2AAq3SqSUnpsJu4hAYEMAQRgg964HVPhVoMmstrGhX+qeG76Zh9pk06faJ07oVbIGTzkV39FKM5R2Yjhk+HJkDQ3PjPxTcwyPzG12oG09VyF6Vl/s+x6nHpXiCO+1ae9t4tYmgsopn3tbRJ8oTPfpn8a9OjOJFPuK86+BYJ0rxBLjCvrt0V9xvrXnlKm7lJ6M9EopsjpGpaR1RR1LHArzf45+Np/D/hO1Xw7qMK6nqF/FaQyRBZTHuOWbbyOgPWsYxcmJK56VWV4u0Kz8S+HbzRb5FMVzGVViP9W/8Lj3B5rziWw8aSIA3xF1McDO2wtx/wCy1XuNM8eJCxsPiTfLPxgz6fA6fkBXnLNsHf4/wf8AkNW7nBeIY/jJ4XvrSPUdd0gmS7S1sbFIw8l/GMbpcjlBjrnFew2a3ElurOmJQBvA7Gue0HQ9XTVBrPifXzruqLB9nilNskSwpuJIUL655+grpYJHhnWaMlXUYB+tefisfl9aoqMoWh/NFWd/wuvUU5X2OU+LnjB/BPg268QS273k6ssUMbscM7Zxk+gwa4v4DfFm98f399peqafBbXVvF5ySQE7GXOCCD0Ne53+i6P408KXWk+INPhvLWYbHXG05HIII6Eeorlvht8NvAvge0vP7N0+WCeRsSzyzF5HHZQeMD2r6CHDGEeCup6yXMpSTVtt+n+ZjGtFpqS1RpDLHCqWPoBmlkWSJyky7COxNXvt0cDYsLZYQP4j8zH86zL2P7Xc+dKzc/eUdGr59YTJadOVOVduf83K7LvZdfmaRlvdf5lfV75dNsH1CS1a6jtmWWRFGTsVgWYDvgAnHtXodjeW97p0OoQyf6NLD5yswIwm3dkjtxXEt5fleWsS7cEEE7sj0Oap+GteTw/Ne+G9WmnFtdLIulTumU3PG2IN3Xdnpmtsnq0IzeHjLm1una1/v6lxtJHb2XiDQb2SCO01WGaS4lWGFQrZd2iEqjp3Qg1reTN/zyf8A75NfPtlF4hvNNjsdJ0DxDDfpIsscr6fLEgCaeIWIcgDO8EDnntWwNK8dh0k06PWWsz5ZEawTQ4+abaEDNkKHKE7u2O1fYTwFN/C7Gjpo9q8mb/nk/wD3yaPJm/55P/3ya8nu9P8AEkljpP8Awj+na/axqkgvRdiTDyb7XeY16rkiQjd1wxHFZGmaP8TvtsM00epIpmdbaORZCkUYNz80mOctlT+KVP8AZ8f5g9ku57Rf6eL6xns7i3Z4Z42jdSvUEYr548U/C3xnp+sx2Wj6LLqlvKrFLrzkjRMDPzZIwB+tdja6f4m/sO4gfTvEQ8QYh8q4Ik8hYd9vtV/7xGH4HIw2etYc+jfEmS2dUt9bSCO1Bul/eF7i5MFypC5527iDx3K044CK3lc9TK80xeVylLCzs5KzMPxl8O00T4cy+Jk8VCe+aWKFfsjhrRW34YerHscmuPHTnrXs8nh/Wm+Dfii28WWrm+E7XtvGUKrGyxoyBAOoU8e5Brw7T7+0vkk+y3CTmJtkm3PytjkVx4qHLLlWyP0vgDMpYmVdYio5TbT1e+j2RrR21nHpi6hqWrWunQPcfZ4vNSR2lk27iFVFY9KbdWsaW1te2d7bahY3SF4Lm2JKPg4YcgEEEEEECr2mpfyXXgmPS9SttLvW8TyCG8uYvMihP2Y/My5GRjPfvVDSda1Ow8EjTrHWZLH+ztP1rUDcWpQC8u4rraGyVOYzkny/et6WCjVpKSdmZ5nxnistzarQlFSpx6bPZdf+AVwrEcKSPpRg+h/Ku9+IF1f2upXd3puq3lglgvh3y7W1cJATdH9/uTHO6qOjeIdYl8TTSyaiZVuE15TZmNPJtfsoPkPGgXKMPXPNP+zX/MH/ABEinf8A3d/+Bf8AAOQ2t/db8qMH0PHtXXK2qyWHgeB/EniGJ9V0u+vruU3o3StHaJIhX5flQPkY571R8Y+KNWt/BPhK+0vU7w6t/wAI1YahqOxYUikMkqxmWZmBMzMPl2Acdc0llzf2gfiPGLtLD/8Ak3/AOeoqD4xatH4WvNUmtbVWAuzHDH0Vc8/lXNfD3xXN4jW5jurdIpoMHMedrA/WuP2E+Vz6I+0jn2DeKp4Rv35pNK3dX37nUzxRzwvDMgeN1Kup6EHtXpPwT8eTaHe2/hPW7iSfT7hgmn3Djm3bH+qY/wB30P4V5zWfqMeoaldwaJolnPd6pMRKghAzAitzKSeBjnHrV4WpKM7LY4OLMFhq2ClWqvllDZ/p53/4J9p0V498N/jHodzq0/hHWJJrOfTFitVvbsbftkuMNwMhTn3r1+KSOWMSROsiNyGU5B/GvbPyaFSM1dMdRRS0ixKltP8Aj6i/3x/OoqKBPVHjp8C+Jta8Nv5MNlZC4tGtPKmm8uVgGmIfO35ATIMjqRViD4V67bandat/aFhc3BufOht2nKoEW4Eqxg4wCfmJPrgV6y8q7/3ko3f7Tc0tVzHCsBDqzzHRPB114S1G18Taxq9pHZaezzXCLPlAptgnAxktuBHuMVoaR8XvBep3Jgim1OA4JD3OmzRIcejMuK2/idbxXPgHV0lhSUCEOoYZAYMCD+Fb9oQ1pD0I8te3tQ3c0pUfZNxgzATx34PZlVvEFjEzdBK+z+daFr4i8P3UQkt9c02RD0K3Kf41Lq2j6Tq1v9n1TTLO+h3BvLnhV1yO+D3rnNY+F/w/1S0ltbjwnpkayABnt4hC+B6MuCKWht+8XY6+KSOaJZYZFkjYZVkOQR7EU6vNrr4S2sE1i3hvxX4i0CGzACW0N200LY6ZWQkYHp0rV0XR/iLp9vKl14s0rVpGfcj3FgYyg/u/IQKLBzy6xNjTPBvhXT9Un1Gx0CwgvLknzpVj5fPXrxXM/sfWvmDxlrUVrb2VrdavJHFbwAhE2cHAPr1rP8e+PPGngFLS41Tw9Y63bXcqwRSWMxiKSknCsHz19a779mrwhrHhHwFLFr0ccN/qF7LevCj7hEHOQue5xVJNHnYycGkoqx6jRRRVHAFFFFAHP+OPB3h/xlpR0/XbFbhBzFIDtkibsysOhFeO+G9S1TwZ441D4feJNR+32dnZG/sdVncB/s4IykvuucZ9BX0FXBfED4U+FfG2rx6rqyXa3SxiJmguGQSRgglGAOCpx0NJq5rRrOlK6PBPj/4w0TU28CXOh6jb6tbR66s1ybJvOZEQrk7Vya7Cw0/4nfEWwvn02G08NaBdt5dtPdIwvJIj95gv8ORkDIr1bwl8L/AnhXWbrV9B8OWdneXQCyOq549ADwPwrshWkKkoRcYvcwxUIYmqqk1qjA8B+E9H8G+G7bQ9GtVhgiX5iOWkfuxPck1qzadYTXqX0tpC9zGMJKyAso9jVqioKPnPxR8BvE03jC4vvDmsaZZaedRW+tDJGxmtW3bmCnoQeete+ax/aUfh+6/s5Um1IWzCAMcBpdvH61oUVUpyn8TIp0oU01FWu7/Nnw38PvCfjXxZ8UbXw14i8P3llNY6ob3Xb9lBjmIO5NreuR2r7hghjhjCRoqgDHAxTgqgkgAE9felonOU7czFTowpJqCtd3+bCqGu6Ppeuac+n6vYwXtq/wB6KVcqav0VJoYvhvwn4b8NxvHoei2enq+N3kx4zip/FemJrXhnUtIkGVvLWSHAOPvKQK06KAPmXw7b/FD4feF2stZ8C/2jpenALDNp10jy+VnqyFiSQOwFdfbeMvC8+nm+/tyyjiXAcSShXRj/AAlTyDz6V7WeRXG3vwv8C3vjSLxfc+HbOTV4xgTFeCfUr0J98V1UsVOCtucFfL6dV8y0Z51p/jrTdSaX+ztL1+8jibaZYdKmZCfY7cEfSp7rxdDbW7zzaB4lWNFLMf7InOAP+A17dGiRoEjRUUdAowBTqf12oT/ZlHzPA9P+JXgy6sPtkmsLYKCQyX0bQOn1VwCKuab488F6lcfZ7HxRpM8u3dsW5XOPWvXdU8PaFqkMsOo6PY3ccv8ArFlgVt31yKxJfhl8PZFKv4M0PBGDizQcflVLHS7EPKqfSTOS/trRv+gxp3/gSn+NcX431rQbHx94E1pLqxnuF1T7JvikEkipIuMYB6ZxXoOtfAP4TatKklz4Ps0KDA8gtEPxCkU/wz8Cfhb4c1mHV9K8LQR3kB3RPJI77D2IDEjNKpi/aRcbFUMuVGampbeR6S0cbj5kVs+ozTPs1v8A8+8X/fAqWiuM9IRVVRhQAPQUtFFADRHGHLiNQx6tjk06iigAooooAKKKKACiiigAooooAKKKKACiiigAooooAoeIdIsNe0S80bVLdbiyvIWhmjboykV80fEXTdY+A8WnataeLNW1rQmufJGjTW/mlYz/AHZOo29gfTFfU1Q3drbXcfl3NvDOucgSIGAPrg1MoKStJCaT3PDfCvxS8N6/qdnpi2+q6deXylrSO+tGj84AZO0jI6epFdnBeWlxNNBBcwyywnbKiOCUPoR2rx3U/wBnH4g6t8TW1y++IjppK3slxAIt3nQo2flQH5RwcelQfEzwz4G8Ha1a+HfBaeJLzxqw85prG53kEn79znjFcE8BH7LsZSp21ueoXvg/RdQ1rU9T1RHvvtzRMkDOyJAUiEe4YPLcEhu2afF4O8LJy2jiZ8k75p2djmUynk88uxJ/Kti0Eq2sQmOZdi7z745qWuJ4mqtFIjnZhW/g3wvBbNbppJKMkkZL3Ds2yQIGXJPTEaADsBW853EnGPakorOdWc/idxOTZ4hrNrD8QvjK2ieK7yTTLXw7cLcaVphUf6eQeZ95GCpwBt61bvPg7qayX2i6V4n+x+E9Q1JdQnsREfMjwcmGMg7VjJGcYqT9oKyuNQ8W/DiHS4xJqUWt+a+wgSC3UKWJPXb19q9gPU1vKrKEYuIMZDGkMKQxrhEUKo9AKfR3pzRuoJZGAHXIrk1YjlPFnw98F+K75L/xB4ftL67Rdgnbcr7ewJUgkfWsy2+Dvw0t5454vCdrvjcOu6WRhkHIOC2DXeUVSqSXUd2IOAAOAOlLRRUCCiiimAhAIIPIPWvn/wCJXgvxR4LkivPDPjDVLHwdc3Tyazbo6+Zah2yXjbBbGT25HWvoGqmsWi6ho97YtHHILi2kiCyLlSWUgZB9yKuE3G66MadjyHS/CGkyaOsFzq2s63byrkSXepzP5ikezAEYNT+HvAvhDw/ci60fw/ZW04OVl2lnU4xwzZI49Kp/CKP7D4Oj0OXcLzSZXs7pGJOx1PbIHGCCPauvr4jHYjEwrTpTqN2bW+/yByd9wooorzCAooqcWl00QkSB3UjOQO1dOGwdfFScaMHJrsDaW5q+FLlY5XtWON53L9a19S0+O9g8snYwOQwFYHhy3lkvftCj5Ys7vrjpVyDWpf7QZbgrFEMgg1+pZHiFLK6dHHLSTcVfqvM46lKTqOVPoUb3Rru2JZR5qdiv+FZzKQ2GBB9DXcWd1DdIWhfdjr7Vm+IrGOS3Nwi4lX0HWvMzng6j7KVfBvVa26fIKWJfNyzRzFNmjSWJ4pFDI6lWBHUEU8qw6qR9RSV+cuMoPVWZ2GV8Kr7XNA8S/wDCB3bNqGkfZWudNutw328asAYpB3xngj0r0jXtTTR9DvtWmilnS0hMpijYBn5AwCeO9eaaffXnhvxbqmrHQ73V4r+GFIfsu0tBsXDA7iMAnnitDQvFE/j/AMPeIPDGoadJ4b1xbchobltyrGWBWQMByMLz6Gvv8vrxrwg5STdlf/hjW12maWo/Emy062imvdHvoZHaeF42njJSaISfKMH5+Y8kjoCPWqWl/FK0lS4jntmv5La7EU81kPLjSM+UCwDklirSgcHnBIrn/EF58I7W/mh1DxZfmZ3Ed1PFKrpLK28glxGVU/vW4BA6ZHFdFpnhn4b3ssVto2qdPKJt7XUI28yONYwEI2k7SYkJPXOeea92+FStb8zT3UdJ4X8V6d4jmuobBJka2jSSTfIGxuZht46H5f1rd3N/eP51kaB4c0jQZZ5dMimR50RJC7KchWYg8KOfmPJ9q1q87EOHP+72MpWvoRXtwbWznu8bjBE0oHrtBOP0r46t2id7nUG8qJr64e6kJATl2JwSeuOlfZLKrKVYAqRgg9xXj3xL8OeFfh/4e1nxZBoc2qT3Ef2WG1kAeG3MmRvAx8oy2STnHGMVENfd7n0PDedRyitOsqfNNq0fLU8qhvY/7OOn3em6ZqdoZfOWO8g81VfGNy8jtVqTW2ks7axl0XQZLK0JNpbNpyGO3J6lB7nk5zmsPTomhsIIZAoZIwCF6Zx2qej2s46Rk7H7qsqweKSrYihFzkle6T19ToJPFuoSNdNJYaO32yaO4uh9iXE8qHKSN6sp6dh6UyLxRfRajc6lHY6PHf3asl3cpYoJLhG4ZXPoe+MZrCoo9vU/mYf2Dli/5h4f+Ao6K81fw9qN3p+qat4atr69srCPTo7eRQLSOBZCx2IOQxB29cVUN7odnpGnaRpnh6wubSwSRYpNUtkmmAeUybQwxhQTwPasZZImcpHNE7r95VcEr9cdKLLSPHeuLJc+FfB9xqljG5ia4aURBnHUKD1HvW8KmIq+7FngYvLeHMuUcRVpqzbtvJa76a7fgHihE8TPdNrEUcxun3yBV2jPqMdKztA0LTdDheLToPLDnLsxyx/Guy1jwL4z0b4d/wDCVapY2tvPDIputMAaSVIicFg44yOpG0jHeuSn1fTYUDNeRMSQAsbbmJPbA5qKlKtBcr6nfl+Z5RjJuvBKMqasm0k7eV+hbuJPJt5ZtrOI0LkKMkgeld18OfhVrGs67DrOswXei6SYv3sUdyYptQUjhZAh4QZPU55rJ+HngnV/G2stHsvNK0a0ZGuLuSAo9wc58uMNj0GWPrX1Eo2qFHQAAV2YTD8nvyWp8jxTnccwl9Wou9Nbu278n2MCw8FeErHRBott4d01NPHJgMAZWPqc8k+55rkdNtdd+HGoX9vY6Pc6x4Vmla4hFtKPM05cZMaxsfmGemD36V6bSiu+58g6Ud46M8h1vxt488RNZaZ4W8K3mi2+qN+41m8Kny4gOWMXVW54Bq3/AMKo1i+gWbWfib4pm1IJjzbScQQ7ux8sDpXqZY+ppKLk+xv8Tueb6R4y1zwzokFl4y0HWbu+Sc263dnbpIlwM4R8B8jIxnIFP8T/ABK1Dw9e6fNf+CdUj0e8uY7UXbTRCQSvnaojDHOSOuRXowJHQkfSsXxn4csvFWhPpN9LNChljmjmgx5kUiMGVlyCM5HpRoDhNLSR4bC3izwzaJceN/DF5qMuqaybazuf7YZbi3jkb5D5a5U7Rz1PSuqHxPufBuqX/hXxXp2tX89mB9jv7O0MwuIiOHfGMEcZqPxfeutsvhr4oXsOmyCdZ9D1uyLBd6/dDkjAk9R0IJ6V2fwc8Wt418EwaxPDsu43e1uW2bVd0OGZeT8p6jmqv3MIQalaLt/XU84+Fuin4leEZdQuPHPiWRJrlk1G3WQrDLg5AQlQQuOoFe6WVvFZ2cNpAGEUKBEBYscAYHJ5NFrbW1pCIbW3ht4gSQkSBFHrwOKlqW7nTSpKC8wrF1/xX4e0JpE1TVba3ljTe0RbMmMf3RzWX4h8Qatfa6vhLwTFbXeuBla7lnBaCwiP8UmDksey11/g34XeHNFeTUdStYdb1u5bzLq/vIld2b0UEfKo6AelUo9zmxGMUHyx1Z5+PFXxEvNHk17SPhvJc6SMvCZdQSO4ljHRvLK8Ejtmsvxh8VtLbwBqtxoV1JbeIki8qCwuISs6TtgBdmOTz1GRX0eqhVCqAABgAdqxrvwn4au9dg1250Owl1OAkx3TQL5in1zTsjiWMqq92eO+C/gpNr0Oia5468T6xrUSxpcvpN2cRLPjOSBjOD0r3qNFjjWNFCqoAAHYCnUUzmbbCiiigQUUUUAFFFFABRRRQAUUUUAFFFFABRRRQAUUUUAFFFFABRRRQAUUUUAFFFFABRRRQAUUUUAFFFFABRRRQAUUUUAFFFFABRRRQAUUUUAFFFFABRRRQAUUUUAFFFFACP8AdP0r54+BcaNL4yvZsvfS+IblZ5WOSwU/KM+gFe+a3b3F5pF3a2lyba4liZI5gOUYjg18++GPgTq/hjwlq1z4h+IWrgp514U00iNS2CxZsrlmrGvSdWHLcmcbo9Qqhqms6TpcMs2palaWccS7pGmmVAg9TnpXi3gn4m6/bfB3SHkB1vxVql3JZaZFKyq8nJ2SSAYwAMHJxmvU/h38FNF/sX+0viJp8GveJ75vPvp5mYqrdkVQQoArzaWCcpPmeiMVTbNTQNc0fX7L7boupWuoW+4r5lvKHXPpkVo1jeJfgjoEkd1ceD9Q1HwjeSxHP9mS7Y5HA+UsrAj24rjvA3xE0u08DKfFWuIdW0ySSzvVdCJ5ZYyQSIwMknGeBzSr4OVPWOopQcSbWLyHT/j5o8c8bO2paO8EDDB2MjliT6ZBr0SvmH4p+PNQ1LxtoXi7Qom0a2sBJFY3GpWEu6/Y/eQIBuVMY+YgAZ617B8FPiTY/Ebw7LdxoltqNnJ5N7bq24K+OqHup7Gpr0JxhGTXQHGyuegROY5UkHVWDflXluk3viLTfF15pazxCKyvH0izuL92aLyykt3vb5hyBsTJPABr1Adc1Ru9G0a7tJbO60mzltprg3UsbKcPMc5kJzncckdehx0owteNK6lsxwklucL4s8d694cju7iSPSdQjTUoLKNYIXK4ltVl37w53AMw5wOB71W1X4m61pKWaTaRa38jyTQyG1hkOWilmQnG75QwjUjr/FXo11pej3KOLrSdPkQt5r+ZF8uVj8vceccRjb9BWXYDwGILT7H/AMI55IlW3tmEwI35JCgluT+8J993vXZGtRl8MPwLTi+hx1r8S9ckEtwdHtZLeJkjdo4X27sw5Ktu+cnzGG0DjA9alsPiJrV/oOs6xHb6NarpdtK/kXIdHmcJIy7QW6jYMr355FdHbP4ASa7uPsGl2Rt/LhM10nlJIu75GjJbDDdHjcOuzGeK0BovhGe7dE0vRJrgRywPGh3NsPEikBufvnJ6jd1FVKVKO9P8Bu3Y4HUPi1qlrdiOLQ7YvPKgt4pI3DwoLkRO8oLehXj1cVsfB/xXe+JjrQuPtTwQmCWKS4k3FmcMHCekYK8dT3ya7B9F0N5J5H0PT2e42+cxiOXw4cd/7wB47ip7OxsLIEWOn21plEjPkptyqZ2r9Bk/nXPVxNF03GMbXJc420J6KKK84yPIfiFHa2fxr0JtNuil7fWM39o2wk+V4kPyOV/vZJGa36zPjtJb2T6RrGlwm88T20220sYMtLdQt/rE2jnGOQTwCKf4d1a31vSYtQt1eMPkPFIMPE44KsOxBr53iHDz5oV7e61a/mD2uaFB6GiivmiTN8SeKb3w/ehL2zuTpL3QkjmS1TynthZktEJccN5oJ55GPSpf+E60+7toY4NJnktrfAuLmC8R1RTMIgycfvASwPbvW/caTpep+FkGo2T3CRzNKF8wp8xQoTx14J/GsV9H0uW8hvri4vrpY4PLe1uLl3MziXzAzt02AgYUY6V+qfWsPl1KEcR7spQV7du1+5pCpTqa9ivo3xG09dM+16bpMl2zpJM3+mJtWNI0kPzAffw+CvYjrTNX+IGjyabPrE2iXEUeI3g33iKJI3Mo3McfK2YiMc5yK1bfw/Y/2dFbnSdSuLZYpIoPMvJHEcboqFE7BQEGP61C3hPQhEdLayntpL0boLc3zCUInmDbGCOF+eTj3pLN8HiaXsXFyj25W9ilCne6Q/S/iJokWqnR7fTZnIuBb5FyhdW3bSXUD5fb1FOl+KmlLM1uNJna4W1juzEblAfKaESFunQbgtaGmeD9IvIZoZbPWbKPzVmWKG8dY4nBzvRSMBiepOah034eeF/7FXT76W81J2j8qWdpjG0iCPygpA/2MA+uM19BhZ1KlKLo/DbTpp+hz1Pqybcl+Zg6l8VNFvpNPNnZMtrPqH2aPzYRI12DOkWV5GwfPuzzxj1rXuY/KuZY+cK5H61tN4F8Itdi6/sllkVy8ZExAjJlSQ7R2+aNPwGKTxTaP55vVA2ufmAHQ183xTk1Svh/rMV70d/Nf8AlYik2oQMKsnXPD1hq11DeSyXVtdwo0aXFrL5cmxuqE4PynnitaivzSlVnSlzQdmap2MzQNB0nQ9Gh0jTrOOO0i6Iyg5Pcnjk+9Q6h4X0C+vVvptLt1vUTZHdRoEljHUbWHQg8itmiqWIqqbmpO/cLu9zm7nxF4j8G6npEuo+IDeeGDceTdtcWhkuIlYHazyg9N2BkqOteqaRrGlavYLfaZqNreWpYqJYpQy7h1GR3rjmVXG11VlPUEZBrD+Fnw90zxtpHjW21C+mkZNXuBZW/nlYrSTJxIEXHP1r7DI8VPH3pT3it+5pFc5607pHG0jsqIoLMzHAAHcmvn74r/E6PxZaX3hnw00T6RIphu72SPcJmDAlY+cFePvV7FF8OPGmsT29j4o8R2KaEkIiurXTo2V7sejO3KgjggV5L8a/hE3w9dta8MWrP4UI/fwbtzWDk4yueShzz1wa+gWCqRi5dT28gp4H67D6/fk8u/S/kebRIscaxooVVAAA6AU6oIDql14cvPEdjodzd6NZ3Qtri9jkTZGcgElc7sDPXFSCWIlf3sfzLuHzAZHrXFOlOFuZbn73gc4wOM5o4eonyaPpb7+hIBkgda2PhV8P4/iNZalqlv4n1Gxktb1raSNYgYWjIH+r564z83r2rBmjhurZ4ZPnilUq21sZB9CK9f/ZV1G5fRNY8PvdxT2mkTpBaqEVXRSoJDY5PPc114GMXJ33PmeNq+IhTpKDtBvdOzvbb0saetfAfwhf3Ok/ZJr7S7WxtzbzQWjhPtS53Au2PvZLZPfNel6Lptpo+k2ul2Efl2trEIol6kKPWrdFeofnSilsBAIIYAg8EGsCz8E+EbPXn1618N6ZDqjli10kADkt159636KBuKe6FJJ60lUdS1jR9Muba21LVbKznuv8Aj3immCtJzj5QevPFXypUkEYI60xKUW2kxKKWikUJRS0AdegA6knAFAm0hKKXsCCCCMgg5BpKATuU9a0rTda06TTtXsYL6zkILwzJuViORxUWpX+i+GtI+1X1xZ6XYRYQM5WNAewHbPFaNcDDYxeMPj6PD+uWyT6Lo2mrdxW8pOyadyMPjuV6U0rmNer7KPNbUra58T5LDRLXxDD4X1STRLi6S2juZVEbSF2ChkQ8kc9a2W1zXPFEt3pvgC2gnltnWO41K6/49oSeSFx99gOw716T438FeG/GegjQ/EGnrc2AYMsSuU2kdMFcY6VoeG9D0rw7pEOk6NZx2lnCMJGn9SeSauyPLeMqtPU5/wCGfgKy8HRXt21zJfaxqcnnaheSDBlf0A7KOgHNdlRRTOUKKKKACiiigAooooAKKKKACiiigAooooAKKKKACiiigAooooAKKKKACiiigAooooAKKKKACiiigAooooAKKKKACiiigAooooAKKKKACiiigAooooAKKKKACiiigAooooAKKKKACiiigAplxDHcQPBMiyRSKVdWGQwPBBp9FAHmvhL4H/Dvwv4vl8UaToix37Esm52ZIiTzsUnA/CvSqKKACuaj8A+DU8TS+JV8OacdXmJL3RhBcn1+tdLRQB4R+0xZ3ujeJPCfj6HTHv8AStIaWDUY4wD5UMgAMmO4AzxVH4WeAvA2ha5qfjHwfcK0Osxq+yN/3Uan5vlHbJOfavoG4hhuIJIJ40likUq6MMhgeoIrzC6+A/gP7Rcy6XHqOiJdOXuIdOvJIY5CRg5UHHIrnr0HU2djOcL6o0opI5UDxSK6HoynIp9fOYfT/g/8bNXs9S1rUtE8I2NkX07T3eSaK7J6leoVs9vevRfC/wAZ/BWt31pp0k95pV/eNtt4L+2aMycZBDfdwR715dXCTg9NUZSi0z0G+Vn069RVLM1pOqgDJJMbYAryQeAPE2p6PaSra6fZJcQWhe3aZY5YzEIfmY4+6QjZQYOcZr2EeoOKCSTkkk+ppUMU6MWkhxnyo8cj+FHiK1a4vFu9Pvrq4i2NFJcYRAftKBVyMYRZkPuQe9df4R8Gajofi6fWLi/imtnFyqxrICF3shUhcZBO05yT2rtKK0njpyi4tIbqNhWV4s12w8NeH7rWtSZ1trZcsEXczE9AB6mtWszxXpKa54b1DR5JDELuBoxIB9wno34VyQtzLm2Mzl9I8E+OviNb2+q+JNYu/COkuC8Gm6dLi4dT91pJBgg4xwK2dK8BfETRgNJtPE1jf6cCRHe3yM10inpnsxHv1ro/gPrV/rPw7s/7UeOW+snezmmifekpjYruB7g4rva99UafLa2h0ckWjg/h58OLPw5qD6/q14db8SzJ5cupSptIT+6iDhB9K8o+IXha5+G3jeLVbG/hk8P+JNRb7TbSIFe3nZScoR1BK9/WvpOvL/2i9IsdY8OaRb6hbiWFdVibJ42EA4Ofripr4Sliqbo1FdMJ2UWclRWlc6LewwvLhGVBnhuSKzR0r8oxuXYnBv8AfQcU72v5HHGcZbM1rK7iGh3FrNMA/Oxe+KyP4fwpaK2zHNamPp0oVFrBWv3CMFG9upga1YaheeJdSn0zS7m8mhlEdwwmKI0D20Q8sHcM/Nltg64PrWJD4S+IrWltHbyXltBb24AVpgju4+1BBjd8qqHQ9e6+ld/LPLIio7AhemFAJ4xkkdePWoq92PFrpxjCNO6SS1fkdHtfI5lPDnitlibTbW5sLMMT9mlfLBftEDEAb/kJ2u3fjPHNd1qDXAvIJbcMTyVIPBO41k+Yndsc454ya6fwrMptHhMnzBshSe1e3lWaTzKu8NWi6Taumnrunpdf0jnxNX3L22NW0MzW0bXChZSo3AHoadNEk0TRyDKt1zT6K+9cVJWex4t9bnK6vo7WcZmjkMkWecjkVlV3k8STQtG43Kw5FcRdwtb3LwtjKnHFflvF+SU8JKOIoRtF6Ndn/wAE9PDVnUVpbkVFFFfDnSFctNqGsfDXxFqXjvw/HbXVjcw51XTZXEKttH+tRu79eO+a6liFUs3AAJP0qh8H/Clr8TNW1HxR4ks5bnw1FIIdKsZnPkzlDhpmQYzyOM5619Fw1QxE8VzUXZLf07GlNO+h7f4A8QjxX4P03xEtnNZLfQCUQS/eQHsa0tZ02x1jTLjTNSto7qzuE2TRSDKuvoasW8MVvAkEEaxxIAqIowFA7Cn1+lnSctY/D7wjp3hLUPC2m6LbWWlX6Os8EK4VtwwT9a4Xwz+zt4B0Szu/Os21m8ljeOGfUCZPJBGFCgnAAr2OigabSsfLNv8As5+MooRbprmjRoMqsiQsCg7EL049OlamqfDNvg/eaR4t0Fp76whgaHxJJ/y0nXORMR/skk8dhX0lUdzDHc28lvMgeKVCjqRkEEYIrOFKEL8q3O7EZni8TyKtNy5dr9Dz3StQs9U0+HUNPuEubWdA8ciHIYGrNeU6F8LfilYTah4T0bVrfw74etrma5sdQhCySzeYdwjKHoAxPPpXWfDDWrrVvD0ttqcwm1bSrl9P1BwMBpozgt+IwfxpuNjroYqNV8vU6qiiipOs4D4kSzWfiC41GB2gkg8KzFLhVGYm+1ryCRwcE1zE2veKf7cso7PWtZn0u3kkH2lCXdojLcBHIx++JVFwD/dHrXsd3DDeWM1jdxie0mG2WFidrDOece4FWkmuGYKJ3UdB8xwBVqR5tTByc3K+h4fD4m8TteqttrOqSRLdbdO2sZFugZD5gLbf3m1OcH7p+lQ+GPE/jG4k0aN9WuxDJOQs0kzSJJLuh+QNtJlOGf8AdngEnnivTY/iN4Xe1W6/tm8SFivzPY3Cna2CJMFPucj5+nvUR+JOgJdXsVxqDxpCN0DQmWeSdAzqT5aplcFGPfgE9Kd/I5XTh/OedweOPE9xp4t9L1qS81aKGLzLcy/MG2XW/cMEg5VOMdQoqrqviXxxcNcQK19faPskjiSUZa9ffaHaeMbQHZfxavY7DXtA1DWENjqEU+pPE0KSrE4do1CyFd5GMYkU/jWv9ouP+e8v/fRpN2NaeEdRNqRyfwpOo/8ACAaemqqqXcbzRuiLtVAsrAKo9AOBXT053d23OzMfUnNNqWenShyQUewVyfj3S7KNovFf9vy+Hb7TYmUajGAwER5ZGU8MDj0zXWV5f8Y5m8TT23gnQ9NuNU1q2vLa+kj8oGCOMHnzCx28g9OaFuRiXFU3zHpXwG8T+IvFvhA6vrkUBt3lIsLpFKNdRD/loyH7pPpXodV9Nt47Wwgt4oI4FjjCiONQFXjoAKsVoeCFFFFABRRRQAUUUUAFFFFABRRRQAUUUUAFFFFABRRRQAUUUUAFFFFABRRRQAUUUUAFFFFABRRRQAUUUUAFFFFABRRRQAUUUUAFFFFABRRRQAUUUUAFFFFABRRRQAUUUUAFFFFABRRRQAUUUUAFFFFABRRRQAUUUUAFFFFAHF/Fn4a+HPiXokGleIYpPLgnWaOSLAcYPIyR0PQ15x+1J4Z03TPhNpP2PT42j0nUrMidkBeKJZFGS3XFe91x3xrtobz4U+IrW40+51BJbJl+z26b5HPGMD2OD+FAGdbSpPbRTRsGSRFZWByCCOtSV5D8B/iZp2twaZ4Jktr6LVrLTQZZZoDHGzJgMi55JGf0r16vnKtN05WZytNaMKKKQkAZJwKgRyXxM8W3Phiws7fSdMOra5qc4trCzD7dzHku3cKACcge1ZuufCf4qXnhzz7T4lzDVbsYubOS2VbWJXHzBCPnyvYk1c0NrPxB+0VYNaeXcr4f0qQXEqMGWKWVshTjo2DXuVezhMPFU05LVm9OKtc534beF7fwb4J0vw3bFHFlAEeRU2+Y/wDE2PUnNdFRRXaaBWF488O2/inw3caTcu6BiskboeQ6MGX8MgVu0UAePSaq9xpEtjdyxafqiMYZYpOpI6lR1II5zWHjBK53Y4z61f8AileWVn8XLW61TRrtre2092juLayebezAAlmUHaFHHNZ0TB41lV1eOT5o2XoVPTFfP8ZJ1sDTnbVS366r8jzI0lSqNLYdRTlhuJVY28fmFBuYZ/h74poORX51PCVoUY15R92V7P03Nbq9gpHXcpXJGe4paR2244JyQOKilCcqkYw3b0GX7e4019LNnqXkQiGMmO4kOAvuT2ri5PGlzbXBl0bwzr+tQxPta6sbbdEW9ASRmtOw8M3fjn4hf2HHdxLo+iSQz6n8pJmcncsSnoRjGfrivo2GKOGJY4Y1jRRgKowAK/V3g5YqhR+u/wAWHVO1v66joYeOsujPFdC+IGkXxjt7y31HTrwpukhurR0KHuCcYz+NbMHibw/POII9asfOJx5TTKr5/wB0816k6I4wyq31GayNV8K+HNVD/wBoaJY3BfO5mhGT2617scZJboyll0G9GczGyyIGjdWUjgqcg1wPxS8LXXjr7P4b0We6guDdRvfTwMUWOEEZDMOckZwBXbal8ItDaKJdD1TV9BMLhkFncYTA/hKkcj8a6vwV4eXw3owsTeS30zO0k1zKBukYnOTSr14VYcrjf1ChgXTnzNnhnjb4deK/h5aR67oOuaj4l0a2BF5p1zGGmjiH8UTLjcR71zfhrxP4u8bWtzqHgHweNU0+2cQySXd19nfzf4lC7T0zX1mQGBBGQetVdP06x05JEsbSG2WRzI4jQKGY9Scd6+er5Jga1T2k6ev3fkd7hFnyn4g8b2FnY6noniCC50TW0haI2cykuzMMAoV+8CTwa+k/hlp8Gl/D/Q7G3g8iOKyjATGCPlHWtW60fSrrUI9QudPtpruNdqTPGCyj0Bq8Ola5fllHAc/sr2kEYqOwUUUV6JQUUUUAFFFFABXiPxI0LU/BPjz/AITbw5pN9qmnar+61bT7NdzCX+GZRnGexr26igqEnB8yPnufx94q0Ei58ZfD3UtP06Zh5FzZv9p2qenmqACp9hmuw8KeJNH8Uacb/Rbr7RCrmN8oVKsOoIPINem38cktjPHCwWVo2VCRnDEcH868D+BTR2Wlat4du1lj1zTr+T+1BKcl5GYnzAf7rdRUtKx6GFxM5z5ZM9Gp8P8ArV/H+VMoqD0mrqx5hb/DPUtQ8OWUGra1FaXBsoYJ7T7KXjXYoCk4fl1weenPSpE+ENrazT3tj4gKahM0jNNNaF1JdpeMBgcBJcAZ6jNel0VXMzjWBpWOS8N+AdP0PxHHrdvqDzSxo8e1oiCytHEgB+bAx5ZPTvXW0UUm7nRSoxpK0QooopGoVxerale+APG8vjQW73uh6hEkGqqv3rTYPllHquM5rtK4b4i3t9r08/w48O28Vxq+p2LtM8kgWO2gPysxPXdzwO9VHc5sUoum+Y9u0y+tdSsIL+ymWa2nQPHIvRlPQ1YrG8EaEnhnwlpmgxzNMtjbrCJG6tgda2as8MKKKKACiiigAooooAKKKKACiiigAooooAKKKKACiiigAooooAKKKKACiiigAooooAKKKKACiiigAooooAKKKKACiiigAooooAKKKKACiiigAooooAKKKKACiiigAooooAKKKKACiiigAooooAKKKKACiiigAooooAKKKKACg8jBoooA8T+I9pbyfHXwjb2MFrb/AGO0u7qcxlQz7gFwQOepzzXXV4ZZWfxE8P8Axl8VXJ8E3Ou61qtw7addzXIWCK0BztDn7v8ADxXZ+DviK2oeD9c1XxDpo0zUdBkli1CySTeVZBn5T3z2rysdTnKXMlpsYVE73PQK8xbS9W8UfGi98I+JfE99aaDPaC5sLKxURfaI+jxySYycYzwe9Vrf4gfEy/NrDp/wjvvNvYfOtpJb1BHsPQse30rr/hp4c8Z618QIfGfi/S10KPTrRrW108SrKXdj88m4dugA9qeFw04TvNaBGEk9j0XwT4K8M+DLNrXw3pMVij48xlJZ5CO7MSSTXQ0UV6huFFFFABRRRQAyWGKRWWSNWDKVOR2r5807S20XVde8LLeJPFpV0ZLOHa3mLBIN4XJHzYJI4r6GrhviN4BtfEV3b65YX0uk65ZqRBeRDO9f7jr0ZfrUzpU60JUqivGSszKtByjpuji/C8izXMhRm/1TDGMc471lXFzb29vLc3EqwQxgs7ynaFA6kk1f8L6lrUXjHVfC3iLSbOHU7e0W6W6s2yk8bFhkg8qflrmPiF4fj8U+GrvSZZ3g3kSKwPBZTuAYdCpI5Br5TP8AA4fB4TD4VSfLzPXsmcVLm9o3JW2LWgv4m8dyvP4I0ywj0u2Qp9v1BZEW5kz/AMswOSvv0rlfHerfEPwfqFxo2u6NB593ZMdLutMt5Z1e542oeCB+Ner/ALMvjbXPFWj3+n3ujWdpp2iyCyt7u2bCXBUDOFxgAe1evtHG7KzqrFTlSRnB9q97FZTha8uapG8tNfT8DthTio2scJ8AvDNx4Z+GulxanbGLWrmIT6m7tueSZuSWNd/RRXeahRRketFABRQCDRQAUUUUAFFFFABRRRQAUUUUAFFFFABRRRQAV85+KvC3xcs/iF4u1rQ38PWFnqLxyW93dSDJSMHCBc9SOpNfRleI/tJfDvxb4wvNLv8ARZTqWn2gYT6MbtrUSk/xB15z7H1oZUW07p2L/wANvEn/AAlng2x1toRDLKCsqDkB1OGwe4yK6KuK+EmrWl1pF1oMOgN4fu9Em+y3dhkMsT4z8rDhsg5zXa1mz36UuaCd7hRRTZZI4o2kkcIigszE4AApF3HUV53/AMLY0y5uJl0bw/4g1a3icp9ptbImJyO6knke9XpfGmtR2cepnwH4gOnSJlZBEPN3Z6GPOfTmq5Gc7xdFO1ztqK8wuPjTosAkjl8N+KVuUBzEdObqO2c1UtPjZp+vWMUHhLw/q+pazcERxQPbFIkkJwRJJ0GOpo5WP61S/mOr8Tax4lvPFVv4P8G2MD6hJB593e3QPk2kZ4B4+82eQOa7H4b/AA9XwzqN3r2rapJrPiC+iSK5vHQIoVeioo4Apvwt8LeIdKvdR1/xRfW0uo6kEH2W2T93aoo4QN1b6mu9qkrHlYiu6snroFFFFM5wooooAKKKKACiiigAooooAKKKKACiiigAooooAKKKKACiiigAooooAKKKKACiiigAooooAKKKKACiiigAooooAKKKKACiiigAooooAKKKKACiiigAooooAKKKKACiiigAooooAKKKKACiiigAooooAKKKKACiiigAooooAKKKKACvMfFHwQ8GeIvFc2v34vR9olSa5s45ytvcSKchnQdTXp1FADYo0iiSKNQqIAqqOgA6CnUUUAFFFFABRRRQAUUUUAFIw3DFLRQB5Z8UvC/jIeIE8YeBb6zGoRWZtZ7C7T5bpAxbhux5I5rzB5J/ihqVr4R0nTL/AEqWOVf+EmkZ9otQD80C4+9uHGR2NfUJUHqAaigtbWCWWaG3hjkmO6V0QBnPqSOtKUYytzJP1REoKT1KfhrQ9L8O6Ja6No9pHa2VsgSONBgAVoFemOKdRTLCkOTxS0UAJtXHSlPSiigBAAOgxS0UUAFFFFABRRRQAUUUUAFFFFABRRRQAUUUUAFFFFAHlXi74W6n/bWp+JfBnia40vU76X7RPbTIJLa4kAwAw6gcY4NYM5+NDwrp8PgvSorwgA6g+oq1uD3OzG78K9zooNYVpwVos8P1vTfi34a+yam40vxLZeYovrS0iMU8angmMscNg8471d8N+A9e8YXX9teOLm6sdOLk2+gxPtUoOhmZfvE/3elex0UA603Hlb0ILCztbC0js7K3it7eJQsccahVUDsAKnoooMhGVWUqyggjBBHWqul6Xp+l27W+m2UFpEzmRkhQKCx5J47mrd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/Z"/>
          <p:cNvSpPr>
            <a:spLocks noChangeAspect="1" noChangeArrowheads="1"/>
          </p:cNvSpPr>
          <p:nvPr/>
        </p:nvSpPr>
        <p:spPr bwMode="auto">
          <a:xfrm>
            <a:off x="517922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101" name="Рисунок 7"/>
          <p:cNvPicPr>
            <a:picLocks noChangeAspect="1"/>
          </p:cNvPicPr>
          <p:nvPr/>
        </p:nvPicPr>
        <p:blipFill>
          <a:blip r:embed="rId3"/>
          <a:srcRect l="2750" t="14365" r="2750" b="14365"/>
          <a:stretch>
            <a:fillRect/>
          </a:stretch>
        </p:blipFill>
        <p:spPr bwMode="auto">
          <a:xfrm>
            <a:off x="2214546" y="1556792"/>
            <a:ext cx="4949742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78594" y="836712"/>
            <a:ext cx="8780860" cy="555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1792" y="492125"/>
            <a:ext cx="7155656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Региональный проект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«Современная школа»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44780" y="157460"/>
            <a:ext cx="6648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400" spc="6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Tahoma" pitchFamily="34" charset="0"/>
              </a:rPr>
              <a:t>НАЦИОНАЛЬНЫЙ ПРОЕКТ «ОБРАЗОВАНИЕ»</a:t>
            </a:r>
          </a:p>
        </p:txBody>
      </p:sp>
      <p:sp>
        <p:nvSpPr>
          <p:cNvPr id="4107" name="Прямоугольник 17"/>
          <p:cNvSpPr>
            <a:spLocks noChangeArrowheads="1"/>
          </p:cNvSpPr>
          <p:nvPr/>
        </p:nvSpPr>
        <p:spPr bwMode="auto">
          <a:xfrm>
            <a:off x="285720" y="908720"/>
            <a:ext cx="8162925" cy="7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4" tIns="60957" rIns="121914" bIns="60957"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Calibri" pitchFamily="34" charset="0"/>
              </a:rPr>
              <a:t>Центры непрерывного повышения профессионального мастерства педагогических  работников</a:t>
            </a:r>
          </a:p>
        </p:txBody>
      </p:sp>
      <p:pic>
        <p:nvPicPr>
          <p:cNvPr id="4108" name="Рисунок 22" descr="C:\Users\user\AppData\Local\Temp\spiker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48" y="3735741"/>
            <a:ext cx="2440743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Прямоугольник 26"/>
          <p:cNvSpPr>
            <a:spLocks noChangeArrowheads="1"/>
          </p:cNvSpPr>
          <p:nvPr/>
        </p:nvSpPr>
        <p:spPr bwMode="auto">
          <a:xfrm>
            <a:off x="616811" y="5454375"/>
            <a:ext cx="1725215" cy="8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4" tIns="60957" rIns="121914" bIns="60957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FF0000"/>
                </a:solidFill>
                <a:latin typeface="Calibri" pitchFamily="34" charset="0"/>
              </a:rPr>
              <a:t>г. Вологда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открыт 06.12.2019</a:t>
            </a:r>
          </a:p>
        </p:txBody>
      </p:sp>
      <p:sp>
        <p:nvSpPr>
          <p:cNvPr id="4110" name="Прямоугольник 27"/>
          <p:cNvSpPr>
            <a:spLocks noChangeArrowheads="1"/>
          </p:cNvSpPr>
          <p:nvPr/>
        </p:nvSpPr>
        <p:spPr bwMode="auto">
          <a:xfrm>
            <a:off x="6752444" y="5450038"/>
            <a:ext cx="1725216" cy="8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4" tIns="60957" rIns="121914" bIns="60957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FF0000"/>
                </a:solidFill>
                <a:latin typeface="Calibri" pitchFamily="34" charset="0"/>
              </a:rPr>
              <a:t>г. Великий Устюг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открыт 03.12.2019</a:t>
            </a:r>
          </a:p>
        </p:txBody>
      </p:sp>
      <p:sp>
        <p:nvSpPr>
          <p:cNvPr id="4111" name="Прямоугольник 28"/>
          <p:cNvSpPr>
            <a:spLocks noChangeArrowheads="1"/>
          </p:cNvSpPr>
          <p:nvPr/>
        </p:nvSpPr>
        <p:spPr bwMode="auto">
          <a:xfrm>
            <a:off x="3644446" y="5890073"/>
            <a:ext cx="1725215" cy="8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4" tIns="60957" rIns="121914" bIns="60957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FF0000"/>
                </a:solidFill>
                <a:latin typeface="Calibri" pitchFamily="34" charset="0"/>
              </a:rPr>
              <a:t>г. Череповец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Calibri" pitchFamily="34" charset="0"/>
              </a:rPr>
              <a:t>открыт 20.12.2019</a:t>
            </a:r>
          </a:p>
        </p:txBody>
      </p:sp>
      <p:pic>
        <p:nvPicPr>
          <p:cNvPr id="4114" name="Picture 10" descr="https://sun9-1.userapi.com/c857216/v857216120/8f42d/UHnX4TFBx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8257" y="3737329"/>
            <a:ext cx="235359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2" descr="https://sun9-62.userapi.com/c857216/v857216120/8f3fb/g6k-IsIO9R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9942" y="4131420"/>
            <a:ext cx="2578164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72B4AA-0462-420B-9707-1095303FDAFB}" type="slidenum">
              <a:rPr lang="ru-RU" altLang="ru-RU"/>
              <a:pPr/>
              <a:t>3</a:t>
            </a:fld>
            <a:endParaRPr lang="ru-RU" alt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C1CCBF-2E72-4BF5-B86C-5951F0486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01" t="38744" r="4239" b="44493"/>
          <a:stretch/>
        </p:blipFill>
        <p:spPr>
          <a:xfrm>
            <a:off x="7323455" y="122605"/>
            <a:ext cx="1569025" cy="8617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14132" r="2455"/>
          <a:stretch/>
        </p:blipFill>
        <p:spPr>
          <a:xfrm>
            <a:off x="4709426" y="3883204"/>
            <a:ext cx="4149267" cy="2852191"/>
          </a:xfrm>
          <a:prstGeom prst="rect">
            <a:avLst/>
          </a:prstGeom>
        </p:spPr>
      </p:pic>
      <p:pic>
        <p:nvPicPr>
          <p:cNvPr id="1026" name="Picture 2" descr="https://sun9-56.userapi.com/impg/U4C1YuoIYd6kMlHZSyxPKWZCteUA7YV0VP8CTg/CgEIuZzTYwQ.jpg?size=1600x1200&amp;quality=96&amp;sign=4e9648cf8843fd9643c0df7d722f6992&amp;type=album">
            <a:extLst>
              <a:ext uri="{FF2B5EF4-FFF2-40B4-BE49-F238E27FC236}">
                <a16:creationId xmlns:a16="http://schemas.microsoft.com/office/drawing/2014/main" id="{85DA5167-0F00-42E9-AC9D-BBA6C0FBD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r="3927" b="16822"/>
          <a:stretch/>
        </p:blipFill>
        <p:spPr bwMode="auto">
          <a:xfrm>
            <a:off x="4709426" y="880901"/>
            <a:ext cx="4155752" cy="28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0.userapi.com/impg/dXTc-KBiAj-pZWN6QHl5RFX1IVP9eVyLsZpCnQ/LBkCgQbyYxw.jpg?size=1386x1040&amp;quality=96&amp;sign=7995bd4ea5a501e2f9e92c8fdd716f83&amp;type=album">
            <a:extLst>
              <a:ext uri="{FF2B5EF4-FFF2-40B4-BE49-F238E27FC236}">
                <a16:creationId xmlns:a16="http://schemas.microsoft.com/office/drawing/2014/main" id="{6EFD1F68-3120-4D1A-9673-04665C5A7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"/>
          <a:stretch/>
        </p:blipFill>
        <p:spPr bwMode="auto">
          <a:xfrm>
            <a:off x="329110" y="3356992"/>
            <a:ext cx="4149267" cy="28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F9A3FC-86F1-49C0-973A-95F6583359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r="10074"/>
          <a:stretch/>
        </p:blipFill>
        <p:spPr>
          <a:xfrm>
            <a:off x="314820" y="332656"/>
            <a:ext cx="4177848" cy="282523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A449210-6850-436E-BA82-EAAB6C34AAA5}"/>
              </a:ext>
            </a:extLst>
          </p:cNvPr>
          <p:cNvSpPr/>
          <p:nvPr/>
        </p:nvSpPr>
        <p:spPr>
          <a:xfrm>
            <a:off x="464315" y="2570034"/>
            <a:ext cx="8215370" cy="1717932"/>
          </a:xfrm>
          <a:prstGeom prst="roundRect">
            <a:avLst>
              <a:gd name="adj" fmla="val 6979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создание организационно-методических условий для развития кадрового потенциала системы образования Вологодской области.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14290"/>
            <a:ext cx="7116612" cy="1774550"/>
          </a:xfrm>
          <a:prstGeom prst="rect">
            <a:avLst/>
          </a:prstGeom>
          <a:solidFill>
            <a:srgbClr val="F15B4E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bg1"/>
                </a:solidFill>
              </a:rPr>
              <a:t>Цель деятельности </a:t>
            </a:r>
          </a:p>
          <a:p>
            <a:pPr algn="l"/>
            <a:r>
              <a:rPr lang="ru-RU" sz="3600" b="1" dirty="0">
                <a:solidFill>
                  <a:schemeClr val="bg1"/>
                </a:solidFill>
              </a:rPr>
              <a:t>Центра непрерывного повышения профессионального мастерства педагогических работников: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1A6589-B3D8-4F60-9D86-9E574227B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01" t="38744" r="4239" b="44493"/>
          <a:stretch/>
        </p:blipFill>
        <p:spPr>
          <a:xfrm>
            <a:off x="7286644" y="214290"/>
            <a:ext cx="1569025" cy="8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5891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1DE355-3D61-4541-ADA5-04C6AE4832D6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1357290" y="1159825"/>
            <a:ext cx="4798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Разработка и реализация </a:t>
            </a:r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индивидуальных образовательных маршрутов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1360701" y="2445709"/>
            <a:ext cx="4071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Развитие навыков будущего – </a:t>
            </a:r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курсы повышения квалификации </a:t>
            </a:r>
            <a:r>
              <a:rPr lang="en-US" altLang="ru-RU" sz="2000" b="1" dirty="0">
                <a:solidFill>
                  <a:srgbClr val="C00000"/>
                </a:solidFill>
                <a:latin typeface="Calibri" pitchFamily="34" charset="0"/>
              </a:rPr>
              <a:t>soft </a:t>
            </a:r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и </a:t>
            </a:r>
            <a:r>
              <a:rPr lang="en-US" altLang="ru-RU" sz="2000" b="1" dirty="0">
                <a:solidFill>
                  <a:srgbClr val="C00000"/>
                </a:solidFill>
                <a:latin typeface="Calibri" pitchFamily="34" charset="0"/>
              </a:rPr>
              <a:t>digital </a:t>
            </a:r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компетенции</a:t>
            </a: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1357290" y="3913825"/>
            <a:ext cx="5072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Аналитическая деятельность - </a:t>
            </a:r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проведение исследований Центрами</a:t>
            </a:r>
            <a:endParaRPr lang="ru-RU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cxnSp>
        <p:nvCxnSpPr>
          <p:cNvPr id="31" name="Прямая соединительная линия 30">
            <a:extLst/>
          </p:cNvPr>
          <p:cNvCxnSpPr/>
          <p:nvPr/>
        </p:nvCxnSpPr>
        <p:spPr>
          <a:xfrm flipV="1">
            <a:off x="201435" y="834042"/>
            <a:ext cx="8780860" cy="5556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500034" y="260648"/>
            <a:ext cx="6304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Calibri" pitchFamily="34" charset="0"/>
              </a:rPr>
              <a:t>Направления деятельности ЦНППМПР</a:t>
            </a:r>
          </a:p>
        </p:txBody>
      </p:sp>
      <p:pic>
        <p:nvPicPr>
          <p:cNvPr id="17" name="Рисунок 16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09" y="2648740"/>
            <a:ext cx="622300" cy="60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85" y="1396802"/>
            <a:ext cx="622300" cy="6080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85" y="3962968"/>
            <a:ext cx="622300" cy="60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/>
          </p:cNvPr>
          <p:cNvSpPr txBox="1"/>
          <p:nvPr/>
        </p:nvSpPr>
        <p:spPr>
          <a:xfrm>
            <a:off x="1351473" y="4997002"/>
            <a:ext cx="50720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Организация образовательных и методических мероприятий по выявлению и обмену лучшими практиками </a:t>
            </a:r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в новом высокотехнологичном пространстве</a:t>
            </a:r>
          </a:p>
        </p:txBody>
      </p:sp>
      <p:pic>
        <p:nvPicPr>
          <p:cNvPr id="15" name="Рисунок 14">
            <a:extLst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585" y="5353921"/>
            <a:ext cx="622300" cy="60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ая выноска 1"/>
          <p:cNvSpPr/>
          <p:nvPr/>
        </p:nvSpPr>
        <p:spPr>
          <a:xfrm>
            <a:off x="6439174" y="1268760"/>
            <a:ext cx="2520280" cy="730712"/>
          </a:xfrm>
          <a:prstGeom prst="wedgeRectCallout">
            <a:avLst>
              <a:gd name="adj1" fmla="val -127124"/>
              <a:gd name="adj2" fmla="val -292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В 2020 году – 522 ИОМ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В 2021 году - 2110 ИОМ</a:t>
            </a: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6429388" y="2348754"/>
            <a:ext cx="2520280" cy="1080246"/>
          </a:xfrm>
          <a:prstGeom prst="wedgeRectCallout">
            <a:avLst>
              <a:gd name="adj1" fmla="val -124569"/>
              <a:gd name="adj2" fmla="val 20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В 2020 году – 5 ДПП (150 чел.)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В 2021 году – 10 ДПП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(300 чел)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6429388" y="3711118"/>
            <a:ext cx="2520280" cy="1014152"/>
          </a:xfrm>
          <a:prstGeom prst="wedgeRectCallout">
            <a:avLst>
              <a:gd name="adj1" fmla="val -126613"/>
              <a:gd name="adj2" fmla="val 1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Социальный капитал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Профессиональные потребности и дефициты педагогов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6439174" y="4888150"/>
            <a:ext cx="2520280" cy="1833325"/>
          </a:xfrm>
          <a:prstGeom prst="wedgeRectCallout">
            <a:avLst>
              <a:gd name="adj1" fmla="val -84710"/>
              <a:gd name="adj2" fmla="val 58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FF0000"/>
                </a:solidFill>
              </a:rPr>
              <a:t>Педагогическая олимпиада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FF0000"/>
                </a:solidFill>
              </a:rPr>
              <a:t>Чемпионат по решению кейсов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FF0000"/>
                </a:solidFill>
              </a:rPr>
              <a:t>Открытый университет «Образовательные бифуркации»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FF0000"/>
                </a:solidFill>
              </a:rPr>
              <a:t>«</a:t>
            </a:r>
            <a:r>
              <a:rPr lang="en-US" sz="1300" dirty="0">
                <a:solidFill>
                  <a:srgbClr val="FF0000"/>
                </a:solidFill>
              </a:rPr>
              <a:t>S</a:t>
            </a:r>
            <a:r>
              <a:rPr lang="en-US" altLang="ru-RU" sz="1300" dirty="0">
                <a:solidFill>
                  <a:srgbClr val="FF0000"/>
                </a:solidFill>
              </a:rPr>
              <a:t>oft</a:t>
            </a:r>
            <a:r>
              <a:rPr lang="ru-RU" sz="1300" dirty="0">
                <a:solidFill>
                  <a:srgbClr val="FF0000"/>
                </a:solidFill>
              </a:rPr>
              <a:t> и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altLang="ru-RU" sz="1300" dirty="0">
                <a:solidFill>
                  <a:srgbClr val="FF0000"/>
                </a:solidFill>
              </a:rPr>
              <a:t>digital </a:t>
            </a:r>
            <a:r>
              <a:rPr lang="ru-RU" sz="1300" dirty="0">
                <a:solidFill>
                  <a:srgbClr val="FF0000"/>
                </a:solidFill>
              </a:rPr>
              <a:t>марафоны»</a:t>
            </a:r>
            <a:endParaRPr lang="en-US" sz="13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rgbClr val="FF0000"/>
                </a:solidFill>
              </a:rPr>
              <a:t>Предметная олимпиада для учителей</a:t>
            </a: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A449210-6850-436E-BA82-EAAB6C34AAA5}"/>
              </a:ext>
            </a:extLst>
          </p:cNvPr>
          <p:cNvSpPr/>
          <p:nvPr/>
        </p:nvSpPr>
        <p:spPr>
          <a:xfrm>
            <a:off x="323528" y="2060848"/>
            <a:ext cx="8532141" cy="4454236"/>
          </a:xfrm>
          <a:prstGeom prst="roundRect">
            <a:avLst>
              <a:gd name="adj" fmla="val 6979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</a:rPr>
              <a:t>Soft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skills</a:t>
            </a:r>
            <a:r>
              <a:rPr lang="ru-RU" sz="1600" dirty="0">
                <a:solidFill>
                  <a:srgbClr val="002060"/>
                </a:solidFill>
              </a:rPr>
              <a:t> (гибкие навыки) современного руководителя (в том числе старшего воспитателя и методиста) ДОО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E4E41"/>
                </a:solidFill>
              </a:rPr>
              <a:t>Использование игровых технологий в образовательном процессе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Использование коммуникативных средств в различных педагогических ситуациях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Наставничество как эффективная технология реализации национального проекта «Образование»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Организационно-методические аспекты проектной деятельности старшеклассников в соответствии с требованиями ФГОС СОО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E4E41"/>
                </a:solidFill>
              </a:rPr>
              <a:t>Организация эффективных коммуникаций в профессиональной деятельности педагога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Осуществление образовательной деятельности с использованием современных цифровых технологий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Применение цифровых технологий в процессе обучения дошкольников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Профилактика профессионального выгорания сотрудников организации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E4E41"/>
                </a:solidFill>
              </a:rPr>
              <a:t>Развитие </a:t>
            </a:r>
            <a:r>
              <a:rPr lang="ru-RU" sz="1600" b="1" dirty="0" err="1">
                <a:solidFill>
                  <a:srgbClr val="FE4E41"/>
                </a:solidFill>
              </a:rPr>
              <a:t>digital</a:t>
            </a:r>
            <a:r>
              <a:rPr lang="ru-RU" sz="1600" b="1" dirty="0">
                <a:solidFill>
                  <a:srgbClr val="FE4E41"/>
                </a:solidFill>
              </a:rPr>
              <a:t>-компетенций педагога в условиях информатизации образования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Развитие </a:t>
            </a:r>
            <a:r>
              <a:rPr lang="ru-RU" sz="1600" dirty="0" err="1">
                <a:solidFill>
                  <a:srgbClr val="002060"/>
                </a:solidFill>
              </a:rPr>
              <a:t>soft-skills</a:t>
            </a:r>
            <a:r>
              <a:rPr lang="ru-RU" sz="1600" dirty="0">
                <a:solidFill>
                  <a:srgbClr val="002060"/>
                </a:solidFill>
              </a:rPr>
              <a:t> (гибких навыков) современного педагога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Развитие коммуникативных компетенций педагога на этапе адаптации к профессии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Развитие навыков публичного мастерства педагога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14290"/>
            <a:ext cx="7452320" cy="1702542"/>
          </a:xfrm>
          <a:prstGeom prst="rect">
            <a:avLst/>
          </a:prstGeom>
          <a:solidFill>
            <a:srgbClr val="F15B4E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b="1" dirty="0">
              <a:solidFill>
                <a:schemeClr val="bg1"/>
              </a:solidFill>
            </a:endParaRPr>
          </a:p>
          <a:p>
            <a:pPr lvl="0" algn="l"/>
            <a:r>
              <a:rPr lang="ru-RU" sz="4900" b="1" dirty="0">
                <a:solidFill>
                  <a:schemeClr val="bg1"/>
                </a:solidFill>
              </a:rPr>
              <a:t>Разработка и реализация модульных программ дополнительного профессионального образования, в том числе с применением сетевых форм организации обучения</a:t>
            </a:r>
          </a:p>
          <a:p>
            <a:pPr algn="l"/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1A6589-B3D8-4F60-9D86-9E574227B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88" t="38744" r="4239" b="44493"/>
          <a:stretch/>
        </p:blipFill>
        <p:spPr>
          <a:xfrm>
            <a:off x="7596336" y="214290"/>
            <a:ext cx="1259333" cy="8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5708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A449210-6850-436E-BA82-EAAB6C34AAA5}"/>
              </a:ext>
            </a:extLst>
          </p:cNvPr>
          <p:cNvSpPr/>
          <p:nvPr/>
        </p:nvSpPr>
        <p:spPr>
          <a:xfrm>
            <a:off x="323528" y="2060848"/>
            <a:ext cx="8532141" cy="4454236"/>
          </a:xfrm>
          <a:prstGeom prst="roundRect">
            <a:avLst>
              <a:gd name="adj" fmla="val 6979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394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>
                <a:solidFill>
                  <a:srgbClr val="002060"/>
                </a:solidFill>
              </a:rPr>
              <a:t>1. Технологии развивающего обучения в начальной школе в условиях реализации ФГОС НОО (учителя начальных классов)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2. Проектирование и реализация АООП для обучающихся с задержкой психического развития (педагоги, реализующие АООП для обучающихся с ЗПР)</a:t>
            </a:r>
          </a:p>
          <a:p>
            <a:r>
              <a:rPr lang="ru-RU" sz="2000" dirty="0">
                <a:solidFill>
                  <a:srgbClr val="002060"/>
                </a:solidFill>
              </a:rPr>
              <a:t>3. Проектирование и реализация АООП для обучающихся с ОВЗ (педагоги, реализующие АООП для обучающихся с ОВЗ)</a:t>
            </a:r>
          </a:p>
          <a:p>
            <a:r>
              <a:rPr lang="ru-RU" sz="2000" dirty="0">
                <a:solidFill>
                  <a:srgbClr val="002060"/>
                </a:solidFill>
              </a:rPr>
              <a:t>4. Технологии образовательной деятельности воспитателя в условиях стандартизации дошкольного образования (воспитатели дошкольных групп)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dirty="0">
                <a:solidFill>
                  <a:srgbClr val="FE4E41"/>
                </a:solidFill>
              </a:rPr>
              <a:t>За 6 месяцев 2021 года обучено 490 человек, </a:t>
            </a:r>
          </a:p>
          <a:p>
            <a:pPr algn="ctr"/>
            <a:r>
              <a:rPr lang="ru-RU" sz="2000" dirty="0">
                <a:solidFill>
                  <a:srgbClr val="FE4E41"/>
                </a:solidFill>
              </a:rPr>
              <a:t>из них 263 – педагоги муниципальной системы образования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14290"/>
            <a:ext cx="7452320" cy="1702542"/>
          </a:xfrm>
          <a:prstGeom prst="rect">
            <a:avLst/>
          </a:prstGeom>
          <a:solidFill>
            <a:srgbClr val="F15B4E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b="1" dirty="0">
              <a:solidFill>
                <a:schemeClr val="bg1"/>
              </a:solidFill>
            </a:endParaRPr>
          </a:p>
          <a:p>
            <a:pPr lvl="0" algn="l"/>
            <a:r>
              <a:rPr lang="ru-RU" b="1" dirty="0">
                <a:solidFill>
                  <a:schemeClr val="bg1"/>
                </a:solidFill>
              </a:rPr>
              <a:t>Реализация дополнительных профессиональных программ в рамках сетевого взаимодействия </a:t>
            </a:r>
          </a:p>
          <a:p>
            <a:pPr lvl="0" algn="l"/>
            <a:r>
              <a:rPr lang="ru-RU" b="1" dirty="0">
                <a:solidFill>
                  <a:schemeClr val="bg1"/>
                </a:solidFill>
              </a:rPr>
              <a:t>с ФГБОУ ВО «Череповецкий государственный университет»</a:t>
            </a:r>
            <a:endParaRPr lang="ru-RU" sz="4900" b="1" dirty="0">
              <a:solidFill>
                <a:schemeClr val="bg1"/>
              </a:solidFill>
            </a:endParaRPr>
          </a:p>
          <a:p>
            <a:pPr algn="l"/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1A6589-B3D8-4F60-9D86-9E574227B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88" t="38744" r="4239" b="44493"/>
          <a:stretch/>
        </p:blipFill>
        <p:spPr>
          <a:xfrm>
            <a:off x="7596336" y="214290"/>
            <a:ext cx="1259333" cy="8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7771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214290"/>
            <a:ext cx="7452320" cy="1702542"/>
          </a:xfrm>
          <a:prstGeom prst="rect">
            <a:avLst/>
          </a:prstGeom>
          <a:solidFill>
            <a:srgbClr val="F15B4E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b="1" dirty="0">
              <a:solidFill>
                <a:schemeClr val="bg1"/>
              </a:solidFill>
            </a:endParaRPr>
          </a:p>
          <a:p>
            <a:pPr lvl="0" algn="l"/>
            <a:r>
              <a:rPr lang="ru-RU" b="1" dirty="0">
                <a:solidFill>
                  <a:schemeClr val="bg1"/>
                </a:solidFill>
              </a:rPr>
              <a:t>Построение индивидуальных образовательных маршрутов на основе учета результатов прохождения педагогическими работниками процедуры диагностики уровня сформированности профессиональных компетенций</a:t>
            </a:r>
          </a:p>
          <a:p>
            <a:pPr algn="l"/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1A6589-B3D8-4F60-9D86-9E574227B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88" t="38744" r="4239" b="44493"/>
          <a:stretch/>
        </p:blipFill>
        <p:spPr>
          <a:xfrm>
            <a:off x="7596336" y="214290"/>
            <a:ext cx="1259333" cy="861774"/>
          </a:xfrm>
          <a:prstGeom prst="rect">
            <a:avLst/>
          </a:prstGeom>
        </p:spPr>
      </p:pic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id="{035487E0-D03B-4FF4-8852-D03624B5843E}"/>
              </a:ext>
            </a:extLst>
          </p:cNvPr>
          <p:cNvSpPr/>
          <p:nvPr/>
        </p:nvSpPr>
        <p:spPr>
          <a:xfrm>
            <a:off x="5000628" y="2932756"/>
            <a:ext cx="3571900" cy="1797350"/>
          </a:xfrm>
          <a:prstGeom prst="roundRect">
            <a:avLst/>
          </a:prstGeom>
          <a:solidFill>
            <a:srgbClr val="F15B4E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план развития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Карта профессионального развития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 самообразования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E807A2-C0D6-4BD5-A080-6507D3EDBCC1}"/>
              </a:ext>
            </a:extLst>
          </p:cNvPr>
          <p:cNvSpPr/>
          <p:nvPr/>
        </p:nvSpPr>
        <p:spPr>
          <a:xfrm>
            <a:off x="642910" y="3369766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образовательный маршрут (ИОМ)</a:t>
            </a:r>
          </a:p>
        </p:txBody>
      </p:sp>
      <p:pic>
        <p:nvPicPr>
          <p:cNvPr id="7" name="Picture 2" descr="https://crystaldeo.ru/upload/medialibrary/134/13414fd5e588f053a7198a9a1890ae2b.jpg">
            <a:extLst>
              <a:ext uri="{FF2B5EF4-FFF2-40B4-BE49-F238E27FC236}">
                <a16:creationId xmlns:a16="http://schemas.microsoft.com/office/drawing/2014/main" id="{DD739694-A191-4A4B-9BAB-FD39A68CB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49" t="12871" r="20053" b="22757"/>
          <a:stretch/>
        </p:blipFill>
        <p:spPr bwMode="auto">
          <a:xfrm>
            <a:off x="3536099" y="3467853"/>
            <a:ext cx="963893" cy="923330"/>
          </a:xfrm>
          <a:prstGeom prst="rect">
            <a:avLst/>
          </a:prstGeom>
          <a:noFill/>
        </p:spPr>
      </p:pic>
      <p:pic>
        <p:nvPicPr>
          <p:cNvPr id="8" name="Picture 6" descr="Консультирование соискателей по вопросам, касающимся ожиданий работодателей и условий прохождения собеседований на определенные">
            <a:extLst>
              <a:ext uri="{FF2B5EF4-FFF2-40B4-BE49-F238E27FC236}">
                <a16:creationId xmlns:a16="http://schemas.microsoft.com/office/drawing/2014/main" id="{B6E4AFFB-B5E7-4F08-B6F2-104BFA36E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039094"/>
            <a:ext cx="1428760" cy="1428760"/>
          </a:xfrm>
          <a:prstGeom prst="rect">
            <a:avLst/>
          </a:prstGeom>
          <a:noFill/>
        </p:spPr>
      </p:pic>
      <p:sp>
        <p:nvSpPr>
          <p:cNvPr id="9" name="Скругленный прямоугольник 16">
            <a:extLst>
              <a:ext uri="{FF2B5EF4-FFF2-40B4-BE49-F238E27FC236}">
                <a16:creationId xmlns:a16="http://schemas.microsoft.com/office/drawing/2014/main" id="{F39EF9BF-59AD-4518-B5D1-05940504C91A}"/>
              </a:ext>
            </a:extLst>
          </p:cNvPr>
          <p:cNvSpPr/>
          <p:nvPr/>
        </p:nvSpPr>
        <p:spPr>
          <a:xfrm>
            <a:off x="714348" y="4982872"/>
            <a:ext cx="7858180" cy="750384"/>
          </a:xfrm>
          <a:prstGeom prst="roundRect">
            <a:avLst/>
          </a:prstGeom>
          <a:solidFill>
            <a:schemeClr val="bg1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адресная, дифференцированная программа сопровождения,  обеспечивающая педагогу профессиональное развитие на основе профессионального стандарта и ликвидации профессиональных дефицитов</a:t>
            </a:r>
          </a:p>
        </p:txBody>
      </p:sp>
      <p:sp>
        <p:nvSpPr>
          <p:cNvPr id="10" name="Стрелка вниз 17">
            <a:extLst>
              <a:ext uri="{FF2B5EF4-FFF2-40B4-BE49-F238E27FC236}">
                <a16:creationId xmlns:a16="http://schemas.microsoft.com/office/drawing/2014/main" id="{5FD3E579-EAAB-42E1-B360-32F85404E0B1}"/>
              </a:ext>
            </a:extLst>
          </p:cNvPr>
          <p:cNvSpPr/>
          <p:nvPr/>
        </p:nvSpPr>
        <p:spPr>
          <a:xfrm>
            <a:off x="1785918" y="4445662"/>
            <a:ext cx="428628" cy="49550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0">
            <a:extLst>
              <a:ext uri="{FF2B5EF4-FFF2-40B4-BE49-F238E27FC236}">
                <a16:creationId xmlns:a16="http://schemas.microsoft.com/office/drawing/2014/main" id="{188971C6-1406-4FE5-A08A-222BDA11C090}"/>
              </a:ext>
            </a:extLst>
          </p:cNvPr>
          <p:cNvSpPr/>
          <p:nvPr/>
        </p:nvSpPr>
        <p:spPr>
          <a:xfrm>
            <a:off x="714348" y="5808114"/>
            <a:ext cx="7858180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формального и неформального образования в маршруте 50/50</a:t>
            </a:r>
          </a:p>
        </p:txBody>
      </p:sp>
      <p:sp>
        <p:nvSpPr>
          <p:cNvPr id="14" name="Скругленный прямоугольник 11">
            <a:extLst>
              <a:ext uri="{FF2B5EF4-FFF2-40B4-BE49-F238E27FC236}">
                <a16:creationId xmlns:a16="http://schemas.microsoft.com/office/drawing/2014/main" id="{27A5DC32-B7BC-4261-A236-FA22FD4E6471}"/>
              </a:ext>
            </a:extLst>
          </p:cNvPr>
          <p:cNvSpPr/>
          <p:nvPr/>
        </p:nvSpPr>
        <p:spPr>
          <a:xfrm>
            <a:off x="714348" y="6240732"/>
            <a:ext cx="7858180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344772657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2844" y="2071678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ЦНППМПР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Самооценка педагогом профессиональных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дефицитов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6124"/>
            <a:ext cx="835824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Индивидуальный образовательный маршрут 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как вектор профессионального роста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285618"/>
              </p:ext>
            </p:extLst>
          </p:nvPr>
        </p:nvGraphicFramePr>
        <p:xfrm>
          <a:off x="285720" y="928670"/>
          <a:ext cx="857256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>
            <a:off x="1308306" y="3642520"/>
            <a:ext cx="314327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380272" y="3642520"/>
            <a:ext cx="314327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avatars.mds.yandex.net/get-pdb/27625/530ef363-5825-4517-936b-4cb7c366824b/s1200?webp=fal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2071678"/>
            <a:ext cx="523065" cy="510424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357158" y="3214686"/>
            <a:ext cx="1785950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Самооценка по 6 группам компетенций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9678" y="3643314"/>
            <a:ext cx="192882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ЦНППМПР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Самооценка педагогом профессиональных дефицитов 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2700084" y="6128917"/>
            <a:ext cx="372235" cy="507635"/>
          </a:xfrm>
          <a:prstGeom prst="downArrow">
            <a:avLst/>
          </a:prstGeom>
          <a:solidFill>
            <a:srgbClr val="F15B4E"/>
          </a:solidFill>
          <a:ln>
            <a:solidFill>
              <a:srgbClr val="F15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00100" y="2857496"/>
            <a:ext cx="428628" cy="285752"/>
          </a:xfrm>
          <a:prstGeom prst="downArrow">
            <a:avLst/>
          </a:prstGeom>
          <a:solidFill>
            <a:srgbClr val="F15B4E"/>
          </a:solidFill>
          <a:ln>
            <a:solidFill>
              <a:srgbClr val="F15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31839" y="2071678"/>
            <a:ext cx="3569919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раздел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диаграмма по итогам самооценки  + краткие данные по педагогу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2357422" y="3286124"/>
            <a:ext cx="285752" cy="214314"/>
          </a:xfrm>
          <a:prstGeom prst="rightArrow">
            <a:avLst/>
          </a:prstGeom>
          <a:solidFill>
            <a:srgbClr val="F15B4E"/>
          </a:solidFill>
          <a:ln>
            <a:solidFill>
              <a:srgbClr val="F15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816921"/>
              </p:ext>
            </p:extLst>
          </p:nvPr>
        </p:nvGraphicFramePr>
        <p:xfrm>
          <a:off x="3087429" y="3354142"/>
          <a:ext cx="3614330" cy="2338148"/>
        </p:xfrm>
        <a:graphic>
          <a:graphicData uri="http://schemas.openxmlformats.org/drawingml/2006/table">
            <a:tbl>
              <a:tblPr/>
              <a:tblGrid>
                <a:gridCol w="973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Группа компетенций</a:t>
                      </a: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Тема</a:t>
                      </a: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Times New Roman"/>
                        </a:rPr>
                        <a:t>Срок/часы</a:t>
                      </a: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Times New Roman"/>
                        </a:rPr>
                        <a:t>Результат/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Times New Roman"/>
                        </a:rPr>
                        <a:t>вид контроля</a:t>
                      </a: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Times New Roman"/>
                        </a:rPr>
                        <a:t>Доп.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Times New Roman"/>
                        </a:rPr>
                        <a:t>комментарии</a:t>
                      </a: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Содержательные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Методические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Психолого-педагогические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Коммуникативные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Times New Roman"/>
                        </a:rPr>
                        <a:t>Digital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-компетенции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Times New Roman"/>
                        </a:rPr>
                        <a:t>Soft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-компетенции</a:t>
                      </a: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КПК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Конференции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Конкурсы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«Горизонтальное обучение»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Наставничество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Семинары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И пр.</a:t>
                      </a: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Удостоверение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Степень участия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Оценка удовлетворенности……</a:t>
                      </a: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3131840" y="2845474"/>
            <a:ext cx="3429024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раздел (основной)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275856" y="5978042"/>
            <a:ext cx="5510986" cy="66566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проф.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мастертсва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учителей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Положительная динамика по результатам оценочных процедур у детей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7072330" y="3214686"/>
            <a:ext cx="285752" cy="214314"/>
          </a:xfrm>
          <a:prstGeom prst="rightArrow">
            <a:avLst/>
          </a:prstGeom>
          <a:solidFill>
            <a:srgbClr val="F15B4E"/>
          </a:solidFill>
          <a:ln>
            <a:solidFill>
              <a:srgbClr val="F15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 descr="https://avatars.mds.yandex.net/get-pdb/27625/530ef363-5825-4517-936b-4cb7c366824b/s1200?webp=fals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9412" y="2357430"/>
            <a:ext cx="1024901" cy="1000132"/>
          </a:xfrm>
          <a:prstGeom prst="rect">
            <a:avLst/>
          </a:prstGeom>
          <a:noFill/>
        </p:spPr>
      </p:pic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663723654"/>
              </p:ext>
            </p:extLst>
          </p:nvPr>
        </p:nvGraphicFramePr>
        <p:xfrm>
          <a:off x="171257" y="3786190"/>
          <a:ext cx="250029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695326" y="6198247"/>
            <a:ext cx="1785950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1586</Words>
  <Application>Microsoft Office PowerPoint</Application>
  <PresentationFormat>Экран (4:3)</PresentationFormat>
  <Paragraphs>220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Tahoma</vt:lpstr>
      <vt:lpstr>Times New Roman</vt:lpstr>
      <vt:lpstr>Wingdings</vt:lpstr>
      <vt:lpstr>Тема Office</vt:lpstr>
      <vt:lpstr>ЦНППМ: роль и место в обеспечении профессионального развития педагогических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ЦНППМ: роль и место в обеспечении профессионального развития педагогических работников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Николаевна</dc:creator>
  <cp:lastModifiedBy>Смирнова Наталья Александровна</cp:lastModifiedBy>
  <cp:revision>196</cp:revision>
  <dcterms:created xsi:type="dcterms:W3CDTF">2020-07-28T06:21:35Z</dcterms:created>
  <dcterms:modified xsi:type="dcterms:W3CDTF">2021-08-27T11:35:34Z</dcterms:modified>
</cp:coreProperties>
</file>