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4"/>
  </p:notesMasterIdLst>
  <p:sldIdLst>
    <p:sldId id="481" r:id="rId2"/>
    <p:sldId id="379" r:id="rId3"/>
    <p:sldId id="385" r:id="rId4"/>
    <p:sldId id="383" r:id="rId5"/>
    <p:sldId id="367" r:id="rId6"/>
    <p:sldId id="676" r:id="rId7"/>
    <p:sldId id="674" r:id="rId8"/>
    <p:sldId id="671" r:id="rId9"/>
    <p:sldId id="672" r:id="rId10"/>
    <p:sldId id="667" r:id="rId11"/>
    <p:sldId id="377" r:id="rId12"/>
    <p:sldId id="366" r:id="rId13"/>
  </p:sldIdLst>
  <p:sldSz cx="9144000" cy="6858000" type="screen4x3"/>
  <p:notesSz cx="6858000" cy="9144000"/>
  <p:embeddedFontLst>
    <p:embeddedFont>
      <p:font typeface="Franklin Gothic Demi Cond" pitchFamily="34" charset="0"/>
      <p:regular r:id="rId15"/>
    </p:embeddedFont>
    <p:embeddedFont>
      <p:font typeface="Garamond" pitchFamily="18" charset="0"/>
      <p:regular r:id="rId16"/>
      <p:bold r:id="rId17"/>
      <p:italic r:id="rId18"/>
    </p:embeddedFont>
    <p:embeddedFont>
      <p:font typeface="Verdana" pitchFamily="34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Arial Narrow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603528E-E33A-49DF-8824-2D0C26D243A4}">
  <a:tblStyle styleId="{1603528E-E33A-49DF-8824-2D0C26D243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29" autoAdjust="0"/>
    <p:restoredTop sz="69231" autoAdjust="0"/>
  </p:normalViewPr>
  <p:slideViewPr>
    <p:cSldViewPr snapToGrid="0">
      <p:cViewPr varScale="1">
        <p:scale>
          <a:sx n="62" d="100"/>
          <a:sy n="62" d="100"/>
        </p:scale>
        <p:origin x="-20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lrMapOvr bg1="lt1" tx1="dk1" bg2="lt2" tx2="dk2" accent1="accent1" accent2="accent2" accent3="accent3" accent4="accent4" accent5="accent5" accent6="accent6" hlink="hlink" folHlink="folHlink"/>
  <c:chart>
    <c:view3D>
      <c:rotX val="55"/>
      <c:hPercent val="53"/>
      <c:rotY val="40"/>
      <c:depthPercent val="100"/>
      <c:rAngAx val="1"/>
    </c:view3D>
    <c:plotArea>
      <c:layout>
        <c:manualLayout>
          <c:layoutTarget val="inner"/>
          <c:xMode val="edge"/>
          <c:yMode val="edge"/>
          <c:x val="3.0791221610297275E-2"/>
          <c:y val="0.14065276270680852"/>
          <c:w val="0.81603560488743854"/>
          <c:h val="0.743122266402789"/>
        </c:manualLayout>
      </c:layout>
      <c:bar3DChart>
        <c:barDir val="col"/>
        <c:grouping val="stacked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 w="2043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4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38-4C32-BCB3-85C85821BEE9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наркомания</c:v>
                </c:pt>
              </c:strCache>
            </c:strRef>
          </c:tx>
          <c:dLbls>
            <c:dLbl>
              <c:idx val="2"/>
              <c:layout>
                <c:manualLayout>
                  <c:x val="2.5477707006369629E-2"/>
                  <c:y val="5.4200542005421112E-3"/>
                </c:manualLayout>
              </c:layout>
              <c:spPr>
                <a:noFill/>
                <a:ln w="2043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38-4C32-BCB3-85C85821BEE9}"/>
                </c:ext>
              </c:extLst>
            </c:dLbl>
            <c:spPr>
              <a:noFill/>
              <a:ln w="2043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38-4C32-BCB3-85C85821BEE9}"/>
            </c:ext>
          </c:extLst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пагубное употребление алкоголя</c:v>
                </c:pt>
              </c:strCache>
            </c:strRef>
          </c:tx>
          <c:dLbls>
            <c:spPr>
              <a:noFill/>
              <a:ln w="2043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18</c:v>
                </c:pt>
                <c:pt idx="1">
                  <c:v>11</c:v>
                </c:pt>
                <c:pt idx="2">
                  <c:v>13</c:v>
                </c:pt>
                <c:pt idx="3">
                  <c:v>19</c:v>
                </c:pt>
                <c:pt idx="4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238-4C32-BCB3-85C85821BEE9}"/>
            </c:ext>
          </c:extLst>
        </c:ser>
        <c:ser>
          <c:idx val="3"/>
          <c:order val="3"/>
          <c:tx>
            <c:strRef>
              <c:f>Sheet1!$A$4</c:f>
              <c:strCache>
                <c:ptCount val="1"/>
                <c:pt idx="0">
                  <c:v>пагубное употребление наркотиков</c:v>
                </c:pt>
              </c:strCache>
            </c:strRef>
          </c:tx>
          <c:dLbls>
            <c:spPr>
              <a:noFill/>
              <a:ln w="2043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34</c:v>
                </c:pt>
                <c:pt idx="1">
                  <c:v>18</c:v>
                </c:pt>
                <c:pt idx="2">
                  <c:v>9</c:v>
                </c:pt>
                <c:pt idx="3">
                  <c:v>14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38-4C32-BCB3-85C85821BEE9}"/>
            </c:ext>
          </c:extLst>
        </c:ser>
        <c:ser>
          <c:idx val="4"/>
          <c:order val="4"/>
          <c:tx>
            <c:strRef>
              <c:f>Sheet1!$A$5</c:f>
              <c:strCache>
                <c:ptCount val="1"/>
                <c:pt idx="0">
                  <c:v>пагубное употребление ненаркотических средств</c:v>
                </c:pt>
              </c:strCache>
            </c:strRef>
          </c:tx>
          <c:dLbls>
            <c:spPr>
              <a:noFill/>
              <a:ln w="2043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238-4C32-BCB3-85C85821BEE9}"/>
            </c:ext>
          </c:extLst>
        </c:ser>
        <c:dLbls/>
        <c:gapDepth val="0"/>
        <c:shape val="cylinder"/>
        <c:axId val="98194944"/>
        <c:axId val="98196480"/>
        <c:axId val="0"/>
      </c:bar3DChart>
      <c:catAx>
        <c:axId val="9819494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8196480"/>
        <c:crosses val="autoZero"/>
        <c:auto val="1"/>
        <c:lblAlgn val="ctr"/>
        <c:lblOffset val="100"/>
        <c:tickLblSkip val="1"/>
        <c:tickMarkSkip val="1"/>
      </c:catAx>
      <c:valAx>
        <c:axId val="98196480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804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8194944"/>
        <c:crosses val="autoZero"/>
        <c:crossBetween val="between"/>
      </c:valAx>
      <c:spPr>
        <a:noFill/>
        <a:ln w="20430">
          <a:noFill/>
        </a:ln>
      </c:spPr>
    </c:plotArea>
    <c:legend>
      <c:legendPos val="r"/>
      <c:layout>
        <c:manualLayout>
          <c:xMode val="edge"/>
          <c:yMode val="edge"/>
          <c:x val="0.7799274569845438"/>
          <c:y val="0.10212765957446808"/>
          <c:w val="0.2200725430154564"/>
          <c:h val="0.85147235563932855"/>
        </c:manualLayout>
      </c:layout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80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4699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98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dirty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6386" name="Google Shape;99;p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261677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Google Shape;349;p4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dirty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92514" name="Google Shape;350;p4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542469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A7CE2-F1B3-4F89-A3DA-3AC968A8D91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789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A7CE2-F1B3-4F89-A3DA-3AC968A8D91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21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Одним из самых важных направлений деятельности является профилактическая работа по предупреждению употребления населением ПАВ. </a:t>
            </a:r>
          </a:p>
          <a:p>
            <a:pPr algn="just"/>
            <a:r>
              <a:rPr lang="ru-RU" dirty="0"/>
              <a:t>Вся профилактика делится на первичную, вторичную и третичную. Первичная- это работа со здоровым населением, она направлена на формирование установок на </a:t>
            </a:r>
            <a:r>
              <a:rPr lang="ru-RU" b="1" dirty="0"/>
              <a:t>ЗОЖ</a:t>
            </a:r>
            <a:r>
              <a:rPr lang="ru-RU" dirty="0"/>
              <a:t>, охватывает все группы населения, в первую очередь подростков и молодых людей. </a:t>
            </a:r>
          </a:p>
          <a:p>
            <a:pPr algn="just"/>
            <a:r>
              <a:rPr lang="ru-RU" dirty="0"/>
              <a:t>Проводится в формате информирования различных групп населения с учетом возраста и пола лиц. Основным участником данного вида профилактики выступает первичное звено, центр профилактики. Не смотря на то, что мы не оказываем первичную помощь,</a:t>
            </a:r>
            <a:r>
              <a:rPr lang="ru-RU" u="sng" dirty="0"/>
              <a:t> мы традиционно выполняем эту работу</a:t>
            </a:r>
            <a:r>
              <a:rPr lang="ru-RU" dirty="0"/>
              <a:t>. 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A7CE2-F1B3-4F89-A3DA-3AC968A8D91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496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Вторичная профилактика носит специфический характер, ориентирована на лиц, имеющих регулярный опыт проблемного употребления ПАВ, с высокой долей вероятности возникновения заболевания. Большинство мероприятий вторичной профилактики специалисты наркологической службы проводят амбулаторно. </a:t>
            </a:r>
          </a:p>
          <a:p>
            <a:pPr algn="just"/>
            <a:r>
              <a:rPr lang="ru-RU" dirty="0"/>
              <a:t>Также к вторичной профилактике относится профилактика осложнений, развития  психотических состояний при злоупотреблении ПАВ, это- стационарная наркологическая помощь.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A7CE2-F1B3-4F89-A3DA-3AC968A8D91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644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="1" dirty="0"/>
              <a:t>Третичная профилактика </a:t>
            </a:r>
            <a:r>
              <a:rPr lang="ru-RU" dirty="0"/>
              <a:t>наркологических заболеваний направлена на лиц, имеющих зависимость от ПАВ и находящихся в стадии ремиссии. Такая профилактика направлена на предупреждение дальнейшего развития заболевания, уменьшение вредных последствий и на предупреждение рецидива.</a:t>
            </a:r>
            <a:r>
              <a:rPr lang="ru-RU" b="1" dirty="0"/>
              <a:t> </a:t>
            </a:r>
          </a:p>
          <a:p>
            <a:pPr algn="just"/>
            <a:r>
              <a:rPr lang="ru-RU" b="1" dirty="0"/>
              <a:t>Третичная профилактика=реабилитация зависимых лиц. </a:t>
            </a:r>
            <a:r>
              <a:rPr lang="ru-RU" dirty="0"/>
              <a:t>Представляет собой комплекс мероприятий, включающий в себя технологии и методики фармакотерапевтического, психологического, психотерапевтического и социального восстановления зависимых людей. </a:t>
            </a:r>
          </a:p>
          <a:p>
            <a:pPr algn="just"/>
            <a:r>
              <a:rPr lang="ru-RU" b="1" dirty="0"/>
              <a:t>В учреждении предоставлена амбулаторным и стационарным видами помощи. Амбулаторная реабилитация в процессе развития. Стационарное реабилитационное отделение на 20 коек </a:t>
            </a:r>
            <a:r>
              <a:rPr lang="ru-RU" dirty="0"/>
              <a:t>является единственным в Вологодской области. С 2021 года в связи с востребованностью данного вида помощи мощность реабилитационного отделения будет увеличена до 25 коек (на 5 коек).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A7CE2-F1B3-4F89-A3DA-3AC968A8D91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17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537737"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A7CE2-F1B3-4F89-A3DA-3AC968A8D91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51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Google Shape;826;p11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dirty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45762" name="Google Shape;827;p11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412898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Google Shape;349;p4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 dirty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92514" name="Google Shape;350;p4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587213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Google Shape;349;p4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92514" name="Google Shape;350;p4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878794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Google Shape;349;p4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ru-RU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92514" name="Google Shape;350;p4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2839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8BA8-CCC0-4E5E-9E83-1A392EB981A7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7D0C4-AF86-4920-BA1C-E6F9FA2B0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77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70202-C48C-4908-87FF-C8FF50F7E79F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37263-7203-40C6-85C5-9B6F6882D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62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5E31F-C0C7-4BCF-9B70-B4CBFD404D17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9CC27-A976-4E7E-9FBC-068D63463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175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59AAF-8535-463A-AE8A-6BED71EDC8C9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21ED2-5D4B-4B76-B79C-AA7E765C5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49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9A607-6ABD-4D70-9B63-8632BE06BDC5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A1E06-5411-481A-A7E2-E7DEE8868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91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398E2-5523-4AB7-8A9E-20E612D4198D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92BE5-10DB-4416-82B4-A57AAB07E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179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B3384-F4AD-4AE4-9C8E-75385D0E7DE1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CCEBE-5B22-4E99-8552-85B32823D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180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965A1-3AA9-4FC4-A91F-20D22F9B968A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F131A-A372-4CC1-A807-58B5877FE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94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5D7F3-66D1-4D22-8416-396473746CB3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BFC52-F478-45A4-A953-B0897E192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90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3FA62-35BD-4C5C-80EC-86279AA7A82E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D5FF-BFA9-40E3-9B00-C97817D81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61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E73B0-0A8C-4FEE-935F-0D3010196031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9B91C-B4F2-4BB5-9FDF-7F2FE3F14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92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56198960-3CE6-4933-8911-C41CD2C8D236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4395429-75D9-4079-977A-F966A7D42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78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buzvond2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02;p14"/>
          <p:cNvSpPr txBox="1">
            <a:spLocks noGrp="1"/>
          </p:cNvSpPr>
          <p:nvPr>
            <p:ph type="ctrTitle" idx="4294967295"/>
          </p:nvPr>
        </p:nvSpPr>
        <p:spPr>
          <a:xfrm>
            <a:off x="706437" y="2197110"/>
            <a:ext cx="7731125" cy="1839913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SzPts val="1400"/>
            </a:pPr>
            <a:r>
              <a:rPr lang="ru-RU" sz="3600" kern="1200" dirty="0">
                <a:solidFill>
                  <a:srgbClr val="C00000"/>
                </a:solidFill>
                <a:latin typeface="Franklin Gothic Demi Cond" pitchFamily="34" charset="0"/>
                <a:ea typeface="+mn-ea"/>
                <a:cs typeface="Arial"/>
                <a:sym typeface="Garamond" pitchFamily="18" charset="0"/>
              </a:rPr>
              <a:t>Профилактика химических и нехимических зависимостей.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38138" y="6235700"/>
            <a:ext cx="8655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Череповец, 2021 год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B11DC5-17C9-412D-B983-05905F853B2F}"/>
              </a:ext>
            </a:extLst>
          </p:cNvPr>
          <p:cNvSpPr/>
          <p:nvPr/>
        </p:nvSpPr>
        <p:spPr>
          <a:xfrm>
            <a:off x="490538" y="445055"/>
            <a:ext cx="5737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Garamond" pitchFamily="18" charset="0"/>
                <a:cs typeface="Times New Roman" pitchFamily="18" charset="0"/>
                <a:sym typeface="Garamond" pitchFamily="18" charset="0"/>
              </a:rPr>
              <a:t>БУЗ ВО «Вологодский областной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Garamond" pitchFamily="18" charset="0"/>
                <a:cs typeface="Times New Roman" pitchFamily="18" charset="0"/>
                <a:sym typeface="Garamond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Garamond" pitchFamily="18" charset="0"/>
                <a:cs typeface="Times New Roman" pitchFamily="18" charset="0"/>
                <a:sym typeface="Garamond" pitchFamily="18" charset="0"/>
              </a:rPr>
              <a:t>наркологический диспансер №2»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1636" y="198442"/>
            <a:ext cx="2646164" cy="169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5304" y="1006455"/>
            <a:ext cx="2299889" cy="183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3310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Google Shape;352;p54"/>
          <p:cNvSpPr txBox="1">
            <a:spLocks noGrp="1"/>
          </p:cNvSpPr>
          <p:nvPr>
            <p:ph type="title"/>
          </p:nvPr>
        </p:nvSpPr>
        <p:spPr>
          <a:xfrm>
            <a:off x="457200" y="133815"/>
            <a:ext cx="8229600" cy="1283823"/>
          </a:xfrm>
        </p:spPr>
        <p:txBody>
          <a:bodyPr/>
          <a:lstStyle/>
          <a:p>
            <a:pPr algn="ctr"/>
            <a:r>
              <a:rPr lang="ru-RU" sz="2800" kern="1200" dirty="0">
                <a:solidFill>
                  <a:srgbClr val="C00000"/>
                </a:solidFill>
                <a:latin typeface="Franklin Gothic Demi Cond" pitchFamily="34" charset="0"/>
                <a:ea typeface="+mn-ea"/>
                <a:cs typeface="Arial"/>
              </a:rPr>
              <a:t>Подростковое наркологическое отделение БУЗ ВО «Вологодский областной наркологический диспансер №2»</a:t>
            </a:r>
          </a:p>
        </p:txBody>
      </p:sp>
      <p:sp>
        <p:nvSpPr>
          <p:cNvPr id="191490" name="Google Shape;353;p54"/>
          <p:cNvSpPr txBox="1">
            <a:spLocks noGrp="1"/>
          </p:cNvSpPr>
          <p:nvPr>
            <p:ph idx="1"/>
          </p:nvPr>
        </p:nvSpPr>
        <p:spPr>
          <a:xfrm>
            <a:off x="685799" y="1538868"/>
            <a:ext cx="8001001" cy="5084956"/>
          </a:xfrm>
        </p:spPr>
        <p:txBody>
          <a:bodyPr/>
          <a:lstStyle/>
          <a:p>
            <a:pPr marL="95250" indent="0" algn="ctr">
              <a:buNone/>
            </a:pPr>
            <a:r>
              <a:rPr lang="ru-RU" kern="1200" dirty="0">
                <a:solidFill>
                  <a:srgbClr val="002060"/>
                </a:solidFill>
                <a:latin typeface="Franklin Gothic Demi Cond" pitchFamily="34" charset="0"/>
                <a:cs typeface="Arial"/>
              </a:rPr>
              <a:t>находится по адресу: </a:t>
            </a:r>
          </a:p>
          <a:p>
            <a:pPr marL="95250" indent="0" algn="ctr">
              <a:buNone/>
            </a:pPr>
            <a:r>
              <a:rPr lang="ru-RU" u="sng" kern="1200" dirty="0">
                <a:solidFill>
                  <a:srgbClr val="002060"/>
                </a:solidFill>
                <a:latin typeface="Franklin Gothic Demi Cond" pitchFamily="34" charset="0"/>
                <a:cs typeface="Arial"/>
              </a:rPr>
              <a:t>город Череповец, ул. Ленина, дом 151 «А». </a:t>
            </a:r>
          </a:p>
          <a:p>
            <a:pPr marL="95250" indent="0" algn="ctr">
              <a:buNone/>
            </a:pPr>
            <a:r>
              <a:rPr lang="ru-RU" u="sng" kern="1200" dirty="0">
                <a:solidFill>
                  <a:srgbClr val="002060"/>
                </a:solidFill>
                <a:latin typeface="Franklin Gothic Demi Cond" pitchFamily="34" charset="0"/>
                <a:cs typeface="Arial"/>
              </a:rPr>
              <a:t>Приём специалистов: </a:t>
            </a:r>
            <a:r>
              <a:rPr lang="ru-RU" kern="1200" dirty="0">
                <a:solidFill>
                  <a:srgbClr val="002060"/>
                </a:solidFill>
                <a:latin typeface="Franklin Gothic Demi Cond" pitchFamily="34" charset="0"/>
                <a:cs typeface="Arial"/>
              </a:rPr>
              <a:t>по предварительной записи по номеру телефона: </a:t>
            </a:r>
            <a:r>
              <a:rPr lang="ru-RU" kern="1200" dirty="0">
                <a:solidFill>
                  <a:srgbClr val="C00000"/>
                </a:solidFill>
                <a:latin typeface="Franklin Gothic Demi Cond" pitchFamily="34" charset="0"/>
                <a:cs typeface="Arial"/>
              </a:rPr>
              <a:t>+7 (8202) 57-92-43. </a:t>
            </a:r>
          </a:p>
          <a:p>
            <a:pPr marL="95250" indent="0" algn="ctr">
              <a:buNone/>
            </a:pPr>
            <a:r>
              <a:rPr lang="ru-RU" sz="1600" kern="1200" dirty="0">
                <a:solidFill>
                  <a:srgbClr val="002060"/>
                </a:solidFill>
                <a:latin typeface="Franklin Gothic Demi Cond" pitchFamily="34" charset="0"/>
                <a:cs typeface="Arial"/>
              </a:rPr>
              <a:t>Запись на приём осуществляется с понедельника по пятницу с 09.00 до 15.00.</a:t>
            </a:r>
          </a:p>
          <a:p>
            <a:pPr marL="95250" indent="0" algn="ctr">
              <a:buNone/>
            </a:pPr>
            <a:endParaRPr lang="ru-RU" sz="1600" kern="1200" dirty="0">
              <a:solidFill>
                <a:srgbClr val="002060"/>
              </a:solidFill>
              <a:latin typeface="Franklin Gothic Demi Cond" pitchFamily="34" charset="0"/>
              <a:cs typeface="Arial"/>
            </a:endParaRPr>
          </a:p>
          <a:p>
            <a:pPr marL="95250" indent="0" algn="ctr">
              <a:buNone/>
            </a:pPr>
            <a:r>
              <a:rPr lang="ru-RU" kern="1200" dirty="0">
                <a:solidFill>
                  <a:srgbClr val="C00000"/>
                </a:solidFill>
                <a:latin typeface="Franklin Gothic Demi Cond" pitchFamily="34" charset="0"/>
                <a:cs typeface="Arial"/>
              </a:rPr>
              <a:t>Телефон доверия «Нарколог детям и родителям» </a:t>
            </a:r>
          </a:p>
          <a:p>
            <a:pPr marL="95250" indent="0" algn="ctr">
              <a:buNone/>
            </a:pPr>
            <a:r>
              <a:rPr lang="ru-RU" sz="1600" kern="1200" dirty="0">
                <a:solidFill>
                  <a:srgbClr val="002060"/>
                </a:solidFill>
                <a:latin typeface="Franklin Gothic Demi Cond" pitchFamily="34" charset="0"/>
                <a:cs typeface="Arial"/>
              </a:rPr>
              <a:t>с понедельника по пятницу с 09.00 до 18.00: </a:t>
            </a:r>
          </a:p>
          <a:p>
            <a:pPr marL="95250" indent="0" algn="ctr">
              <a:buNone/>
            </a:pPr>
            <a:r>
              <a:rPr lang="ru-RU" kern="1200" dirty="0">
                <a:solidFill>
                  <a:srgbClr val="C00000"/>
                </a:solidFill>
                <a:latin typeface="Franklin Gothic Demi Cond" pitchFamily="34" charset="0"/>
                <a:cs typeface="Arial"/>
              </a:rPr>
              <a:t>+ 7 921 543-45-63</a:t>
            </a:r>
          </a:p>
          <a:p>
            <a:pPr marL="95250" indent="0" algn="ctr">
              <a:buNone/>
            </a:pPr>
            <a:r>
              <a:rPr lang="ru-RU" kern="1200" dirty="0">
                <a:solidFill>
                  <a:srgbClr val="002060"/>
                </a:solidFill>
                <a:latin typeface="Franklin Gothic Demi Cond" pitchFamily="34" charset="0"/>
                <a:cs typeface="Arial"/>
              </a:rPr>
              <a:t>электронный адрес: </a:t>
            </a:r>
            <a:r>
              <a:rPr lang="ru-RU" kern="1200" dirty="0">
                <a:solidFill>
                  <a:srgbClr val="002060"/>
                </a:solidFill>
                <a:latin typeface="Franklin Gothic Demi Cond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admin@buzvond2.ru</a:t>
            </a:r>
            <a:endParaRPr lang="ru-RU" kern="1200" dirty="0">
              <a:solidFill>
                <a:srgbClr val="002060"/>
              </a:solidFill>
              <a:latin typeface="Franklin Gothic Demi Cond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28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70560"/>
            <a:ext cx="8229600" cy="1536200"/>
          </a:xfrm>
        </p:spPr>
        <p:txBody>
          <a:bodyPr/>
          <a:lstStyle/>
          <a:p>
            <a:pPr algn="ctr"/>
            <a:r>
              <a:rPr lang="ru-RU" sz="2400" kern="1200" dirty="0">
                <a:solidFill>
                  <a:srgbClr val="C00000"/>
                </a:solidFill>
                <a:latin typeface="Franklin Gothic Demi Cond" pitchFamily="34" charset="0"/>
                <a:ea typeface="+mn-ea"/>
                <a:cs typeface="Arial"/>
              </a:rPr>
              <a:t>Профилактические медицинские осмотры обучающихся </a:t>
            </a:r>
            <a:br>
              <a:rPr lang="ru-RU" sz="2400" kern="1200" dirty="0">
                <a:solidFill>
                  <a:srgbClr val="C00000"/>
                </a:solidFill>
                <a:latin typeface="Franklin Gothic Demi Cond" pitchFamily="34" charset="0"/>
                <a:ea typeface="+mn-ea"/>
                <a:cs typeface="Arial"/>
              </a:rPr>
            </a:br>
            <a:r>
              <a:rPr lang="ru-RU" sz="2400" kern="1200" dirty="0">
                <a:solidFill>
                  <a:schemeClr val="accent6">
                    <a:lumMod val="50000"/>
                  </a:schemeClr>
                </a:solidFill>
                <a:latin typeface="Franklin Gothic Demi Cond" pitchFamily="34" charset="0"/>
                <a:ea typeface="+mn-ea"/>
                <a:cs typeface="Arial"/>
              </a:rPr>
              <a:t>в общеобразовательных организациях и профессиональных образовательных организациях в целях раннего выявления незаконного потребления наркотических средств  и психотропных веществ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2065298"/>
              </p:ext>
            </p:extLst>
          </p:nvPr>
        </p:nvGraphicFramePr>
        <p:xfrm>
          <a:off x="719572" y="2433831"/>
          <a:ext cx="7704855" cy="2695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>
                  <a:extLst>
                    <a:ext uri="{9D8B030D-6E8A-4147-A177-3AD203B41FA5}">
                      <a16:colId xmlns:a16="http://schemas.microsoft.com/office/drawing/2014/main" xmlns="" val="3615570255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xmlns="" val="1988992489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xmlns="" val="1558452006"/>
                    </a:ext>
                  </a:extLst>
                </a:gridCol>
              </a:tblGrid>
              <a:tr h="70930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arrow" panose="020B060602020203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507207"/>
                  </a:ext>
                </a:extLst>
              </a:tr>
              <a:tr h="127674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Прошли медицинский осмотр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406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0051030"/>
                  </a:ext>
                </a:extLst>
              </a:tr>
              <a:tr h="70930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Выявлено ПАВ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925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887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kern="1200" dirty="0">
                <a:solidFill>
                  <a:schemeClr val="accent1">
                    <a:lumMod val="75000"/>
                  </a:schemeClr>
                </a:solidFill>
                <a:latin typeface="Franklin Gothic Demi Cond" pitchFamily="34" charset="0"/>
                <a:ea typeface="+mn-ea"/>
                <a:cs typeface="+mn-cs"/>
              </a:rPr>
              <a:t>БУДЬТЕ ЗДОРОВЫ 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70592" y="5921681"/>
            <a:ext cx="4147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Arial"/>
              </a:rPr>
              <a:t>«Mens sana in corpore sano»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Demi Cond" pitchFamily="34" charset="0"/>
              <a:ea typeface="+mn-ea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592" y="1768252"/>
            <a:ext cx="3802815" cy="380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207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Презентация &quot;Экология города и экология человека&quot; | Интернет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92301"/>
            <a:ext cx="4142445" cy="362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098576" cy="1612776"/>
          </a:xfrm>
        </p:spPr>
        <p:txBody>
          <a:bodyPr/>
          <a:lstStyle/>
          <a:p>
            <a:r>
              <a:rPr lang="ru-RU" kern="1200" dirty="0">
                <a:solidFill>
                  <a:srgbClr val="C00000"/>
                </a:solidFill>
                <a:latin typeface="Franklin Gothic Demi Cond" pitchFamily="34" charset="0"/>
              </a:rPr>
              <a:t>первичная</a:t>
            </a:r>
          </a:p>
          <a:p>
            <a:r>
              <a:rPr lang="ru-RU" kern="1200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вторичная</a:t>
            </a:r>
          </a:p>
          <a:p>
            <a:r>
              <a:rPr lang="ru-RU" kern="1200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третичная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8864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Arial"/>
              </a:rPr>
              <a:t>ПРОФИЛАКТИКА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99900">
                    <a:lumMod val="5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Arial"/>
              </a:rPr>
              <a:t>зависимости от алкоголя, наркотиков и других ПАВ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63480" y="2204864"/>
            <a:ext cx="4680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Arial"/>
              </a:rPr>
              <a:t>информирование населения о ПАВ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Arial"/>
              </a:rPr>
              <a:t>формирование мотивации на здоровое социально-психологическое и физическое развитие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Arial"/>
              </a:rPr>
              <a:t>формирование мотивации на социально-приемлемые формы поведения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Arial"/>
              </a:rPr>
              <a:t>развитие навыков разрешения проблем, поиска социальной поддержки</a:t>
            </a: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6110392" y="1430187"/>
            <a:ext cx="903329" cy="677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495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человечки для презентации травма - Создать мем - Meme-arsenal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5770" y="3573016"/>
            <a:ext cx="4145098" cy="31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8857" y="4954385"/>
            <a:ext cx="3384376" cy="1719175"/>
          </a:xfrm>
        </p:spPr>
        <p:txBody>
          <a:bodyPr>
            <a:noAutofit/>
          </a:bodyPr>
          <a:lstStyle/>
          <a:p>
            <a:pPr indent="449580" algn="ctr">
              <a:tabLst>
                <a:tab pos="685800" algn="l"/>
              </a:tabLst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kern="1200" dirty="0">
                <a:solidFill>
                  <a:srgbClr val="C00000"/>
                </a:solidFill>
                <a:latin typeface="Franklin Gothic Demi Cond" pitchFamily="34" charset="0"/>
                <a:ea typeface="+mn-ea"/>
                <a:cs typeface="+mn-cs"/>
              </a:rPr>
              <a:t>СТАЦИОНАРНАЯ НАРКОЛОГИЧЕСКАЯ ПОМОЩЬ</a:t>
            </a:r>
            <a:r>
              <a:rPr lang="ru-RU" sz="2800" kern="1200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rPr>
              <a:t/>
            </a:r>
            <a:br>
              <a:rPr lang="ru-RU" sz="2800" kern="1200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rPr>
            </a:br>
            <a:r>
              <a:rPr lang="ru-RU" sz="2800" kern="1200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rPr>
              <a:t>получили лечение в условиях стационара</a:t>
            </a:r>
            <a:br>
              <a:rPr lang="ru-RU" sz="2800" kern="1200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rPr>
            </a:br>
            <a:r>
              <a:rPr lang="ru-RU" sz="2800" kern="1200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rPr>
              <a:t> в 2020 г.- 1704 человека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098576" cy="1612776"/>
          </a:xfrm>
        </p:spPr>
        <p:txBody>
          <a:bodyPr/>
          <a:lstStyle/>
          <a:p>
            <a:r>
              <a:rPr lang="ru-RU" kern="1200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первичная</a:t>
            </a:r>
          </a:p>
          <a:p>
            <a:r>
              <a:rPr lang="ru-RU" kern="1200" dirty="0">
                <a:solidFill>
                  <a:srgbClr val="C00000"/>
                </a:solidFill>
                <a:latin typeface="Franklin Gothic Demi Cond" pitchFamily="34" charset="0"/>
              </a:rPr>
              <a:t>вторичная</a:t>
            </a:r>
          </a:p>
          <a:p>
            <a:r>
              <a:rPr lang="ru-RU" kern="1200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третичная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8864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Arial"/>
              </a:rPr>
              <a:t>ПРОФИЛАКТИКА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99900">
                    <a:lumMod val="5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Arial"/>
              </a:rPr>
              <a:t>зависимости от алкоголя, наркотиков и других ПАВ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63480" y="2204864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Arial"/>
              </a:rPr>
              <a:t>меры по предупреждению развития и прогрессирования болезней зависимости</a:t>
            </a: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6110392" y="1430187"/>
            <a:ext cx="903329" cy="677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1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ctive Citizenship - The U.S. Govern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7"/>
            <a:ext cx="4136860" cy="310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098576" cy="1612776"/>
          </a:xfrm>
        </p:spPr>
        <p:txBody>
          <a:bodyPr/>
          <a:lstStyle/>
          <a:p>
            <a:r>
              <a:rPr lang="ru-RU" kern="1200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первичная</a:t>
            </a:r>
          </a:p>
          <a:p>
            <a:r>
              <a:rPr lang="ru-RU" kern="1200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вторичная</a:t>
            </a:r>
          </a:p>
          <a:p>
            <a:r>
              <a:rPr lang="ru-RU" kern="1200" dirty="0">
                <a:solidFill>
                  <a:srgbClr val="C00000"/>
                </a:solidFill>
                <a:latin typeface="Franklin Gothic Demi Cond" pitchFamily="34" charset="0"/>
              </a:rPr>
              <a:t>третичная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8864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Arial"/>
              </a:rPr>
              <a:t>ПРОФИЛАКТИКА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99900">
                    <a:lumMod val="5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Arial"/>
              </a:rPr>
              <a:t>зависимости от алкоголя, наркотиков и других ПАВ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68982" y="2636912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Arial"/>
              </a:rPr>
              <a:t>заключается в осуществлении мероприятий, направленных на предотвращение срывов и рецидивов наркологических заболеваний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Demi Cond" pitchFamily="34" charset="0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Arial"/>
              </a:rPr>
              <a:t>АМБУЛАТОРНАЯ И СТАЦИОНАРНАЯ РЕАБИЛИТАЦИЯ НАРКОЛОГИЧЕСКИХ ПАЦИЕНТОВ</a:t>
            </a: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831385" y="1870511"/>
            <a:ext cx="903329" cy="677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715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7371"/>
            <a:ext cx="8229600" cy="724942"/>
          </a:xfrm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3600" kern="1200" dirty="0">
                <a:solidFill>
                  <a:srgbClr val="C00000"/>
                </a:solidFill>
                <a:latin typeface="Franklin Gothic Demi Cond" pitchFamily="34" charset="0"/>
                <a:ea typeface="+mn-ea"/>
                <a:cs typeface="+mn-cs"/>
              </a:rPr>
              <a:t>Зарегистрировано несовершеннолетних</a:t>
            </a:r>
          </a:p>
        </p:txBody>
      </p:sp>
      <p:graphicFrame>
        <p:nvGraphicFramePr>
          <p:cNvPr id="4" name="Объект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4146011"/>
              </p:ext>
            </p:extLst>
          </p:nvPr>
        </p:nvGraphicFramePr>
        <p:xfrm>
          <a:off x="457200" y="1700808"/>
          <a:ext cx="836327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9559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476185"/>
            <a:ext cx="8229600" cy="881190"/>
          </a:xfrm>
        </p:spPr>
        <p:txBody>
          <a:bodyPr/>
          <a:lstStyle/>
          <a:p>
            <a:pPr algn="ctr"/>
            <a:r>
              <a:rPr lang="ru-RU" sz="3600" kern="1200" dirty="0">
                <a:solidFill>
                  <a:srgbClr val="C00000"/>
                </a:solidFill>
                <a:latin typeface="Franklin Gothic Demi Cond" pitchFamily="34" charset="0"/>
                <a:ea typeface="+mn-ea"/>
                <a:cs typeface="+mn-cs"/>
              </a:rPr>
              <a:t>Несовершеннолетние, состоящие  на наблюдении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A7940654-4BCC-4D8B-B60F-492B76F7A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2006619"/>
              </p:ext>
            </p:extLst>
          </p:nvPr>
        </p:nvGraphicFramePr>
        <p:xfrm>
          <a:off x="426718" y="1556767"/>
          <a:ext cx="8028877" cy="4518565"/>
        </p:xfrm>
        <a:graphic>
          <a:graphicData uri="http://schemas.openxmlformats.org/drawingml/2006/table">
            <a:tbl>
              <a:tblPr>
                <a:tableStyleId>{1603528E-E33A-49DF-8824-2D0C26D243A4}</a:tableStyleId>
              </a:tblPr>
              <a:tblGrid>
                <a:gridCol w="3339910">
                  <a:extLst>
                    <a:ext uri="{9D8B030D-6E8A-4147-A177-3AD203B41FA5}">
                      <a16:colId xmlns:a16="http://schemas.microsoft.com/office/drawing/2014/main" xmlns="" val="1419252532"/>
                    </a:ext>
                  </a:extLst>
                </a:gridCol>
                <a:gridCol w="2737415">
                  <a:extLst>
                    <a:ext uri="{9D8B030D-6E8A-4147-A177-3AD203B41FA5}">
                      <a16:colId xmlns:a16="http://schemas.microsoft.com/office/drawing/2014/main" xmlns="" val="664989156"/>
                    </a:ext>
                  </a:extLst>
                </a:gridCol>
                <a:gridCol w="1951552">
                  <a:extLst>
                    <a:ext uri="{9D8B030D-6E8A-4147-A177-3AD203B41FA5}">
                      <a16:colId xmlns:a16="http://schemas.microsoft.com/office/drawing/2014/main" xmlns="" val="2292167955"/>
                    </a:ext>
                  </a:extLst>
                </a:gridCol>
              </a:tblGrid>
              <a:tr h="1388414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Franklin Gothic Demi Cond" pitchFamily="34" charset="0"/>
                          <a:ea typeface="+mn-ea"/>
                          <a:cs typeface="Arial"/>
                          <a:sym typeface="Arial"/>
                        </a:rPr>
                        <a:t> </a:t>
                      </a:r>
                    </a:p>
                    <a:p>
                      <a:pPr algn="ctr" fontAlgn="t"/>
                      <a:r>
                        <a:rPr kumimoji="0" lang="ru-RU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Franklin Gothic Demi Cond" pitchFamily="34" charset="0"/>
                          <a:ea typeface="+mn-ea"/>
                          <a:cs typeface="Arial"/>
                          <a:sym typeface="Arial"/>
                        </a:rPr>
                        <a:t>по городу Череповцу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2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Franklin Gothic Demi Cond" pitchFamily="34" charset="0"/>
                        <a:ea typeface="+mn-ea"/>
                        <a:cs typeface="Arial"/>
                      </a:endParaRPr>
                    </a:p>
                    <a:p>
                      <a:pPr algn="ctr" fontAlgn="t"/>
                      <a:r>
                        <a:rPr kumimoji="0" lang="ru-RU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Franklin Gothic Demi Cond" pitchFamily="34" charset="0"/>
                          <a:ea typeface="+mn-ea"/>
                          <a:cs typeface="Arial"/>
                        </a:rPr>
                        <a:t>на конец 2020 года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2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Franklin Gothic Demi Cond" pitchFamily="34" charset="0"/>
                        <a:ea typeface="+mn-ea"/>
                        <a:cs typeface="Arial"/>
                      </a:endParaRPr>
                    </a:p>
                    <a:p>
                      <a:pPr algn="ctr" fontAlgn="t"/>
                      <a:r>
                        <a:rPr kumimoji="0" lang="ru-RU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Franklin Gothic Demi Cond" pitchFamily="34" charset="0"/>
                          <a:ea typeface="+mn-ea"/>
                          <a:cs typeface="Arial"/>
                        </a:rPr>
                        <a:t>на 1 августа 2021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259658557"/>
                  </a:ext>
                </a:extLst>
              </a:tr>
              <a:tr h="1423600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Franklin Gothic Demi Cond" pitchFamily="34" charset="0"/>
                          <a:ea typeface="+mn-ea"/>
                          <a:cs typeface="Arial"/>
                          <a:sym typeface="Arial"/>
                        </a:rPr>
                        <a:t>на «диспансерном наблюдении»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</a:t>
                      </a:r>
                      <a:endParaRPr lang="ru-RU" sz="3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</a:t>
                      </a:r>
                      <a:endParaRPr lang="ru-RU" sz="3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404453806"/>
                  </a:ext>
                </a:extLst>
              </a:tr>
              <a:tr h="1706551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Franklin Gothic Demi Cond" pitchFamily="34" charset="0"/>
                          <a:ea typeface="+mn-ea"/>
                          <a:cs typeface="Arial"/>
                          <a:sym typeface="Arial"/>
                        </a:rPr>
                        <a:t>в «группе риска»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 </a:t>
                      </a:r>
                      <a:endParaRPr lang="ru-RU" sz="3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3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2185493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6706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Google Shape;353;p54"/>
          <p:cNvSpPr txBox="1">
            <a:spLocks noGrp="1"/>
          </p:cNvSpPr>
          <p:nvPr>
            <p:ph idx="1"/>
          </p:nvPr>
        </p:nvSpPr>
        <p:spPr>
          <a:xfrm>
            <a:off x="685799" y="1538868"/>
            <a:ext cx="5117593" cy="5084956"/>
          </a:xfrm>
        </p:spPr>
        <p:txBody>
          <a:bodyPr/>
          <a:lstStyle/>
          <a:p>
            <a:pPr marL="95250" indent="0" algn="ctr">
              <a:lnSpc>
                <a:spcPct val="90000"/>
              </a:lnSpc>
              <a:buClr>
                <a:schemeClr val="lt2"/>
              </a:buClr>
              <a:buSzPts val="1500"/>
              <a:buNone/>
            </a:pPr>
            <a:r>
              <a:rPr lang="ru-RU" kern="1200" dirty="0">
                <a:solidFill>
                  <a:srgbClr val="002060"/>
                </a:solidFill>
                <a:latin typeface="Franklin Gothic Demi Cond" pitchFamily="34" charset="0"/>
                <a:cs typeface="Arial"/>
              </a:rPr>
              <a:t>оказывает следующие виды помощи</a:t>
            </a:r>
          </a:p>
          <a:p>
            <a:r>
              <a:rPr lang="ru-RU" sz="2000" kern="1200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Консультирование родителей и официальных представителей несовершеннолетних по вопросам профилактики употребления ПАВ</a:t>
            </a:r>
          </a:p>
          <a:p>
            <a:r>
              <a:rPr lang="ru-RU" sz="2000" kern="1200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Консультирование несовершеннолетних специалистами: врачом-психиатром-наркологом и клиническим психологом.</a:t>
            </a:r>
          </a:p>
          <a:p>
            <a:r>
              <a:rPr lang="ru-RU" sz="2000" kern="1200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Медицинская и психологическая диагностика употребления психоактивных веществ несовершеннолетними: алкоголя, никотин содержащих препаратов, наркотических средств.</a:t>
            </a:r>
          </a:p>
        </p:txBody>
      </p:sp>
      <p:sp>
        <p:nvSpPr>
          <p:cNvPr id="4" name="Google Shape;352;p54">
            <a:extLst>
              <a:ext uri="{FF2B5EF4-FFF2-40B4-BE49-F238E27FC236}">
                <a16:creationId xmlns:a16="http://schemas.microsoft.com/office/drawing/2014/main" xmlns="" id="{364E1667-DB92-4358-90AB-89F2ED742E4C}"/>
              </a:ext>
            </a:extLst>
          </p:cNvPr>
          <p:cNvSpPr txBox="1">
            <a:spLocks/>
          </p:cNvSpPr>
          <p:nvPr/>
        </p:nvSpPr>
        <p:spPr bwMode="auto">
          <a:xfrm>
            <a:off x="457200" y="286215"/>
            <a:ext cx="8503920" cy="100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>
              <a:buClrTx/>
              <a:buFontTx/>
            </a:pPr>
            <a:r>
              <a:rPr lang="ru-RU" sz="2800" kern="1200" dirty="0">
                <a:solidFill>
                  <a:srgbClr val="C00000"/>
                </a:solidFill>
                <a:latin typeface="Franklin Gothic Demi Cond" pitchFamily="34" charset="0"/>
                <a:ea typeface="+mn-ea"/>
                <a:cs typeface="Arial"/>
              </a:rPr>
              <a:t>Подростковое наркологическое отделение БУЗ ВО «Вологодский областной наркологический диспансер №2»</a:t>
            </a:r>
          </a:p>
        </p:txBody>
      </p:sp>
      <p:pic>
        <p:nvPicPr>
          <p:cNvPr id="2050" name="Picture 2" descr="Создать мем &amp;quot;белые человечки для презентации без фона образование, человечек,  человечки для презентации без фона документы&amp;quot; - Картинки - Meme-arsenal.com">
            <a:extLst>
              <a:ext uri="{FF2B5EF4-FFF2-40B4-BE49-F238E27FC236}">
                <a16:creationId xmlns:a16="http://schemas.microsoft.com/office/drawing/2014/main" xmlns="" id="{6FA13668-3805-4D57-89AD-019FB7F59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5921" y="2987040"/>
            <a:ext cx="2882280" cy="32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482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Google Shape;352;p54"/>
          <p:cNvSpPr txBox="1">
            <a:spLocks noGrp="1"/>
          </p:cNvSpPr>
          <p:nvPr>
            <p:ph type="title"/>
          </p:nvPr>
        </p:nvSpPr>
        <p:spPr>
          <a:xfrm>
            <a:off x="457200" y="133815"/>
            <a:ext cx="8229600" cy="914697"/>
          </a:xfrm>
        </p:spPr>
        <p:txBody>
          <a:bodyPr/>
          <a:lstStyle/>
          <a:p>
            <a:pPr algn="ctr"/>
            <a:r>
              <a:rPr lang="ru-RU" sz="2400" kern="1200" dirty="0">
                <a:solidFill>
                  <a:srgbClr val="C00000"/>
                </a:solidFill>
                <a:latin typeface="Franklin Gothic Demi Cond" pitchFamily="34" charset="0"/>
                <a:ea typeface="+mn-ea"/>
                <a:cs typeface="Arial"/>
              </a:rPr>
              <a:t>БУЗ ВО «Вологодский областной наркологический диспансер №2»</a:t>
            </a:r>
          </a:p>
        </p:txBody>
      </p:sp>
      <p:sp>
        <p:nvSpPr>
          <p:cNvPr id="191490" name="Google Shape;353;p54"/>
          <p:cNvSpPr txBox="1">
            <a:spLocks noGrp="1"/>
          </p:cNvSpPr>
          <p:nvPr>
            <p:ph idx="1"/>
          </p:nvPr>
        </p:nvSpPr>
        <p:spPr>
          <a:xfrm>
            <a:off x="685799" y="1538868"/>
            <a:ext cx="5105401" cy="2301612"/>
          </a:xfrm>
        </p:spPr>
        <p:txBody>
          <a:bodyPr/>
          <a:lstStyle/>
          <a:p>
            <a:pPr marL="552450" indent="-457200"/>
            <a:r>
              <a:rPr lang="ru-RU" kern="1200" dirty="0">
                <a:solidFill>
                  <a:srgbClr val="002060"/>
                </a:solidFill>
                <a:latin typeface="Franklin Gothic Demi Cond" pitchFamily="34" charset="0"/>
                <a:cs typeface="Arial"/>
                <a:sym typeface="Arial"/>
              </a:rPr>
              <a:t>Вся помощь детям и подросткам оказывается  на безвозмездной основе (бесплатно), </a:t>
            </a:r>
          </a:p>
          <a:p>
            <a:pPr marL="552450" indent="-457200"/>
            <a:r>
              <a:rPr lang="ru-RU" kern="1200" dirty="0">
                <a:solidFill>
                  <a:srgbClr val="002060"/>
                </a:solidFill>
                <a:latin typeface="Franklin Gothic Demi Cond" pitchFamily="34" charset="0"/>
                <a:cs typeface="Arial"/>
                <a:sym typeface="Arial"/>
              </a:rPr>
              <a:t>в том числе  стационарный этап лечения.</a:t>
            </a:r>
          </a:p>
          <a:p>
            <a:pPr marL="552450" indent="-457200"/>
            <a:r>
              <a:rPr lang="ru-RU" kern="1200" dirty="0">
                <a:solidFill>
                  <a:srgbClr val="002060"/>
                </a:solidFill>
                <a:latin typeface="Franklin Gothic Demi Cond" pitchFamily="34" charset="0"/>
                <a:cs typeface="Arial"/>
                <a:sym typeface="Arial"/>
              </a:rPr>
              <a:t>Проводится анонимное консультирование и лечение (бесплатно).</a:t>
            </a:r>
          </a:p>
        </p:txBody>
      </p:sp>
      <p:pic>
        <p:nvPicPr>
          <p:cNvPr id="1026" name="Picture 2" descr="Картинки для презентации &amp;quot;человечки&amp;quot; (36 картинок) | Приколист">
            <a:extLst>
              <a:ext uri="{FF2B5EF4-FFF2-40B4-BE49-F238E27FC236}">
                <a16:creationId xmlns:a16="http://schemas.microsoft.com/office/drawing/2014/main" xmlns="" id="{8F25BC76-3FA5-4685-8BC1-F3F2C6038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719" y="2184273"/>
            <a:ext cx="2409482" cy="321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838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Google Shape;353;p54"/>
          <p:cNvSpPr txBox="1">
            <a:spLocks noGrp="1"/>
          </p:cNvSpPr>
          <p:nvPr>
            <p:ph idx="1"/>
          </p:nvPr>
        </p:nvSpPr>
        <p:spPr>
          <a:xfrm>
            <a:off x="571499" y="1492555"/>
            <a:ext cx="8001001" cy="5084956"/>
          </a:xfrm>
        </p:spPr>
        <p:txBody>
          <a:bodyPr/>
          <a:lstStyle/>
          <a:p>
            <a:pPr marL="95250" indent="0" algn="ctr">
              <a:lnSpc>
                <a:spcPct val="90000"/>
              </a:lnSpc>
              <a:buClr>
                <a:schemeClr val="lt2"/>
              </a:buClr>
              <a:buSzPts val="1500"/>
              <a:buNone/>
            </a:pPr>
            <a:r>
              <a:rPr lang="ru-RU" sz="2000" kern="1200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Помощь оказывается согласно положениям Федерального закона № 323-ФЗ от 21.11.2011 года «Об основах охраны здоровья граждан в Российской Федерации» </a:t>
            </a:r>
          </a:p>
          <a:p>
            <a:pPr marL="95250" indent="0" algn="ctr">
              <a:lnSpc>
                <a:spcPct val="90000"/>
              </a:lnSpc>
              <a:buClr>
                <a:schemeClr val="lt2"/>
              </a:buClr>
              <a:buSzPts val="1500"/>
              <a:buNone/>
            </a:pPr>
            <a:r>
              <a:rPr lang="ru-RU" sz="2000" kern="1200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и Закона РФ от 02.07.1992 года №3185-I «О психиатрической помощи и гарантиях прав граждан при ее оказании»:</a:t>
            </a:r>
          </a:p>
          <a:p>
            <a:r>
              <a:rPr lang="ru-RU" sz="2400" kern="1200" dirty="0">
                <a:solidFill>
                  <a:srgbClr val="002060"/>
                </a:solidFill>
                <a:latin typeface="Franklin Gothic Demi Cond" pitchFamily="34" charset="0"/>
                <a:cs typeface="Arial"/>
              </a:rPr>
              <a:t>при добровольном обращении лица и при наличии его информированного добровольного согласия на медицинское вмешательство</a:t>
            </a:r>
          </a:p>
          <a:p>
            <a:r>
              <a:rPr lang="ru-RU" sz="2400" kern="1200" dirty="0">
                <a:solidFill>
                  <a:srgbClr val="002060"/>
                </a:solidFill>
                <a:latin typeface="Franklin Gothic Demi Cond" pitchFamily="34" charset="0"/>
                <a:cs typeface="Arial"/>
              </a:rPr>
              <a:t>Несовершеннолетнему в возрасте </a:t>
            </a:r>
            <a:r>
              <a:rPr lang="ru-RU" sz="2400" kern="1200" dirty="0">
                <a:solidFill>
                  <a:srgbClr val="C00000"/>
                </a:solidFill>
                <a:latin typeface="Franklin Gothic Demi Cond" pitchFamily="34" charset="0"/>
                <a:cs typeface="Arial"/>
              </a:rPr>
              <a:t>до 15 лет </a:t>
            </a:r>
            <a:r>
              <a:rPr lang="ru-RU" sz="2400" kern="1200" dirty="0">
                <a:solidFill>
                  <a:srgbClr val="002060"/>
                </a:solidFill>
                <a:latin typeface="Franklin Gothic Demi Cond" pitchFamily="34" charset="0"/>
                <a:cs typeface="Arial"/>
              </a:rPr>
              <a:t>или </a:t>
            </a:r>
            <a:r>
              <a:rPr lang="ru-RU" sz="2400" kern="1200" dirty="0">
                <a:solidFill>
                  <a:srgbClr val="C00000"/>
                </a:solidFill>
                <a:latin typeface="Franklin Gothic Demi Cond" pitchFamily="34" charset="0"/>
                <a:cs typeface="Arial"/>
              </a:rPr>
              <a:t>больному наркоманией </a:t>
            </a:r>
            <a:r>
              <a:rPr lang="ru-RU" sz="2400" kern="1200" dirty="0">
                <a:solidFill>
                  <a:srgbClr val="002060"/>
                </a:solidFill>
                <a:latin typeface="Franklin Gothic Demi Cond" pitchFamily="34" charset="0"/>
                <a:cs typeface="Arial"/>
              </a:rPr>
              <a:t>несовершеннолетнему в возрасте </a:t>
            </a:r>
            <a:r>
              <a:rPr lang="ru-RU" sz="2400" kern="1200" dirty="0">
                <a:solidFill>
                  <a:srgbClr val="C00000"/>
                </a:solidFill>
                <a:latin typeface="Franklin Gothic Demi Cond" pitchFamily="34" charset="0"/>
                <a:cs typeface="Arial"/>
              </a:rPr>
              <a:t>до 16 лет </a:t>
            </a:r>
            <a:r>
              <a:rPr lang="ru-RU" sz="2400" kern="1200" dirty="0">
                <a:solidFill>
                  <a:srgbClr val="002060"/>
                </a:solidFill>
                <a:latin typeface="Franklin Gothic Demi Cond" pitchFamily="34" charset="0"/>
                <a:cs typeface="Arial"/>
              </a:rPr>
              <a:t>психиатрическая помощь оказывается при наличии информированного добровольного согласия на медицинское вмешательство одного из родителей или иного законного представителя.</a:t>
            </a:r>
          </a:p>
          <a:p>
            <a:pPr marL="0" lvl="0" indent="0" algn="ctr">
              <a:buNone/>
            </a:pPr>
            <a:endParaRPr lang="ru-RU" kern="1200" dirty="0">
              <a:solidFill>
                <a:srgbClr val="002060"/>
              </a:solidFill>
              <a:latin typeface="Franklin Gothic Demi Cond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92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1_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Уровень 8">
    <a:dk1>
      <a:srgbClr val="000000"/>
    </a:dk1>
    <a:lt1>
      <a:srgbClr val="FFFFFF"/>
    </a:lt1>
    <a:dk2>
      <a:srgbClr val="999900"/>
    </a:dk2>
    <a:lt2>
      <a:srgbClr val="666600"/>
    </a:lt2>
    <a:accent1>
      <a:srgbClr val="99CC00"/>
    </a:accent1>
    <a:accent2>
      <a:srgbClr val="CCCC66"/>
    </a:accent2>
    <a:accent3>
      <a:srgbClr val="FFFFFF"/>
    </a:accent3>
    <a:accent4>
      <a:srgbClr val="000000"/>
    </a:accent4>
    <a:accent5>
      <a:srgbClr val="CAE2AA"/>
    </a:accent5>
    <a:accent6>
      <a:srgbClr val="B9B95C"/>
    </a:accent6>
    <a:hlink>
      <a:srgbClr val="FFCC00"/>
    </a:hlink>
    <a:folHlink>
      <a:srgbClr val="CC990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3921</TotalTime>
  <Words>695</Words>
  <Application>Microsoft Office PowerPoint</Application>
  <PresentationFormat>Экран (4:3)</PresentationFormat>
  <Paragraphs>92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Franklin Gothic Demi Cond</vt:lpstr>
      <vt:lpstr>Garamond</vt:lpstr>
      <vt:lpstr>Times New Roman</vt:lpstr>
      <vt:lpstr>Verdana</vt:lpstr>
      <vt:lpstr>Wingdings</vt:lpstr>
      <vt:lpstr>Calibri</vt:lpstr>
      <vt:lpstr>Arial Narrow</vt:lpstr>
      <vt:lpstr>1_Уровень</vt:lpstr>
      <vt:lpstr>Профилактика химических и нехимических зависимостей.</vt:lpstr>
      <vt:lpstr>Слайд 2</vt:lpstr>
      <vt:lpstr>  СТАЦИОНАРНАЯ НАРКОЛОГИЧЕСКАЯ ПОМОЩЬ получили лечение в условиях стационара  в 2020 г.- 1704 человека</vt:lpstr>
      <vt:lpstr>Слайд 4</vt:lpstr>
      <vt:lpstr>Зарегистрировано несовершеннолетних</vt:lpstr>
      <vt:lpstr>Несовершеннолетние, состоящие  на наблюдении</vt:lpstr>
      <vt:lpstr>Слайд 7</vt:lpstr>
      <vt:lpstr>БУЗ ВО «Вологодский областной наркологический диспансер №2»</vt:lpstr>
      <vt:lpstr>Слайд 9</vt:lpstr>
      <vt:lpstr>Подростковое наркологическое отделение БУЗ ВО «Вологодский областной наркологический диспансер №2»</vt:lpstr>
      <vt:lpstr>Профилактические медицинские осмотры обучающихся  в общеобразовательных организациях и профессиональных образовательных организациях в целях раннего выявления незаконного потребления наркотических средств  и психотропных веществ</vt:lpstr>
      <vt:lpstr>БУДЬТЕ ЗДОРОВЫ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БУЗ ВО «Вологодский областной  наркологический диспансер №2»   Виды зависимости в медицинском аспекте.</dc:title>
  <dc:creator>Dima</dc:creator>
  <cp:lastModifiedBy>Парфенова Наталья Ивановна</cp:lastModifiedBy>
  <cp:revision>397</cp:revision>
  <cp:lastPrinted>2021-03-02T11:28:14Z</cp:lastPrinted>
  <dcterms:modified xsi:type="dcterms:W3CDTF">2021-08-27T11:14:51Z</dcterms:modified>
</cp:coreProperties>
</file>