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0" r:id="rId4"/>
    <p:sldId id="260" r:id="rId5"/>
    <p:sldId id="257" r:id="rId6"/>
    <p:sldId id="261" r:id="rId7"/>
    <p:sldId id="262" r:id="rId8"/>
    <p:sldId id="264" r:id="rId9"/>
    <p:sldId id="258" r:id="rId10"/>
    <p:sldId id="263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A83049-23FA-4B08-9110-632129C7F409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59FF1C32-53A0-432C-B96A-B028734B034E}">
      <dgm:prSet phldrT="[Текст]" custT="1"/>
      <dgm:spPr/>
      <dgm:t>
        <a:bodyPr/>
        <a:lstStyle/>
        <a:p>
          <a:r>
            <a:rPr lang="ru-RU" sz="2400" b="1" dirty="0" smtClean="0"/>
            <a:t>Педагог-психолог - </a:t>
          </a:r>
        </a:p>
        <a:p>
          <a:r>
            <a:rPr lang="ru-RU" sz="2400" b="1" dirty="0" smtClean="0"/>
            <a:t>«смысловое поле»</a:t>
          </a:r>
          <a:endParaRPr lang="ru-RU" sz="2400" b="1" dirty="0"/>
        </a:p>
      </dgm:t>
    </dgm:pt>
    <dgm:pt modelId="{7997F7E7-78B7-4FC7-8CF5-017741A3722F}" type="parTrans" cxnId="{CA102D90-8BA3-473E-A87D-E9FF4ED6971C}">
      <dgm:prSet/>
      <dgm:spPr/>
      <dgm:t>
        <a:bodyPr/>
        <a:lstStyle/>
        <a:p>
          <a:endParaRPr lang="ru-RU"/>
        </a:p>
      </dgm:t>
    </dgm:pt>
    <dgm:pt modelId="{85A09645-7814-4368-BE31-BAA8F5C8FD0C}" type="sibTrans" cxnId="{CA102D90-8BA3-473E-A87D-E9FF4ED6971C}">
      <dgm:prSet/>
      <dgm:spPr/>
      <dgm:t>
        <a:bodyPr/>
        <a:lstStyle/>
        <a:p>
          <a:endParaRPr lang="ru-RU"/>
        </a:p>
      </dgm:t>
    </dgm:pt>
    <dgm:pt modelId="{9C2B05D8-39FE-4068-8474-A4824BF3A483}">
      <dgm:prSet phldrT="[Текст]" custT="1"/>
      <dgm:spPr/>
      <dgm:t>
        <a:bodyPr/>
        <a:lstStyle/>
        <a:p>
          <a:r>
            <a:rPr lang="ru-RU" sz="2400" b="1" dirty="0" smtClean="0"/>
            <a:t>Педагог (классный руководитель)  - </a:t>
          </a:r>
        </a:p>
        <a:p>
          <a:r>
            <a:rPr lang="ru-RU" sz="2400" b="1" dirty="0" smtClean="0"/>
            <a:t>«средовое поле»</a:t>
          </a:r>
          <a:endParaRPr lang="ru-RU" sz="2400" b="1" dirty="0"/>
        </a:p>
      </dgm:t>
    </dgm:pt>
    <dgm:pt modelId="{181EBE39-AD7F-4607-A2DA-0F8AD9D5E95E}" type="parTrans" cxnId="{8F0008DD-118F-471D-A3C0-6E08C20C9A1D}">
      <dgm:prSet/>
      <dgm:spPr/>
      <dgm:t>
        <a:bodyPr/>
        <a:lstStyle/>
        <a:p>
          <a:endParaRPr lang="ru-RU"/>
        </a:p>
      </dgm:t>
    </dgm:pt>
    <dgm:pt modelId="{CFFAF097-6582-4DE9-A14B-B7374A6BCE2A}" type="sibTrans" cxnId="{8F0008DD-118F-471D-A3C0-6E08C20C9A1D}">
      <dgm:prSet/>
      <dgm:spPr/>
      <dgm:t>
        <a:bodyPr/>
        <a:lstStyle/>
        <a:p>
          <a:endParaRPr lang="ru-RU"/>
        </a:p>
      </dgm:t>
    </dgm:pt>
    <dgm:pt modelId="{61501C50-65AB-4C78-BC77-AC96414E88EA}">
      <dgm:prSet custT="1"/>
      <dgm:spPr/>
      <dgm:t>
        <a:bodyPr/>
        <a:lstStyle/>
        <a:p>
          <a:r>
            <a:rPr lang="ru-RU" sz="2400" b="1" dirty="0" smtClean="0"/>
            <a:t>Социальный педагог - </a:t>
          </a:r>
        </a:p>
        <a:p>
          <a:r>
            <a:rPr lang="ru-RU" sz="2400" b="1" dirty="0" smtClean="0"/>
            <a:t>«нормативно-правовое поле»</a:t>
          </a:r>
          <a:endParaRPr lang="ru-RU" sz="2400" b="1" dirty="0"/>
        </a:p>
      </dgm:t>
    </dgm:pt>
    <dgm:pt modelId="{969920F3-8404-47D8-84FE-D05498ECA625}" type="parTrans" cxnId="{68544351-C69C-4C79-8895-B37A9CE78939}">
      <dgm:prSet/>
      <dgm:spPr/>
      <dgm:t>
        <a:bodyPr/>
        <a:lstStyle/>
        <a:p>
          <a:endParaRPr lang="ru-RU"/>
        </a:p>
      </dgm:t>
    </dgm:pt>
    <dgm:pt modelId="{261128C1-B930-4B7D-A361-AAAD50D55A5E}" type="sibTrans" cxnId="{68544351-C69C-4C79-8895-B37A9CE78939}">
      <dgm:prSet/>
      <dgm:spPr/>
      <dgm:t>
        <a:bodyPr/>
        <a:lstStyle/>
        <a:p>
          <a:endParaRPr lang="ru-RU"/>
        </a:p>
      </dgm:t>
    </dgm:pt>
    <dgm:pt modelId="{5D38A530-7E89-421F-933E-BA388AABEF30}" type="pres">
      <dgm:prSet presAssocID="{C5A83049-23FA-4B08-9110-632129C7F409}" presName="compositeShape" presStyleCnt="0">
        <dgm:presLayoutVars>
          <dgm:dir/>
          <dgm:resizeHandles/>
        </dgm:presLayoutVars>
      </dgm:prSet>
      <dgm:spPr/>
    </dgm:pt>
    <dgm:pt modelId="{4D5A661D-164E-4D10-BEE2-A3D75DDA40A2}" type="pres">
      <dgm:prSet presAssocID="{C5A83049-23FA-4B08-9110-632129C7F409}" presName="pyramid" presStyleLbl="node1" presStyleIdx="0" presStyleCnt="1"/>
      <dgm:spPr>
        <a:solidFill>
          <a:schemeClr val="accent3">
            <a:lumMod val="50000"/>
          </a:schemeClr>
        </a:solidFill>
      </dgm:spPr>
    </dgm:pt>
    <dgm:pt modelId="{1AEA5AA2-C24D-421E-B10D-22020924D78D}" type="pres">
      <dgm:prSet presAssocID="{C5A83049-23FA-4B08-9110-632129C7F409}" presName="theList" presStyleCnt="0"/>
      <dgm:spPr/>
    </dgm:pt>
    <dgm:pt modelId="{ACAC9455-E0FC-4C04-8011-80F7A3E37A2A}" type="pres">
      <dgm:prSet presAssocID="{61501C50-65AB-4C78-BC77-AC96414E88EA}" presName="aNode" presStyleLbl="fgAcc1" presStyleIdx="0" presStyleCnt="3" custLinFactY="-5482" custLinFactNeighborX="1505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5AA89D-491B-47C2-9D2C-F33556284187}" type="pres">
      <dgm:prSet presAssocID="{61501C50-65AB-4C78-BC77-AC96414E88EA}" presName="aSpace" presStyleCnt="0"/>
      <dgm:spPr/>
    </dgm:pt>
    <dgm:pt modelId="{6D07EF9A-0AC4-4186-BA03-5DDFA56F8101}" type="pres">
      <dgm:prSet presAssocID="{59FF1C32-53A0-432C-B96A-B028734B034E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236914-8C9C-42DB-B3B1-A9A3A9CD9026}" type="pres">
      <dgm:prSet presAssocID="{59FF1C32-53A0-432C-B96A-B028734B034E}" presName="aSpace" presStyleCnt="0"/>
      <dgm:spPr/>
    </dgm:pt>
    <dgm:pt modelId="{A6F5B619-99A5-4EF5-B5A5-1C111D88746B}" type="pres">
      <dgm:prSet presAssocID="{9C2B05D8-39FE-4068-8474-A4824BF3A483}" presName="aNode" presStyleLbl="fgAcc1" presStyleIdx="2" presStyleCnt="3" custLinFactY="13902" custLinFactNeighborX="150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A1FF7D-81DF-4AEE-BAD8-FFBAFCF2DA00}" type="pres">
      <dgm:prSet presAssocID="{9C2B05D8-39FE-4068-8474-A4824BF3A483}" presName="aSpace" presStyleCnt="0"/>
      <dgm:spPr/>
    </dgm:pt>
  </dgm:ptLst>
  <dgm:cxnLst>
    <dgm:cxn modelId="{4474FEEC-BAF3-4780-AB96-7E6C669A74CB}" type="presOf" srcId="{59FF1C32-53A0-432C-B96A-B028734B034E}" destId="{6D07EF9A-0AC4-4186-BA03-5DDFA56F8101}" srcOrd="0" destOrd="0" presId="urn:microsoft.com/office/officeart/2005/8/layout/pyramid2"/>
    <dgm:cxn modelId="{CA102D90-8BA3-473E-A87D-E9FF4ED6971C}" srcId="{C5A83049-23FA-4B08-9110-632129C7F409}" destId="{59FF1C32-53A0-432C-B96A-B028734B034E}" srcOrd="1" destOrd="0" parTransId="{7997F7E7-78B7-4FC7-8CF5-017741A3722F}" sibTransId="{85A09645-7814-4368-BE31-BAA8F5C8FD0C}"/>
    <dgm:cxn modelId="{68544351-C69C-4C79-8895-B37A9CE78939}" srcId="{C5A83049-23FA-4B08-9110-632129C7F409}" destId="{61501C50-65AB-4C78-BC77-AC96414E88EA}" srcOrd="0" destOrd="0" parTransId="{969920F3-8404-47D8-84FE-D05498ECA625}" sibTransId="{261128C1-B930-4B7D-A361-AAAD50D55A5E}"/>
    <dgm:cxn modelId="{192304DF-0A5F-4FF1-B1F9-47D690D44224}" type="presOf" srcId="{C5A83049-23FA-4B08-9110-632129C7F409}" destId="{5D38A530-7E89-421F-933E-BA388AABEF30}" srcOrd="0" destOrd="0" presId="urn:microsoft.com/office/officeart/2005/8/layout/pyramid2"/>
    <dgm:cxn modelId="{8F0008DD-118F-471D-A3C0-6E08C20C9A1D}" srcId="{C5A83049-23FA-4B08-9110-632129C7F409}" destId="{9C2B05D8-39FE-4068-8474-A4824BF3A483}" srcOrd="2" destOrd="0" parTransId="{181EBE39-AD7F-4607-A2DA-0F8AD9D5E95E}" sibTransId="{CFFAF097-6582-4DE9-A14B-B7374A6BCE2A}"/>
    <dgm:cxn modelId="{9E1652B3-64E5-4AF0-8B5B-72CE83ADC522}" type="presOf" srcId="{61501C50-65AB-4C78-BC77-AC96414E88EA}" destId="{ACAC9455-E0FC-4C04-8011-80F7A3E37A2A}" srcOrd="0" destOrd="0" presId="urn:microsoft.com/office/officeart/2005/8/layout/pyramid2"/>
    <dgm:cxn modelId="{C94A22BA-FA7E-40FB-840C-88EFD24AACAD}" type="presOf" srcId="{9C2B05D8-39FE-4068-8474-A4824BF3A483}" destId="{A6F5B619-99A5-4EF5-B5A5-1C111D88746B}" srcOrd="0" destOrd="0" presId="urn:microsoft.com/office/officeart/2005/8/layout/pyramid2"/>
    <dgm:cxn modelId="{EF137939-9249-460A-9449-1CE1AAC589A9}" type="presParOf" srcId="{5D38A530-7E89-421F-933E-BA388AABEF30}" destId="{4D5A661D-164E-4D10-BEE2-A3D75DDA40A2}" srcOrd="0" destOrd="0" presId="urn:microsoft.com/office/officeart/2005/8/layout/pyramid2"/>
    <dgm:cxn modelId="{DB0B7062-5761-4D31-AB0D-0BE28FCF7407}" type="presParOf" srcId="{5D38A530-7E89-421F-933E-BA388AABEF30}" destId="{1AEA5AA2-C24D-421E-B10D-22020924D78D}" srcOrd="1" destOrd="0" presId="urn:microsoft.com/office/officeart/2005/8/layout/pyramid2"/>
    <dgm:cxn modelId="{943FBCD3-E42C-4A27-B936-548E9F9A6FDC}" type="presParOf" srcId="{1AEA5AA2-C24D-421E-B10D-22020924D78D}" destId="{ACAC9455-E0FC-4C04-8011-80F7A3E37A2A}" srcOrd="0" destOrd="0" presId="urn:microsoft.com/office/officeart/2005/8/layout/pyramid2"/>
    <dgm:cxn modelId="{402BB546-0389-4896-AEAD-2475CDBBBE71}" type="presParOf" srcId="{1AEA5AA2-C24D-421E-B10D-22020924D78D}" destId="{7E5AA89D-491B-47C2-9D2C-F33556284187}" srcOrd="1" destOrd="0" presId="urn:microsoft.com/office/officeart/2005/8/layout/pyramid2"/>
    <dgm:cxn modelId="{3A8919A3-1007-4460-A412-674C39FAF78D}" type="presParOf" srcId="{1AEA5AA2-C24D-421E-B10D-22020924D78D}" destId="{6D07EF9A-0AC4-4186-BA03-5DDFA56F8101}" srcOrd="2" destOrd="0" presId="urn:microsoft.com/office/officeart/2005/8/layout/pyramid2"/>
    <dgm:cxn modelId="{2573C0E2-5972-4079-850F-0D408E0BD477}" type="presParOf" srcId="{1AEA5AA2-C24D-421E-B10D-22020924D78D}" destId="{EF236914-8C9C-42DB-B3B1-A9A3A9CD9026}" srcOrd="3" destOrd="0" presId="urn:microsoft.com/office/officeart/2005/8/layout/pyramid2"/>
    <dgm:cxn modelId="{0ACB83B3-722E-41D1-9AB0-D641C3A0CB57}" type="presParOf" srcId="{1AEA5AA2-C24D-421E-B10D-22020924D78D}" destId="{A6F5B619-99A5-4EF5-B5A5-1C111D88746B}" srcOrd="4" destOrd="0" presId="urn:microsoft.com/office/officeart/2005/8/layout/pyramid2"/>
    <dgm:cxn modelId="{399A2DA3-3A02-49AE-B950-39350A379D14}" type="presParOf" srcId="{1AEA5AA2-C24D-421E-B10D-22020924D78D}" destId="{92A1FF7D-81DF-4AEE-BAD8-FFBAFCF2DA0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A661D-164E-4D10-BEE2-A3D75DDA40A2}">
      <dsp:nvSpPr>
        <dsp:cNvPr id="0" name=""/>
        <dsp:cNvSpPr/>
      </dsp:nvSpPr>
      <dsp:spPr>
        <a:xfrm>
          <a:off x="995510" y="0"/>
          <a:ext cx="4968552" cy="4968552"/>
        </a:xfrm>
        <a:prstGeom prst="triangl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C9455-E0FC-4C04-8011-80F7A3E37A2A}">
      <dsp:nvSpPr>
        <dsp:cNvPr id="0" name=""/>
        <dsp:cNvSpPr/>
      </dsp:nvSpPr>
      <dsp:spPr>
        <a:xfrm>
          <a:off x="3528391" y="288028"/>
          <a:ext cx="3229558" cy="11761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Социальный педагог -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«нормативно-правовое поле»</a:t>
          </a:r>
          <a:endParaRPr lang="ru-RU" sz="2400" b="1" kern="1200" dirty="0"/>
        </a:p>
      </dsp:txBody>
      <dsp:txXfrm>
        <a:off x="3585806" y="345443"/>
        <a:ext cx="3114728" cy="1061319"/>
      </dsp:txXfrm>
    </dsp:sp>
    <dsp:sp modelId="{6D07EF9A-0AC4-4186-BA03-5DDFA56F8101}">
      <dsp:nvSpPr>
        <dsp:cNvPr id="0" name=""/>
        <dsp:cNvSpPr/>
      </dsp:nvSpPr>
      <dsp:spPr>
        <a:xfrm>
          <a:off x="3479786" y="1822691"/>
          <a:ext cx="3229558" cy="11761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Педагог-психолог -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«смысловое поле»</a:t>
          </a:r>
          <a:endParaRPr lang="ru-RU" sz="2400" b="1" kern="1200" dirty="0"/>
        </a:p>
      </dsp:txBody>
      <dsp:txXfrm>
        <a:off x="3537201" y="1880106"/>
        <a:ext cx="3114728" cy="1061319"/>
      </dsp:txXfrm>
    </dsp:sp>
    <dsp:sp modelId="{A6F5B619-99A5-4EF5-B5A5-1C111D88746B}">
      <dsp:nvSpPr>
        <dsp:cNvPr id="0" name=""/>
        <dsp:cNvSpPr/>
      </dsp:nvSpPr>
      <dsp:spPr>
        <a:xfrm>
          <a:off x="3528391" y="3456387"/>
          <a:ext cx="3229558" cy="11761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Педагог (классный руководитель)  -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«средовое поле»</a:t>
          </a:r>
          <a:endParaRPr lang="ru-RU" sz="2400" b="1" kern="1200" dirty="0"/>
        </a:p>
      </dsp:txBody>
      <dsp:txXfrm>
        <a:off x="3585806" y="3513802"/>
        <a:ext cx="3114728" cy="1061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5950" y="2996952"/>
            <a:ext cx="8695494" cy="1470025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Организационно-методическое обеспечение деятельности </a:t>
            </a:r>
            <a:r>
              <a:rPr lang="ru-RU" sz="3100" b="1" dirty="0" smtClean="0"/>
              <a:t>ОУ по </a:t>
            </a:r>
            <a:r>
              <a:rPr lang="ru-RU" sz="3100" b="1" dirty="0"/>
              <a:t>профилактике </a:t>
            </a:r>
            <a:r>
              <a:rPr lang="ru-RU" sz="3100" b="1" dirty="0" smtClean="0"/>
              <a:t>деструктивного </a:t>
            </a:r>
            <a:r>
              <a:rPr lang="ru-RU" sz="3100" b="1" dirty="0"/>
              <a:t>поведения</a:t>
            </a:r>
            <a:r>
              <a:rPr lang="ru-RU" sz="3100" b="1" dirty="0" smtClean="0"/>
              <a:t>.</a:t>
            </a:r>
            <a:br>
              <a:rPr lang="ru-RU" sz="3100" b="1" dirty="0" smtClean="0"/>
            </a:br>
            <a:r>
              <a:rPr lang="ru-RU" sz="3100" b="1" dirty="0" smtClean="0"/>
              <a:t>Актуальные </a:t>
            </a:r>
            <a:r>
              <a:rPr lang="ru-RU" sz="3100" b="1" dirty="0"/>
              <a:t>проблемы </a:t>
            </a:r>
            <a:r>
              <a:rPr lang="ru-RU" sz="3100" b="1" dirty="0" smtClean="0"/>
              <a:t>деятельности </a:t>
            </a:r>
            <a:r>
              <a:rPr lang="ru-RU" sz="3100" b="1" dirty="0"/>
              <a:t>специалистов </a:t>
            </a:r>
            <a:r>
              <a:rPr lang="ru-RU" sz="3100" b="1" dirty="0" smtClean="0"/>
              <a:t>СКС </a:t>
            </a:r>
            <a:r>
              <a:rPr lang="ru-RU" sz="3100" b="1" dirty="0"/>
              <a:t>по профилактике деструктивного поведения детей и </a:t>
            </a:r>
            <a:r>
              <a:rPr lang="ru-RU" sz="3100" b="1" dirty="0" smtClean="0"/>
              <a:t>подростков в общеобразовательных  учреждениях </a:t>
            </a:r>
            <a:r>
              <a:rPr lang="ru-RU" sz="3100" b="1" dirty="0" err="1" smtClean="0"/>
              <a:t>г.Череповца</a:t>
            </a:r>
            <a:r>
              <a:rPr lang="ru-RU" b="1" dirty="0"/>
              <a:t>.</a:t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4525" y="4797152"/>
            <a:ext cx="7176919" cy="1176536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ru-RU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Малышева Евгения Юрьевна, </a:t>
            </a:r>
            <a:endParaRPr lang="ru-RU" sz="20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r>
              <a:rPr lang="ru-RU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кандидат </a:t>
            </a:r>
            <a:r>
              <a:rPr lang="ru-RU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психологических наук, </a:t>
            </a:r>
            <a:endParaRPr lang="ru-RU" sz="20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r>
              <a:rPr lang="ru-RU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психологии МАОУ «СОШ № 25», </a:t>
            </a:r>
          </a:p>
          <a:p>
            <a:pPr algn="r">
              <a:spcBef>
                <a:spcPts val="0"/>
              </a:spcBef>
            </a:pPr>
            <a:r>
              <a:rPr lang="ru-RU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методист </a:t>
            </a:r>
            <a:r>
              <a:rPr lang="ru-RU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МАОУ ДО «Центр детского творчества и методического обеспечения» </a:t>
            </a:r>
            <a:r>
              <a:rPr lang="ru-RU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направлению «Служба комплексного сопровождения».</a:t>
            </a:r>
            <a:endParaRPr lang="ru-RU" sz="20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183" y="556650"/>
            <a:ext cx="70485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4" y="287011"/>
            <a:ext cx="103822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018" y="337344"/>
            <a:ext cx="96202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2" y="239411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Форум педагогических </a:t>
            </a:r>
            <a:r>
              <a:rPr lang="ru-RU" b="1" dirty="0" smtClean="0">
                <a:solidFill>
                  <a:srgbClr val="FF0000"/>
                </a:solidFill>
              </a:rPr>
              <a:t>работников и </a:t>
            </a:r>
            <a:r>
              <a:rPr lang="ru-RU" b="1" dirty="0">
                <a:solidFill>
                  <a:srgbClr val="FF0000"/>
                </a:solidFill>
              </a:rPr>
              <a:t>родительской общественности</a:t>
            </a:r>
          </a:p>
        </p:txBody>
      </p:sp>
    </p:spTree>
    <p:extLst>
      <p:ext uri="{BB962C8B-B14F-4D97-AF65-F5344CB8AC3E}">
        <p14:creationId xmlns:p14="http://schemas.microsoft.com/office/powerpoint/2010/main" val="369415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Риски профилактической работы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Недостаточный учет возрастных особенностей восприятия информации</a:t>
            </a:r>
          </a:p>
          <a:p>
            <a:r>
              <a:rPr lang="ru-RU" dirty="0" smtClean="0"/>
              <a:t>Привлечение внимания подростков к негативным формам поведения, «романтизация» противоправного поведения, суицидального поведения и т.п.</a:t>
            </a:r>
          </a:p>
          <a:p>
            <a:r>
              <a:rPr lang="ru-RU" dirty="0" smtClean="0"/>
              <a:t>«Перекос» задач профилактической работы только в сторону «группы риска»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9849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sz="4400" b="1" dirty="0" smtClean="0"/>
              <a:t>СПАСИБО ЗА ВНИМАНИЕ!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01834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68952" cy="1143000"/>
          </a:xfrm>
        </p:spPr>
        <p:txBody>
          <a:bodyPr>
            <a:noAutofit/>
          </a:bodyPr>
          <a:lstStyle/>
          <a:p>
            <a:r>
              <a:rPr lang="ru-RU" sz="3200" b="1" dirty="0"/>
              <a:t>Актуальные </a:t>
            </a:r>
            <a:r>
              <a:rPr lang="ru-RU" sz="3200" b="1" dirty="0" smtClean="0"/>
              <a:t>проблемы деятельности </a:t>
            </a:r>
            <a:r>
              <a:rPr lang="ru-RU" sz="3200" b="1" dirty="0"/>
              <a:t>специалистов СКС по профилактике деструктивного поведения детей и подростков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363272" cy="49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ФГОС НОО, ООО, СООО</a:t>
            </a:r>
          </a:p>
          <a:p>
            <a:r>
              <a:rPr lang="ru-RU" dirty="0" smtClean="0"/>
              <a:t>ФЗ № 120 </a:t>
            </a:r>
            <a:r>
              <a:rPr lang="ru-RU" dirty="0"/>
              <a:t>«Об основах системы профилактики безнадзорности и правонарушений несовершеннолетних (с изменениями на 26 июля 2019 года)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23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68952" cy="1143000"/>
          </a:xfrm>
        </p:spPr>
        <p:txBody>
          <a:bodyPr>
            <a:noAutofit/>
          </a:bodyPr>
          <a:lstStyle/>
          <a:p>
            <a:r>
              <a:rPr lang="ru-RU" sz="3200" b="1" dirty="0"/>
              <a:t>Актуальные </a:t>
            </a:r>
            <a:r>
              <a:rPr lang="ru-RU" sz="3200" b="1" dirty="0" smtClean="0"/>
              <a:t>проблемы деятельности </a:t>
            </a:r>
            <a:r>
              <a:rPr lang="ru-RU" sz="3200" b="1" dirty="0"/>
              <a:t>специалистов СКС по профилактике деструктивного поведения детей и подростков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363272" cy="494116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Недостаточное межведомственное взаимодействие при определении актуальных направлений профилактической работы, определении форм профилактики и распределении ответственности за результат, механизмов взаимодействия.</a:t>
            </a:r>
          </a:p>
          <a:p>
            <a:pPr marL="514350" indent="-514350">
              <a:buAutoNum type="arabicPeriod"/>
            </a:pPr>
            <a:r>
              <a:rPr lang="ru-RU" dirty="0" smtClean="0"/>
              <a:t> Недостаточная согласованность нормативно-правовой базы профилактической деятельности (терминология, целевые установки, задачи, уровни профилактики и др.).</a:t>
            </a:r>
          </a:p>
          <a:p>
            <a:pPr marL="514350" indent="-514350">
              <a:buAutoNum type="arabicPeriod"/>
            </a:pPr>
            <a:r>
              <a:rPr lang="ru-RU" dirty="0" smtClean="0"/>
              <a:t>Снижение роли семьи в профилактике негативных явлений в детской-подростковой среде.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ru-RU" dirty="0" smtClean="0"/>
              <a:t>Недостаточное методическое обеспечение профилактической деятельности специалистов ОУ</a:t>
            </a:r>
          </a:p>
          <a:p>
            <a:pPr marL="514350" indent="-514350">
              <a:buAutoNum type="arabicPeriod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694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68952" cy="1143000"/>
          </a:xfrm>
        </p:spPr>
        <p:txBody>
          <a:bodyPr>
            <a:noAutofit/>
          </a:bodyPr>
          <a:lstStyle/>
          <a:p>
            <a:r>
              <a:rPr lang="ru-RU" sz="3200" b="1" dirty="0"/>
              <a:t>Актуальные </a:t>
            </a:r>
            <a:r>
              <a:rPr lang="ru-RU" sz="3200" b="1" dirty="0" smtClean="0"/>
              <a:t>проблемы деятельности </a:t>
            </a:r>
            <a:r>
              <a:rPr lang="ru-RU" sz="3200" b="1" dirty="0"/>
              <a:t>специалистов СКС по профилактике деструктивного поведения детей и подростков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363272" cy="494116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Недостаточное научно-методическое  обоснование организации взаимодействия </a:t>
            </a:r>
            <a:r>
              <a:rPr lang="ru-RU" dirty="0"/>
              <a:t>специалистов </a:t>
            </a:r>
            <a:r>
              <a:rPr lang="ru-RU" dirty="0" smtClean="0"/>
              <a:t>ОУ</a:t>
            </a:r>
          </a:p>
          <a:p>
            <a:r>
              <a:rPr lang="ru-RU" dirty="0"/>
              <a:t>Проблема расстановки приоритетов в решении актуальных и профилактических задач в деятельности специалистов</a:t>
            </a:r>
          </a:p>
          <a:p>
            <a:r>
              <a:rPr lang="ru-RU" dirty="0"/>
              <a:t>Неопределенный объем и высокая динамичность смены запросов на деятельность специалистов</a:t>
            </a:r>
          </a:p>
          <a:p>
            <a:r>
              <a:rPr lang="ru-RU" dirty="0"/>
              <a:t>Специфика результата </a:t>
            </a:r>
            <a:r>
              <a:rPr lang="ru-RU" dirty="0" smtClean="0"/>
              <a:t>деятельности (проблема эффективности  профилактической деятельности)</a:t>
            </a:r>
            <a:endParaRPr lang="ru-RU" dirty="0"/>
          </a:p>
          <a:p>
            <a:r>
              <a:rPr lang="ru-RU" dirty="0" smtClean="0"/>
              <a:t>Недостаточно эффективное взаимодействие субъектов профилактики</a:t>
            </a:r>
            <a:endParaRPr lang="ru-RU" dirty="0" smtClean="0"/>
          </a:p>
          <a:p>
            <a:r>
              <a:rPr lang="ru-RU" dirty="0">
                <a:ea typeface="Calibri"/>
              </a:rPr>
              <a:t>П</a:t>
            </a:r>
            <a:r>
              <a:rPr lang="ru-RU" dirty="0" smtClean="0">
                <a:ea typeface="Calibri"/>
              </a:rPr>
              <a:t>роблема </a:t>
            </a:r>
            <a:r>
              <a:rPr lang="ru-RU" dirty="0">
                <a:ea typeface="Calibri"/>
              </a:rPr>
              <a:t>распределения ответственности за решение конкретных задач профилактики, подмена задач в работе специалистов</a:t>
            </a: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114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Организационно-методическое обеспечение деятельности ОУ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профилактике деструктивного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поведения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53837"/>
            <a:ext cx="7809857" cy="4777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2849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Условия построения системы профилактической работы в ОУ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400" dirty="0" smtClean="0"/>
              <a:t>-  наличие ценностных оснований,  теоретической основы </a:t>
            </a:r>
            <a:r>
              <a:rPr lang="ru-RU" sz="3400" dirty="0"/>
              <a:t>и </a:t>
            </a:r>
            <a:r>
              <a:rPr lang="ru-RU" sz="3400" dirty="0" smtClean="0"/>
              <a:t>нормативно-правовой базы для осуществления профилактической  деятельности;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- </a:t>
            </a:r>
            <a:r>
              <a:rPr lang="ru-RU" sz="3400" dirty="0" smtClean="0"/>
              <a:t> использование проектного подхода; 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- </a:t>
            </a:r>
            <a:r>
              <a:rPr lang="ru-RU" sz="3400" dirty="0" smtClean="0"/>
              <a:t> моделирование деятельности </a:t>
            </a:r>
            <a:r>
              <a:rPr lang="ru-RU" sz="3400" dirty="0"/>
              <a:t>на трех уровнях </a:t>
            </a:r>
            <a:r>
              <a:rPr lang="ru-RU" sz="3400" dirty="0" smtClean="0"/>
              <a:t>профилактики (включая работу со случаем);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- у</a:t>
            </a:r>
            <a:r>
              <a:rPr lang="ru-RU" sz="3400" dirty="0" smtClean="0"/>
              <a:t>чет </a:t>
            </a:r>
            <a:r>
              <a:rPr lang="ru-RU" sz="3400" dirty="0" err="1" smtClean="0"/>
              <a:t>полисубъектности</a:t>
            </a:r>
            <a:r>
              <a:rPr lang="ru-RU" sz="3400" dirty="0" smtClean="0"/>
              <a:t> </a:t>
            </a:r>
            <a:r>
              <a:rPr lang="ru-RU" sz="3400" dirty="0"/>
              <a:t>профилактической работы (как субъекта профилактики, так и ее «объекта», </a:t>
            </a:r>
            <a:r>
              <a:rPr lang="ru-RU" sz="3400" dirty="0" smtClean="0"/>
              <a:t> целевой группы);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- </a:t>
            </a:r>
            <a:r>
              <a:rPr lang="ru-RU" sz="3400" dirty="0" smtClean="0"/>
              <a:t> обеспечение комплексности и системности </a:t>
            </a:r>
            <a:r>
              <a:rPr lang="ru-RU" sz="3400" dirty="0"/>
              <a:t>профилактических воздействий;</a:t>
            </a:r>
          </a:p>
          <a:p>
            <a:pPr marL="0" indent="0">
              <a:buNone/>
            </a:pPr>
            <a:r>
              <a:rPr lang="ru-RU" sz="3400" dirty="0"/>
              <a:t>- о</a:t>
            </a:r>
            <a:r>
              <a:rPr lang="ru-RU" sz="3400" dirty="0" smtClean="0"/>
              <a:t>пора на </a:t>
            </a:r>
            <a:r>
              <a:rPr lang="ru-RU" sz="3400" dirty="0"/>
              <a:t>разработанные внутри конкретного учреждения механизмы взаимодействия субъектов профилактики;</a:t>
            </a:r>
          </a:p>
          <a:p>
            <a:pPr marL="0" indent="0">
              <a:buNone/>
            </a:pPr>
            <a:r>
              <a:rPr lang="ru-RU" sz="3400" dirty="0"/>
              <a:t>- у</a:t>
            </a:r>
            <a:r>
              <a:rPr lang="ru-RU" sz="3400" dirty="0" smtClean="0"/>
              <a:t>чет специфики </a:t>
            </a:r>
            <a:r>
              <a:rPr lang="ru-RU" sz="3400" dirty="0"/>
              <a:t>конкретного учреждения, наиболее распространенные факторы риска в микрорайоне школы и районе муниципалитета.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918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Три «поля» </a:t>
            </a:r>
            <a:br>
              <a:rPr lang="ru-RU" b="1" dirty="0" smtClean="0"/>
            </a:br>
            <a:r>
              <a:rPr lang="ru-RU" b="1" dirty="0" smtClean="0"/>
              <a:t>профилактической работы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i="1" dirty="0" smtClean="0"/>
              <a:t>Краткосрочная цель: </a:t>
            </a:r>
            <a:r>
              <a:rPr lang="ru-RU" dirty="0" smtClean="0"/>
              <a:t>снижение риска развития деструктивного поведения и риска для жизни и здоровья участников ОО.</a:t>
            </a:r>
          </a:p>
          <a:p>
            <a:pPr marL="0" indent="0" algn="just">
              <a:buNone/>
            </a:pPr>
            <a:r>
              <a:rPr lang="ru-RU" b="1" i="1" dirty="0" smtClean="0"/>
              <a:t>Среднесрочная цель:  </a:t>
            </a:r>
            <a:r>
              <a:rPr lang="ru-RU" dirty="0" smtClean="0"/>
              <a:t>обеспечение условий безопасного развития личности и социально-психологической адаптации в условиях ОУ.</a:t>
            </a:r>
          </a:p>
          <a:p>
            <a:pPr marL="0" indent="0" algn="just">
              <a:buNone/>
            </a:pPr>
            <a:r>
              <a:rPr lang="ru-RU" b="1" i="1" dirty="0" smtClean="0"/>
              <a:t>Долгосрочная цель: </a:t>
            </a:r>
            <a:r>
              <a:rPr lang="ru-RU" dirty="0" smtClean="0"/>
              <a:t>формирование у участников образовательных отношений системы ценностей безопасного типа личности, соответствующих навыков поведения; формирование психологической культуры и безопасного пространства школы.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1536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Задачи </a:t>
            </a:r>
            <a:r>
              <a:rPr lang="ru-RU" b="1" dirty="0" smtClean="0"/>
              <a:t>профилактической работы</a:t>
            </a:r>
            <a:endParaRPr lang="ru-RU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40752552"/>
              </p:ext>
            </p:extLst>
          </p:nvPr>
        </p:nvGraphicFramePr>
        <p:xfrm>
          <a:off x="755576" y="1484784"/>
          <a:ext cx="770485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4481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Подходы к пониманию задач профилактической работы</a:t>
            </a:r>
            <a:endParaRPr lang="ru-RU" sz="32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7870225" cy="5105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5934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468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Организационно-методическое обеспечение деятельности ОУ по профилактике деструктивного поведения. Актуальные проблемы деятельности специалистов СКС по профилактике деструктивного поведения детей и подростков в общеобразовательных  учреждениях г.Череповца.  </vt:lpstr>
      <vt:lpstr>Актуальные проблемы деятельности специалистов СКС по профилактике деструктивного поведения детей и подростков</vt:lpstr>
      <vt:lpstr>Актуальные проблемы деятельности специалистов СКС по профилактике деструктивного поведения детей и подростков</vt:lpstr>
      <vt:lpstr>Актуальные проблемы деятельности специалистов СКС по профилактике деструктивного поведения детей и подростков</vt:lpstr>
      <vt:lpstr>Организационно-методическое обеспечение деятельности ОУ  по профилактике деструктивного поведения </vt:lpstr>
      <vt:lpstr>Условия построения системы профилактической работы в ОУ</vt:lpstr>
      <vt:lpstr>Три «поля»  профилактической работы</vt:lpstr>
      <vt:lpstr>Задачи профилактической работы</vt:lpstr>
      <vt:lpstr>Подходы к пониманию задач профилактической работы</vt:lpstr>
      <vt:lpstr>Риски профилактической работы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Комплексный подход  в формировании ценности здорового и безопасного образа жизни. Профилактика деструктивного поведения </dc:title>
  <dc:creator>user</dc:creator>
  <cp:lastModifiedBy>user</cp:lastModifiedBy>
  <cp:revision>18</cp:revision>
  <dcterms:created xsi:type="dcterms:W3CDTF">2021-08-26T19:52:51Z</dcterms:created>
  <dcterms:modified xsi:type="dcterms:W3CDTF">2021-08-30T06:04:16Z</dcterms:modified>
</cp:coreProperties>
</file>