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3" r:id="rId2"/>
    <p:sldId id="343" r:id="rId3"/>
    <p:sldId id="350" r:id="rId4"/>
    <p:sldId id="258" r:id="rId5"/>
    <p:sldId id="307" r:id="rId6"/>
    <p:sldId id="335" r:id="rId7"/>
    <p:sldId id="299" r:id="rId8"/>
    <p:sldId id="300" r:id="rId9"/>
    <p:sldId id="301" r:id="rId10"/>
    <p:sldId id="325" r:id="rId11"/>
    <p:sldId id="302" r:id="rId12"/>
    <p:sldId id="316" r:id="rId13"/>
    <p:sldId id="275" r:id="rId14"/>
    <p:sldId id="303" r:id="rId15"/>
    <p:sldId id="349" r:id="rId16"/>
    <p:sldId id="259" r:id="rId17"/>
    <p:sldId id="282" r:id="rId18"/>
    <p:sldId id="278" r:id="rId19"/>
    <p:sldId id="326" r:id="rId20"/>
    <p:sldId id="304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E1FF"/>
    <a:srgbClr val="61BBFF"/>
    <a:srgbClr val="BB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4" autoAdjust="0"/>
    <p:restoredTop sz="83516" autoAdjust="0"/>
  </p:normalViewPr>
  <p:slideViewPr>
    <p:cSldViewPr>
      <p:cViewPr>
        <p:scale>
          <a:sx n="103" d="100"/>
          <a:sy n="103" d="100"/>
        </p:scale>
        <p:origin x="-756" y="-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16400-8825-4FE5-B3C8-3499A9AFD0F5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F54AC-9FD0-4AD6-B5AF-3C86A52FF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419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75EAB-991C-42F8-A6E1-DF5332C3A13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4A152-6796-4314-9367-5CF5DB3EEC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616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dirty="0"/>
              <a:t> </a:t>
            </a:r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CDBE3D-FA85-4FC8-9D8D-C0BDFD9A0764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34003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dirty="0"/>
              <a:t> </a:t>
            </a:r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CDBE3D-FA85-4FC8-9D8D-C0BDFD9A0764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5287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4A152-6796-4314-9367-5CF5DB3EECB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081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4A152-6796-4314-9367-5CF5DB3EECB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317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4A152-6796-4314-9367-5CF5DB3EECB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3171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4A152-6796-4314-9367-5CF5DB3EECB1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7859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4A152-6796-4314-9367-5CF5DB3EECB1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456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4A152-6796-4314-9367-5CF5DB3EECB1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31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if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tiff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tiff"/><Relationship Id="rId5" Type="http://schemas.openxmlformats.org/officeDocument/2006/relationships/image" Target="../media/image18.png"/><Relationship Id="rId4" Type="http://schemas.openxmlformats.org/officeDocument/2006/relationships/image" Target="../media/image17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if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2.tiff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tiff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tiff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7" descr="07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336" y="1709496"/>
            <a:ext cx="4230241" cy="44473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911224" y="171625"/>
            <a:ext cx="10320867" cy="8001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1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Автономное образовательное учреждение Вологодской области </a:t>
            </a:r>
            <a:br>
              <a:rPr lang="ru-RU" altLang="ru-RU" sz="1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altLang="ru-RU" sz="1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дополнительного профессионального образования</a:t>
            </a:r>
          </a:p>
          <a:p>
            <a:pPr algn="ctr" eaLnBrk="1" hangingPunct="1"/>
            <a:r>
              <a:rPr lang="en-US" altLang="ru-RU" sz="1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altLang="ru-RU" sz="1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Вологодский институт развития образования</a:t>
            </a:r>
            <a:r>
              <a:rPr lang="en-US" altLang="ru-RU" sz="1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lang="ru-RU" altLang="ru-RU" sz="18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2" name="Line 9"/>
          <p:cNvSpPr>
            <a:spLocks noChangeShapeType="1"/>
          </p:cNvSpPr>
          <p:nvPr/>
        </p:nvSpPr>
        <p:spPr bwMode="auto">
          <a:xfrm>
            <a:off x="0" y="1125538"/>
            <a:ext cx="12192000" cy="0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4512990" y="1776140"/>
            <a:ext cx="7560840" cy="353943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Sitka Text" panose="02000505000000020004" pitchFamily="2" charset="0"/>
                <a:cs typeface="Times New Roman" panose="02020603050405020304" pitchFamily="18" charset="0"/>
              </a:rPr>
              <a:t>ЕДИНЫЙ МЕТОДИЧЕСКИЙ ДЕНЬ</a:t>
            </a: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Sitka Text" panose="02000505000000020004" pitchFamily="2" charset="0"/>
                <a:cs typeface="Times New Roman" panose="02020603050405020304" pitchFamily="18" charset="0"/>
              </a:rPr>
              <a:t>«Модернизация воспитательной деятельности общеобразовательных организаций»</a:t>
            </a:r>
          </a:p>
          <a:p>
            <a:pPr algn="ctr"/>
            <a:endParaRPr lang="ru-RU" sz="3200" b="1" dirty="0">
              <a:solidFill>
                <a:srgbClr val="FF0000"/>
              </a:solidFill>
              <a:latin typeface="Sitka Text" panose="02000505000000020004" pitchFamily="2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Sitka Text" panose="02000505000000020004" pitchFamily="2" charset="0"/>
                <a:cs typeface="Times New Roman" panose="02020603050405020304" pitchFamily="18" charset="0"/>
              </a:rPr>
              <a:t>В ОНЛАЙН-ФОРМАТЕ </a:t>
            </a:r>
          </a:p>
        </p:txBody>
      </p:sp>
      <p:sp>
        <p:nvSpPr>
          <p:cNvPr id="2054" name="Line 15"/>
          <p:cNvSpPr>
            <a:spLocks noChangeShapeType="1"/>
          </p:cNvSpPr>
          <p:nvPr/>
        </p:nvSpPr>
        <p:spPr bwMode="auto">
          <a:xfrm>
            <a:off x="0" y="6273800"/>
            <a:ext cx="12192000" cy="0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814917" y="6273800"/>
            <a:ext cx="1051348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1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город Череповец  </a:t>
            </a:r>
          </a:p>
          <a:p>
            <a:pPr algn="ctr" eaLnBrk="1" hangingPunct="1"/>
            <a:r>
              <a:rPr lang="ru-RU" altLang="ru-RU" sz="1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 октября 2020 год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27" y="36825"/>
            <a:ext cx="1116149" cy="97172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3431" y="155242"/>
            <a:ext cx="11208567" cy="1257534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51098" y="1916832"/>
            <a:ext cx="6813054" cy="2070553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Задачи (их количество и их формулировки) рекомендуется соотносить с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одулями, которые будут представлены в следующем разделе вашей программы. Потому что, по сути, в каждом модуле будут показаны конкретные способы решения поставленных вами задач.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1425" y="1412776"/>
            <a:ext cx="11280575" cy="21354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792088" cy="68959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99456" y="404664"/>
            <a:ext cx="9937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РЕКОМЕНДАЦИЯ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B5BE3F6-9EBA-4DA4-A521-1A2A874EED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313" y="1701554"/>
            <a:ext cx="4320480" cy="4571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361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ВИДЫ, ФОРМЫ И СОДЕРЖАНИЕ ДЕЯТЕЛЬНОСТИ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Freeform 3"/>
          <p:cNvSpPr>
            <a:spLocks/>
          </p:cNvSpPr>
          <p:nvPr/>
        </p:nvSpPr>
        <p:spPr bwMode="gray">
          <a:xfrm>
            <a:off x="821267" y="2277131"/>
            <a:ext cx="4878917" cy="1950406"/>
          </a:xfrm>
          <a:custGeom>
            <a:avLst/>
            <a:gdLst/>
            <a:ahLst/>
            <a:cxnLst>
              <a:cxn ang="0">
                <a:pos x="2304" y="691"/>
              </a:cxn>
              <a:cxn ang="0">
                <a:pos x="1991" y="833"/>
              </a:cxn>
              <a:cxn ang="0">
                <a:pos x="1817" y="1184"/>
              </a:cxn>
              <a:cxn ang="0">
                <a:pos x="0" y="1184"/>
              </a:cxn>
              <a:cxn ang="0">
                <a:pos x="0" y="1"/>
              </a:cxn>
              <a:cxn ang="0">
                <a:pos x="2305" y="0"/>
              </a:cxn>
              <a:cxn ang="0">
                <a:pos x="2304" y="691"/>
              </a:cxn>
            </a:cxnLst>
            <a:rect l="0" t="0" r="r" b="b"/>
            <a:pathLst>
              <a:path w="2305" h="1184">
                <a:moveTo>
                  <a:pt x="2304" y="691"/>
                </a:moveTo>
                <a:cubicBezTo>
                  <a:pt x="2183" y="700"/>
                  <a:pt x="2056" y="766"/>
                  <a:pt x="1991" y="833"/>
                </a:cubicBezTo>
                <a:cubicBezTo>
                  <a:pt x="1926" y="900"/>
                  <a:pt x="1835" y="1007"/>
                  <a:pt x="1817" y="1184"/>
                </a:cubicBezTo>
                <a:lnTo>
                  <a:pt x="0" y="1184"/>
                </a:lnTo>
                <a:lnTo>
                  <a:pt x="0" y="1"/>
                </a:lnTo>
                <a:lnTo>
                  <a:pt x="2305" y="0"/>
                </a:lnTo>
                <a:lnTo>
                  <a:pt x="2304" y="691"/>
                </a:lnTo>
                <a:close/>
              </a:path>
            </a:pathLst>
          </a:custGeom>
          <a:solidFill>
            <a:schemeClr val="accent2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gray">
          <a:xfrm>
            <a:off x="821267" y="2467001"/>
            <a:ext cx="4870451" cy="422275"/>
          </a:xfrm>
          <a:prstGeom prst="rect">
            <a:avLst/>
          </a:prstGeom>
          <a:gradFill rotWithShape="1">
            <a:gsLst>
              <a:gs pos="0">
                <a:schemeClr val="accent2">
                  <a:alpha val="80000"/>
                </a:schemeClr>
              </a:gs>
              <a:gs pos="50000">
                <a:schemeClr val="accent2">
                  <a:gamma/>
                  <a:shade val="89020"/>
                  <a:invGamma/>
                </a:schemeClr>
              </a:gs>
              <a:gs pos="100000">
                <a:schemeClr val="accent2">
                  <a:alpha val="8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Freeform 5"/>
          <p:cNvSpPr>
            <a:spLocks/>
          </p:cNvSpPr>
          <p:nvPr/>
        </p:nvSpPr>
        <p:spPr bwMode="gray">
          <a:xfrm>
            <a:off x="5890685" y="2351112"/>
            <a:ext cx="4878916" cy="1879600"/>
          </a:xfrm>
          <a:custGeom>
            <a:avLst/>
            <a:gdLst/>
            <a:ahLst/>
            <a:cxnLst>
              <a:cxn ang="0">
                <a:pos x="1" y="691"/>
              </a:cxn>
              <a:cxn ang="0">
                <a:pos x="314" y="833"/>
              </a:cxn>
              <a:cxn ang="0">
                <a:pos x="481" y="1182"/>
              </a:cxn>
              <a:cxn ang="0">
                <a:pos x="2305" y="1184"/>
              </a:cxn>
              <a:cxn ang="0">
                <a:pos x="2305" y="1"/>
              </a:cxn>
              <a:cxn ang="0">
                <a:pos x="0" y="0"/>
              </a:cxn>
              <a:cxn ang="0">
                <a:pos x="1" y="691"/>
              </a:cxn>
            </a:cxnLst>
            <a:rect l="0" t="0" r="r" b="b"/>
            <a:pathLst>
              <a:path w="2305" h="1184">
                <a:moveTo>
                  <a:pt x="1" y="691"/>
                </a:moveTo>
                <a:cubicBezTo>
                  <a:pt x="122" y="700"/>
                  <a:pt x="249" y="766"/>
                  <a:pt x="314" y="833"/>
                </a:cubicBezTo>
                <a:cubicBezTo>
                  <a:pt x="379" y="900"/>
                  <a:pt x="463" y="1005"/>
                  <a:pt x="481" y="1182"/>
                </a:cubicBezTo>
                <a:lnTo>
                  <a:pt x="2305" y="1184"/>
                </a:lnTo>
                <a:lnTo>
                  <a:pt x="2305" y="1"/>
                </a:lnTo>
                <a:lnTo>
                  <a:pt x="0" y="0"/>
                </a:lnTo>
                <a:lnTo>
                  <a:pt x="1" y="691"/>
                </a:lnTo>
                <a:close/>
              </a:path>
            </a:pathLst>
          </a:custGeom>
          <a:solidFill>
            <a:schemeClr val="folHlink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gray">
          <a:xfrm flipH="1">
            <a:off x="5880100" y="2470176"/>
            <a:ext cx="4885267" cy="422275"/>
          </a:xfrm>
          <a:prstGeom prst="rect">
            <a:avLst/>
          </a:prstGeom>
          <a:gradFill rotWithShape="1">
            <a:gsLst>
              <a:gs pos="0">
                <a:schemeClr val="folHlink">
                  <a:alpha val="80000"/>
                </a:schemeClr>
              </a:gs>
              <a:gs pos="50000">
                <a:schemeClr val="folHlink">
                  <a:gamma/>
                  <a:shade val="89020"/>
                  <a:invGamma/>
                </a:schemeClr>
              </a:gs>
              <a:gs pos="100000">
                <a:schemeClr val="folHlink">
                  <a:alpha val="8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Freeform 7"/>
          <p:cNvSpPr>
            <a:spLocks/>
          </p:cNvSpPr>
          <p:nvPr/>
        </p:nvSpPr>
        <p:spPr bwMode="blackGray">
          <a:xfrm>
            <a:off x="821267" y="4375831"/>
            <a:ext cx="4878917" cy="1879600"/>
          </a:xfrm>
          <a:custGeom>
            <a:avLst/>
            <a:gdLst/>
            <a:ahLst/>
            <a:cxnLst>
              <a:cxn ang="0">
                <a:pos x="2304" y="493"/>
              </a:cxn>
              <a:cxn ang="0">
                <a:pos x="1991" y="351"/>
              </a:cxn>
              <a:cxn ang="0">
                <a:pos x="1813" y="1"/>
              </a:cxn>
              <a:cxn ang="0">
                <a:pos x="0" y="0"/>
              </a:cxn>
              <a:cxn ang="0">
                <a:pos x="0" y="1183"/>
              </a:cxn>
              <a:cxn ang="0">
                <a:pos x="2305" y="1184"/>
              </a:cxn>
              <a:cxn ang="0">
                <a:pos x="2304" y="493"/>
              </a:cxn>
            </a:cxnLst>
            <a:rect l="0" t="0" r="r" b="b"/>
            <a:pathLst>
              <a:path w="2305" h="1184">
                <a:moveTo>
                  <a:pt x="2304" y="493"/>
                </a:moveTo>
                <a:cubicBezTo>
                  <a:pt x="2183" y="484"/>
                  <a:pt x="2056" y="418"/>
                  <a:pt x="1991" y="351"/>
                </a:cubicBezTo>
                <a:cubicBezTo>
                  <a:pt x="1926" y="284"/>
                  <a:pt x="1831" y="178"/>
                  <a:pt x="1813" y="1"/>
                </a:cubicBezTo>
                <a:lnTo>
                  <a:pt x="0" y="0"/>
                </a:lnTo>
                <a:lnTo>
                  <a:pt x="0" y="1183"/>
                </a:lnTo>
                <a:lnTo>
                  <a:pt x="2305" y="1184"/>
                </a:lnTo>
                <a:lnTo>
                  <a:pt x="2304" y="493"/>
                </a:lnTo>
                <a:close/>
              </a:path>
            </a:pathLst>
          </a:custGeom>
          <a:solidFill>
            <a:schemeClr val="accent1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8" name="Freeform 8"/>
          <p:cNvSpPr>
            <a:spLocks/>
          </p:cNvSpPr>
          <p:nvPr/>
        </p:nvSpPr>
        <p:spPr bwMode="gray">
          <a:xfrm>
            <a:off x="5886451" y="4348187"/>
            <a:ext cx="4878916" cy="1881188"/>
          </a:xfrm>
          <a:custGeom>
            <a:avLst/>
            <a:gdLst/>
            <a:ahLst/>
            <a:cxnLst>
              <a:cxn ang="0">
                <a:pos x="1" y="494"/>
              </a:cxn>
              <a:cxn ang="0">
                <a:pos x="314" y="352"/>
              </a:cxn>
              <a:cxn ang="0">
                <a:pos x="483" y="0"/>
              </a:cxn>
              <a:cxn ang="0">
                <a:pos x="2305" y="1"/>
              </a:cxn>
              <a:cxn ang="0">
                <a:pos x="2305" y="1184"/>
              </a:cxn>
              <a:cxn ang="0">
                <a:pos x="0" y="1185"/>
              </a:cxn>
              <a:cxn ang="0">
                <a:pos x="1" y="494"/>
              </a:cxn>
            </a:cxnLst>
            <a:rect l="0" t="0" r="r" b="b"/>
            <a:pathLst>
              <a:path w="2305" h="1185">
                <a:moveTo>
                  <a:pt x="1" y="494"/>
                </a:moveTo>
                <a:cubicBezTo>
                  <a:pt x="122" y="485"/>
                  <a:pt x="249" y="419"/>
                  <a:pt x="314" y="352"/>
                </a:cubicBezTo>
                <a:cubicBezTo>
                  <a:pt x="379" y="285"/>
                  <a:pt x="465" y="177"/>
                  <a:pt x="483" y="0"/>
                </a:cubicBezTo>
                <a:lnTo>
                  <a:pt x="2305" y="1"/>
                </a:lnTo>
                <a:lnTo>
                  <a:pt x="2305" y="1184"/>
                </a:lnTo>
                <a:lnTo>
                  <a:pt x="0" y="1185"/>
                </a:lnTo>
                <a:lnTo>
                  <a:pt x="1" y="494"/>
                </a:lnTo>
                <a:close/>
              </a:path>
            </a:pathLst>
          </a:custGeom>
          <a:solidFill>
            <a:schemeClr val="hlink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9" name="Freeform 9"/>
          <p:cNvSpPr>
            <a:spLocks/>
          </p:cNvSpPr>
          <p:nvPr/>
        </p:nvSpPr>
        <p:spPr bwMode="gray">
          <a:xfrm>
            <a:off x="6218390" y="4440840"/>
            <a:ext cx="4248151" cy="461963"/>
          </a:xfrm>
          <a:custGeom>
            <a:avLst/>
            <a:gdLst/>
            <a:ahLst/>
            <a:cxnLst>
              <a:cxn ang="0">
                <a:pos x="176" y="3"/>
              </a:cxn>
              <a:cxn ang="0">
                <a:pos x="0" y="291"/>
              </a:cxn>
              <a:cxn ang="0">
                <a:pos x="2007" y="291"/>
              </a:cxn>
              <a:cxn ang="0">
                <a:pos x="2007" y="0"/>
              </a:cxn>
              <a:cxn ang="0">
                <a:pos x="176" y="3"/>
              </a:cxn>
            </a:cxnLst>
            <a:rect l="0" t="0" r="r" b="b"/>
            <a:pathLst>
              <a:path w="2007" h="291">
                <a:moveTo>
                  <a:pt x="176" y="3"/>
                </a:moveTo>
                <a:cubicBezTo>
                  <a:pt x="133" y="163"/>
                  <a:pt x="72" y="214"/>
                  <a:pt x="0" y="291"/>
                </a:cubicBezTo>
                <a:lnTo>
                  <a:pt x="2007" y="291"/>
                </a:lnTo>
                <a:lnTo>
                  <a:pt x="2007" y="0"/>
                </a:lnTo>
                <a:lnTo>
                  <a:pt x="176" y="3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80000"/>
                </a:schemeClr>
              </a:gs>
              <a:gs pos="50000">
                <a:schemeClr val="hlink">
                  <a:gamma/>
                  <a:shade val="89020"/>
                  <a:invGamma/>
                </a:schemeClr>
              </a:gs>
              <a:gs pos="100000">
                <a:schemeClr val="hlink">
                  <a:alpha val="80000"/>
                </a:schemeClr>
              </a:gs>
            </a:gsLst>
            <a:lin ang="0" scaled="1"/>
          </a:gra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Freeform 10"/>
          <p:cNvSpPr>
            <a:spLocks/>
          </p:cNvSpPr>
          <p:nvPr/>
        </p:nvSpPr>
        <p:spPr bwMode="gray">
          <a:xfrm flipH="1">
            <a:off x="817034" y="4464075"/>
            <a:ext cx="4220633" cy="461962"/>
          </a:xfrm>
          <a:custGeom>
            <a:avLst/>
            <a:gdLst/>
            <a:ahLst/>
            <a:cxnLst>
              <a:cxn ang="0">
                <a:pos x="176" y="3"/>
              </a:cxn>
              <a:cxn ang="0">
                <a:pos x="0" y="291"/>
              </a:cxn>
              <a:cxn ang="0">
                <a:pos x="2007" y="291"/>
              </a:cxn>
              <a:cxn ang="0">
                <a:pos x="2007" y="0"/>
              </a:cxn>
              <a:cxn ang="0">
                <a:pos x="176" y="3"/>
              </a:cxn>
            </a:cxnLst>
            <a:rect l="0" t="0" r="r" b="b"/>
            <a:pathLst>
              <a:path w="2007" h="291">
                <a:moveTo>
                  <a:pt x="176" y="3"/>
                </a:moveTo>
                <a:cubicBezTo>
                  <a:pt x="133" y="163"/>
                  <a:pt x="72" y="214"/>
                  <a:pt x="0" y="291"/>
                </a:cubicBezTo>
                <a:lnTo>
                  <a:pt x="2007" y="291"/>
                </a:lnTo>
                <a:lnTo>
                  <a:pt x="2007" y="0"/>
                </a:lnTo>
                <a:lnTo>
                  <a:pt x="176" y="3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80000"/>
                </a:schemeClr>
              </a:gs>
              <a:gs pos="50000">
                <a:schemeClr val="accent1">
                  <a:gamma/>
                  <a:shade val="89020"/>
                  <a:invGamma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1"/>
          </a:gra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gray">
          <a:xfrm>
            <a:off x="1016000" y="2470175"/>
            <a:ext cx="4599947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Инвариантные модули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gray">
          <a:xfrm>
            <a:off x="1016000" y="4492650"/>
            <a:ext cx="360721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Вариативные модули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gray">
          <a:xfrm>
            <a:off x="6110818" y="2481287"/>
            <a:ext cx="4455583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Инвариантные модули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gray">
          <a:xfrm>
            <a:off x="6920929" y="4440839"/>
            <a:ext cx="3545616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pPr algn="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Вариативные модули</a:t>
            </a:r>
          </a:p>
          <a:p>
            <a:pPr algn="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(региональные предложения )</a:t>
            </a:r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gray">
          <a:xfrm>
            <a:off x="1029102" y="2901552"/>
            <a:ext cx="3939116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latinLnBrk="1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«Классное руководство»</a:t>
            </a:r>
          </a:p>
          <a:p>
            <a:pPr lvl="0" latinLnBrk="1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«Школьный урок»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latinLnBrk="1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«Курсы внеурочной деятельности»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«Работа с родителями»</a:t>
            </a:r>
            <a:endParaRPr lang="en-US"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gray">
          <a:xfrm>
            <a:off x="6623051" y="3094062"/>
            <a:ext cx="3985683" cy="8556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 latinLnBrk="1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«Самоуправление»</a:t>
            </a:r>
          </a:p>
          <a:p>
            <a:pPr lvl="0" algn="r" latinLnBrk="1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«Профориентация»</a:t>
            </a:r>
          </a:p>
          <a:p>
            <a:pPr algn="r" eaLnBrk="0" hangingPunct="0">
              <a:lnSpc>
                <a:spcPct val="11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gray">
          <a:xfrm>
            <a:off x="950404" y="4938678"/>
            <a:ext cx="4470400" cy="11387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latinLnBrk="1"/>
            <a:r>
              <a:rPr lang="en-US" sz="1200" dirty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latinLnBrk="1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«Ключевые общешкольные дела», «Детские общественные объединения», «Школьные медиа», «Экскурсии, экспедиции, походы», «Организация предметно-эстетической среды»</a:t>
            </a: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gray">
          <a:xfrm>
            <a:off x="6110817" y="4940482"/>
            <a:ext cx="4654550" cy="11695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«Профилактика правонарушений несовершеннолетних», «Кадетская составляющая», «Дополнительное образование», «Я – гражданин России», «Наставничество», «Добровольческая деятельность» , «Профилактика социально негативных явлений», др. </a:t>
            </a:r>
          </a:p>
        </p:txBody>
      </p:sp>
      <p:grpSp>
        <p:nvGrpSpPr>
          <p:cNvPr id="19" name="Group 35"/>
          <p:cNvGrpSpPr>
            <a:grpSpLocks/>
          </p:cNvGrpSpPr>
          <p:nvPr/>
        </p:nvGrpSpPr>
        <p:grpSpPr bwMode="auto">
          <a:xfrm>
            <a:off x="4669367" y="3448075"/>
            <a:ext cx="2243667" cy="1682750"/>
            <a:chOff x="2350" y="2010"/>
            <a:chExt cx="1060" cy="1060"/>
          </a:xfrm>
        </p:grpSpPr>
        <p:sp>
          <p:nvSpPr>
            <p:cNvPr id="20" name="Oval 29"/>
            <p:cNvSpPr>
              <a:spLocks noChangeArrowheads="1"/>
            </p:cNvSpPr>
            <p:nvPr/>
          </p:nvSpPr>
          <p:spPr bwMode="gray">
            <a:xfrm>
              <a:off x="2350" y="2010"/>
              <a:ext cx="1060" cy="106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54118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1" name="Group 30"/>
            <p:cNvGrpSpPr>
              <a:grpSpLocks/>
            </p:cNvGrpSpPr>
            <p:nvPr/>
          </p:nvGrpSpPr>
          <p:grpSpPr bwMode="auto">
            <a:xfrm rot="-2288454">
              <a:off x="2439" y="2081"/>
              <a:ext cx="887" cy="907"/>
              <a:chOff x="887" y="2040"/>
              <a:chExt cx="433" cy="422"/>
            </a:xfrm>
          </p:grpSpPr>
          <p:pic>
            <p:nvPicPr>
              <p:cNvPr id="23" name="Picture 31" descr="circuler_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gray">
              <a:xfrm>
                <a:off x="887" y="2040"/>
                <a:ext cx="430" cy="420"/>
              </a:xfrm>
              <a:prstGeom prst="rect">
                <a:avLst/>
              </a:prstGeom>
              <a:noFill/>
            </p:spPr>
          </p:pic>
          <p:sp>
            <p:nvSpPr>
              <p:cNvPr id="24" name="Oval 32"/>
              <p:cNvSpPr>
                <a:spLocks noChangeArrowheads="1"/>
              </p:cNvSpPr>
              <p:nvPr/>
            </p:nvSpPr>
            <p:spPr bwMode="gray">
              <a:xfrm>
                <a:off x="887" y="2040"/>
                <a:ext cx="433" cy="422"/>
              </a:xfrm>
              <a:prstGeom prst="ellipse">
                <a:avLst/>
              </a:prstGeom>
              <a:solidFill>
                <a:srgbClr val="FF6600">
                  <a:alpha val="75000"/>
                </a:srgbClr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25" name="Picture 33" descr="Picture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930" y="2044"/>
                <a:ext cx="345" cy="149"/>
              </a:xfrm>
              <a:prstGeom prst="rect">
                <a:avLst/>
              </a:prstGeom>
              <a:noFill/>
            </p:spPr>
          </p:pic>
        </p:grpSp>
        <p:pic>
          <p:nvPicPr>
            <p:cNvPr id="22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 l="12015" t="9302" r="12404" b="12598"/>
            <a:stretch>
              <a:fillRect/>
            </a:stretch>
          </p:blipFill>
          <p:spPr bwMode="gray">
            <a:xfrm>
              <a:off x="2428" y="2053"/>
              <a:ext cx="915" cy="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6" name="Text Box 37"/>
          <p:cNvSpPr txBox="1">
            <a:spLocks noChangeArrowheads="1"/>
          </p:cNvSpPr>
          <p:nvPr/>
        </p:nvSpPr>
        <p:spPr bwMode="black">
          <a:xfrm>
            <a:off x="4993217" y="3989412"/>
            <a:ext cx="162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>
                <a:solidFill>
                  <a:srgbClr val="FFFFFF"/>
                </a:solidFill>
                <a:latin typeface="Calibri" pitchFamily="34" charset="0"/>
              </a:rPr>
              <a:t>3</a:t>
            </a:r>
            <a:endParaRPr lang="en-US" sz="3200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49" y="116632"/>
            <a:ext cx="1116149" cy="971725"/>
          </a:xfrm>
          <a:prstGeom prst="rect">
            <a:avLst/>
          </a:prstGeom>
        </p:spPr>
      </p:pic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705523" y="1171544"/>
            <a:ext cx="11280575" cy="21354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693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2639616" y="479854"/>
            <a:ext cx="10972800" cy="725488"/>
          </a:xfrm>
        </p:spPr>
        <p:txBody>
          <a:bodyPr>
            <a:normAutofit/>
          </a:bodyPr>
          <a:lstStyle/>
          <a:p>
            <a:r>
              <a:rPr lang="ru-RU" alt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ОБРАТИТЬ ОСОБОЕ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5840" y="1628675"/>
            <a:ext cx="7344816" cy="4525963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воспитывающего потенциала урока;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координацию деятельности классных руководителей с педагогами класса;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деятельности по педагогической поддержке системы ученического самоуправления;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школьных традиций, связанных с историей развития образовательной организации.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8F291DAF-F9EB-41A9-B93D-E9DAE7DA6F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43" y="1562413"/>
            <a:ext cx="4320480" cy="4571662"/>
          </a:xfrm>
          <a:prstGeom prst="rect">
            <a:avLst/>
          </a:prstGeom>
        </p:spPr>
      </p:pic>
      <p:pic>
        <p:nvPicPr>
          <p:cNvPr id="5" name="Picture 2" descr="https://aspectmr.com/wp-content/uploads/2015/07/facts_or_fiction-e1575034064654.jpg">
            <a:extLst>
              <a:ext uri="{FF2B5EF4-FFF2-40B4-BE49-F238E27FC236}">
                <a16:creationId xmlns:a16="http://schemas.microsoft.com/office/drawing/2014/main" xmlns="" id="{814378FC-A352-4A46-BB72-F2F782C6B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267012"/>
            <a:ext cx="2644683" cy="1151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6133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ko-K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ВИДЫ, ФОРМЫ И СОДЕРЖАНИЕ ДЕЯТЕЛЬНОСТИ: </a:t>
            </a:r>
            <a:br>
              <a:rPr lang="ru-RU" altLang="ko-K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55693" y="1268760"/>
            <a:ext cx="5918448" cy="4525963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ru-RU" altLang="ko-KR" sz="2400" dirty="0"/>
              <a:t>Разрабатывая собственную программу воспитания, </a:t>
            </a:r>
            <a:r>
              <a:rPr lang="ru-RU" altLang="ko-KR" sz="2400" b="1" i="1" u="sng" dirty="0"/>
              <a:t>вы можете располагать выбранные вами модули в соответствии с их значимостью в системе воспитательной работы вашей школы</a:t>
            </a:r>
            <a:r>
              <a:rPr lang="ru-RU" altLang="ko-KR" sz="2400" dirty="0"/>
              <a:t>.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ko-KR" sz="2400" b="1" i="1" dirty="0"/>
              <a:t>Каждый из модулей ориентирован 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ko-KR" sz="2400" b="1" i="1" dirty="0"/>
              <a:t>на одну из поставленных школой задач воспитания 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ko-KR" sz="2400" b="1" i="1" dirty="0"/>
              <a:t>и соответствует одному из направлений 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ko-KR" sz="2400" b="1" i="1" dirty="0"/>
              <a:t>воспитательной работы школы. </a:t>
            </a:r>
          </a:p>
          <a:p>
            <a:pPr eaLnBrk="1" hangingPunct="1"/>
            <a:endParaRPr lang="ru-RU" altLang="ko-KR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7220553E-4A6D-41EF-98A0-203A968B4D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052736"/>
            <a:ext cx="5040560" cy="547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550" y="140849"/>
            <a:ext cx="10972800" cy="114300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САМО</a:t>
            </a:r>
            <a:r>
              <a:rPr lang="x-none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x-none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ВОСПИТАТЕЛЬНО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РАБОТЫ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reeform 3"/>
          <p:cNvSpPr>
            <a:spLocks/>
          </p:cNvSpPr>
          <p:nvPr/>
        </p:nvSpPr>
        <p:spPr bwMode="gray">
          <a:xfrm>
            <a:off x="821267" y="2347937"/>
            <a:ext cx="4878917" cy="1879600"/>
          </a:xfrm>
          <a:custGeom>
            <a:avLst/>
            <a:gdLst/>
            <a:ahLst/>
            <a:cxnLst>
              <a:cxn ang="0">
                <a:pos x="2304" y="691"/>
              </a:cxn>
              <a:cxn ang="0">
                <a:pos x="1991" y="833"/>
              </a:cxn>
              <a:cxn ang="0">
                <a:pos x="1817" y="1184"/>
              </a:cxn>
              <a:cxn ang="0">
                <a:pos x="0" y="1184"/>
              </a:cxn>
              <a:cxn ang="0">
                <a:pos x="0" y="1"/>
              </a:cxn>
              <a:cxn ang="0">
                <a:pos x="2305" y="0"/>
              </a:cxn>
              <a:cxn ang="0">
                <a:pos x="2304" y="691"/>
              </a:cxn>
            </a:cxnLst>
            <a:rect l="0" t="0" r="r" b="b"/>
            <a:pathLst>
              <a:path w="2305" h="1184">
                <a:moveTo>
                  <a:pt x="2304" y="691"/>
                </a:moveTo>
                <a:cubicBezTo>
                  <a:pt x="2183" y="700"/>
                  <a:pt x="2056" y="766"/>
                  <a:pt x="1991" y="833"/>
                </a:cubicBezTo>
                <a:cubicBezTo>
                  <a:pt x="1926" y="900"/>
                  <a:pt x="1835" y="1007"/>
                  <a:pt x="1817" y="1184"/>
                </a:cubicBezTo>
                <a:lnTo>
                  <a:pt x="0" y="1184"/>
                </a:lnTo>
                <a:lnTo>
                  <a:pt x="0" y="1"/>
                </a:lnTo>
                <a:lnTo>
                  <a:pt x="2305" y="0"/>
                </a:lnTo>
                <a:lnTo>
                  <a:pt x="2304" y="691"/>
                </a:lnTo>
                <a:close/>
              </a:path>
            </a:pathLst>
          </a:custGeom>
          <a:solidFill>
            <a:schemeClr val="accent2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gray">
          <a:xfrm>
            <a:off x="821267" y="2467001"/>
            <a:ext cx="4870451" cy="537507"/>
          </a:xfrm>
          <a:prstGeom prst="rect">
            <a:avLst/>
          </a:prstGeom>
          <a:gradFill rotWithShape="1">
            <a:gsLst>
              <a:gs pos="0">
                <a:schemeClr val="accent2">
                  <a:alpha val="80000"/>
                </a:schemeClr>
              </a:gs>
              <a:gs pos="50000">
                <a:schemeClr val="accent2">
                  <a:gamma/>
                  <a:shade val="89020"/>
                  <a:invGamma/>
                </a:schemeClr>
              </a:gs>
              <a:gs pos="100000">
                <a:schemeClr val="accent2">
                  <a:alpha val="8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Freeform 5"/>
          <p:cNvSpPr>
            <a:spLocks/>
          </p:cNvSpPr>
          <p:nvPr/>
        </p:nvSpPr>
        <p:spPr bwMode="gray">
          <a:xfrm>
            <a:off x="5890685" y="2351112"/>
            <a:ext cx="4878916" cy="1879600"/>
          </a:xfrm>
          <a:custGeom>
            <a:avLst/>
            <a:gdLst/>
            <a:ahLst/>
            <a:cxnLst>
              <a:cxn ang="0">
                <a:pos x="1" y="691"/>
              </a:cxn>
              <a:cxn ang="0">
                <a:pos x="314" y="833"/>
              </a:cxn>
              <a:cxn ang="0">
                <a:pos x="481" y="1182"/>
              </a:cxn>
              <a:cxn ang="0">
                <a:pos x="2305" y="1184"/>
              </a:cxn>
              <a:cxn ang="0">
                <a:pos x="2305" y="1"/>
              </a:cxn>
              <a:cxn ang="0">
                <a:pos x="0" y="0"/>
              </a:cxn>
              <a:cxn ang="0">
                <a:pos x="1" y="691"/>
              </a:cxn>
            </a:cxnLst>
            <a:rect l="0" t="0" r="r" b="b"/>
            <a:pathLst>
              <a:path w="2305" h="1184">
                <a:moveTo>
                  <a:pt x="1" y="691"/>
                </a:moveTo>
                <a:cubicBezTo>
                  <a:pt x="122" y="700"/>
                  <a:pt x="249" y="766"/>
                  <a:pt x="314" y="833"/>
                </a:cubicBezTo>
                <a:cubicBezTo>
                  <a:pt x="379" y="900"/>
                  <a:pt x="463" y="1005"/>
                  <a:pt x="481" y="1182"/>
                </a:cubicBezTo>
                <a:lnTo>
                  <a:pt x="2305" y="1184"/>
                </a:lnTo>
                <a:lnTo>
                  <a:pt x="2305" y="1"/>
                </a:lnTo>
                <a:lnTo>
                  <a:pt x="0" y="0"/>
                </a:lnTo>
                <a:lnTo>
                  <a:pt x="1" y="691"/>
                </a:lnTo>
                <a:close/>
              </a:path>
            </a:pathLst>
          </a:custGeom>
          <a:solidFill>
            <a:schemeClr val="folHlink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gray">
          <a:xfrm flipH="1">
            <a:off x="5880099" y="2498475"/>
            <a:ext cx="4885267" cy="595588"/>
          </a:xfrm>
          <a:prstGeom prst="rect">
            <a:avLst/>
          </a:prstGeom>
          <a:gradFill rotWithShape="1">
            <a:gsLst>
              <a:gs pos="0">
                <a:schemeClr val="folHlink">
                  <a:alpha val="80000"/>
                </a:schemeClr>
              </a:gs>
              <a:gs pos="50000">
                <a:schemeClr val="folHlink">
                  <a:gamma/>
                  <a:shade val="89020"/>
                  <a:invGamma/>
                </a:schemeClr>
              </a:gs>
              <a:gs pos="100000">
                <a:schemeClr val="folHlink">
                  <a:alpha val="8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Freeform 7"/>
          <p:cNvSpPr>
            <a:spLocks/>
          </p:cNvSpPr>
          <p:nvPr/>
        </p:nvSpPr>
        <p:spPr bwMode="blackGray">
          <a:xfrm>
            <a:off x="817034" y="4357712"/>
            <a:ext cx="4878917" cy="1879600"/>
          </a:xfrm>
          <a:custGeom>
            <a:avLst/>
            <a:gdLst/>
            <a:ahLst/>
            <a:cxnLst>
              <a:cxn ang="0">
                <a:pos x="2304" y="493"/>
              </a:cxn>
              <a:cxn ang="0">
                <a:pos x="1991" y="351"/>
              </a:cxn>
              <a:cxn ang="0">
                <a:pos x="1813" y="1"/>
              </a:cxn>
              <a:cxn ang="0">
                <a:pos x="0" y="0"/>
              </a:cxn>
              <a:cxn ang="0">
                <a:pos x="0" y="1183"/>
              </a:cxn>
              <a:cxn ang="0">
                <a:pos x="2305" y="1184"/>
              </a:cxn>
              <a:cxn ang="0">
                <a:pos x="2304" y="493"/>
              </a:cxn>
            </a:cxnLst>
            <a:rect l="0" t="0" r="r" b="b"/>
            <a:pathLst>
              <a:path w="2305" h="1184">
                <a:moveTo>
                  <a:pt x="2304" y="493"/>
                </a:moveTo>
                <a:cubicBezTo>
                  <a:pt x="2183" y="484"/>
                  <a:pt x="2056" y="418"/>
                  <a:pt x="1991" y="351"/>
                </a:cubicBezTo>
                <a:cubicBezTo>
                  <a:pt x="1926" y="284"/>
                  <a:pt x="1831" y="178"/>
                  <a:pt x="1813" y="1"/>
                </a:cubicBezTo>
                <a:lnTo>
                  <a:pt x="0" y="0"/>
                </a:lnTo>
                <a:lnTo>
                  <a:pt x="0" y="1183"/>
                </a:lnTo>
                <a:lnTo>
                  <a:pt x="2305" y="1184"/>
                </a:lnTo>
                <a:lnTo>
                  <a:pt x="2304" y="493"/>
                </a:lnTo>
                <a:close/>
              </a:path>
            </a:pathLst>
          </a:custGeom>
          <a:solidFill>
            <a:schemeClr val="accent1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8" name="Freeform 8"/>
          <p:cNvSpPr>
            <a:spLocks/>
          </p:cNvSpPr>
          <p:nvPr/>
        </p:nvSpPr>
        <p:spPr bwMode="gray">
          <a:xfrm>
            <a:off x="5886451" y="4348187"/>
            <a:ext cx="4878916" cy="1881188"/>
          </a:xfrm>
          <a:custGeom>
            <a:avLst/>
            <a:gdLst/>
            <a:ahLst/>
            <a:cxnLst>
              <a:cxn ang="0">
                <a:pos x="1" y="494"/>
              </a:cxn>
              <a:cxn ang="0">
                <a:pos x="314" y="352"/>
              </a:cxn>
              <a:cxn ang="0">
                <a:pos x="483" y="0"/>
              </a:cxn>
              <a:cxn ang="0">
                <a:pos x="2305" y="1"/>
              </a:cxn>
              <a:cxn ang="0">
                <a:pos x="2305" y="1184"/>
              </a:cxn>
              <a:cxn ang="0">
                <a:pos x="0" y="1185"/>
              </a:cxn>
              <a:cxn ang="0">
                <a:pos x="1" y="494"/>
              </a:cxn>
            </a:cxnLst>
            <a:rect l="0" t="0" r="r" b="b"/>
            <a:pathLst>
              <a:path w="2305" h="1185">
                <a:moveTo>
                  <a:pt x="1" y="494"/>
                </a:moveTo>
                <a:cubicBezTo>
                  <a:pt x="122" y="485"/>
                  <a:pt x="249" y="419"/>
                  <a:pt x="314" y="352"/>
                </a:cubicBezTo>
                <a:cubicBezTo>
                  <a:pt x="379" y="285"/>
                  <a:pt x="465" y="177"/>
                  <a:pt x="483" y="0"/>
                </a:cubicBezTo>
                <a:lnTo>
                  <a:pt x="2305" y="1"/>
                </a:lnTo>
                <a:lnTo>
                  <a:pt x="2305" y="1184"/>
                </a:lnTo>
                <a:lnTo>
                  <a:pt x="0" y="1185"/>
                </a:lnTo>
                <a:lnTo>
                  <a:pt x="1" y="494"/>
                </a:lnTo>
                <a:close/>
              </a:path>
            </a:pathLst>
          </a:custGeom>
          <a:solidFill>
            <a:schemeClr val="hlink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9" name="Freeform 9"/>
          <p:cNvSpPr>
            <a:spLocks/>
          </p:cNvSpPr>
          <p:nvPr/>
        </p:nvSpPr>
        <p:spPr bwMode="gray">
          <a:xfrm>
            <a:off x="6502401" y="4487888"/>
            <a:ext cx="4248151" cy="582612"/>
          </a:xfrm>
          <a:custGeom>
            <a:avLst/>
            <a:gdLst/>
            <a:ahLst/>
            <a:cxnLst>
              <a:cxn ang="0">
                <a:pos x="176" y="3"/>
              </a:cxn>
              <a:cxn ang="0">
                <a:pos x="0" y="291"/>
              </a:cxn>
              <a:cxn ang="0">
                <a:pos x="2007" y="291"/>
              </a:cxn>
              <a:cxn ang="0">
                <a:pos x="2007" y="0"/>
              </a:cxn>
              <a:cxn ang="0">
                <a:pos x="176" y="3"/>
              </a:cxn>
            </a:cxnLst>
            <a:rect l="0" t="0" r="r" b="b"/>
            <a:pathLst>
              <a:path w="2007" h="291">
                <a:moveTo>
                  <a:pt x="176" y="3"/>
                </a:moveTo>
                <a:cubicBezTo>
                  <a:pt x="133" y="163"/>
                  <a:pt x="72" y="214"/>
                  <a:pt x="0" y="291"/>
                </a:cubicBezTo>
                <a:lnTo>
                  <a:pt x="2007" y="291"/>
                </a:lnTo>
                <a:lnTo>
                  <a:pt x="2007" y="0"/>
                </a:lnTo>
                <a:lnTo>
                  <a:pt x="176" y="3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80000"/>
                </a:schemeClr>
              </a:gs>
              <a:gs pos="50000">
                <a:schemeClr val="hlink">
                  <a:gamma/>
                  <a:shade val="89020"/>
                  <a:invGamma/>
                </a:schemeClr>
              </a:gs>
              <a:gs pos="100000">
                <a:schemeClr val="hlink">
                  <a:alpha val="80000"/>
                </a:schemeClr>
              </a:gs>
            </a:gsLst>
            <a:lin ang="0" scaled="1"/>
          </a:gra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Freeform 10"/>
          <p:cNvSpPr>
            <a:spLocks/>
          </p:cNvSpPr>
          <p:nvPr/>
        </p:nvSpPr>
        <p:spPr bwMode="gray">
          <a:xfrm flipH="1">
            <a:off x="817033" y="4464074"/>
            <a:ext cx="4220633" cy="575607"/>
          </a:xfrm>
          <a:custGeom>
            <a:avLst/>
            <a:gdLst/>
            <a:ahLst/>
            <a:cxnLst>
              <a:cxn ang="0">
                <a:pos x="176" y="3"/>
              </a:cxn>
              <a:cxn ang="0">
                <a:pos x="0" y="291"/>
              </a:cxn>
              <a:cxn ang="0">
                <a:pos x="2007" y="291"/>
              </a:cxn>
              <a:cxn ang="0">
                <a:pos x="2007" y="0"/>
              </a:cxn>
              <a:cxn ang="0">
                <a:pos x="176" y="3"/>
              </a:cxn>
            </a:cxnLst>
            <a:rect l="0" t="0" r="r" b="b"/>
            <a:pathLst>
              <a:path w="2007" h="291">
                <a:moveTo>
                  <a:pt x="176" y="3"/>
                </a:moveTo>
                <a:cubicBezTo>
                  <a:pt x="133" y="163"/>
                  <a:pt x="72" y="214"/>
                  <a:pt x="0" y="291"/>
                </a:cubicBezTo>
                <a:lnTo>
                  <a:pt x="2007" y="291"/>
                </a:lnTo>
                <a:lnTo>
                  <a:pt x="2007" y="0"/>
                </a:lnTo>
                <a:lnTo>
                  <a:pt x="176" y="3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80000"/>
                </a:schemeClr>
              </a:gs>
              <a:gs pos="50000">
                <a:schemeClr val="accent1">
                  <a:gamma/>
                  <a:shade val="89020"/>
                  <a:invGamma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1"/>
          </a:gra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gray">
          <a:xfrm>
            <a:off x="1050385" y="2448002"/>
            <a:ext cx="467571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воспитания, социализации и саморазвития школьников</a:t>
            </a:r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gray">
          <a:xfrm>
            <a:off x="1016000" y="4492650"/>
            <a:ext cx="3668184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 самоанализа</a:t>
            </a:r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gray">
          <a:xfrm>
            <a:off x="5890685" y="2481288"/>
            <a:ext cx="4675716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pPr algn="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организуемой в школе совместной деятельности детей и взрослых</a:t>
            </a:r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gray">
          <a:xfrm>
            <a:off x="6927853" y="4516462"/>
            <a:ext cx="36385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 соответствии с выбранными модулями</a:t>
            </a:r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gray">
          <a:xfrm>
            <a:off x="831900" y="3180237"/>
            <a:ext cx="4410637" cy="5663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личностного развития школьников каждого класса</a:t>
            </a:r>
            <a:endParaRPr lang="en-US" sz="1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gray">
          <a:xfrm>
            <a:off x="6633634" y="3290912"/>
            <a:ext cx="3985683" cy="8032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lnSpc>
                <a:spcPct val="11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в школе интересной, событийно насыщенной и личностно развивающей совместной деятельности детей и взрослых</a:t>
            </a: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gray">
          <a:xfrm>
            <a:off x="868550" y="5187250"/>
            <a:ext cx="4823167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atinLnBrk="1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выявленных проблем, над которыми предстоит работать педагогическому коллективу.</a:t>
            </a:r>
          </a:p>
          <a:p>
            <a:pPr latinLnBrk="1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gray">
          <a:xfrm>
            <a:off x="6096001" y="5029046"/>
            <a:ext cx="447040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latinLnBrk="1"/>
            <a:r>
              <a:rPr lang="ru-RU" sz="1200" dirty="0"/>
              <a:t>-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проводимых общешкольных ключевых дел;</a:t>
            </a:r>
          </a:p>
          <a:p>
            <a:pPr algn="just" latinLnBrk="1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качество совместной деятельности классных руководителей и их классов;</a:t>
            </a:r>
          </a:p>
          <a:p>
            <a:pPr algn="just" latinLnBrk="1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качество организуемой в школе внеурочной деятельности;</a:t>
            </a:r>
          </a:p>
          <a:p>
            <a:pPr algn="just" latinLnBrk="1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качество реализации личностно развивающего потенциала школьных уроков и др.</a:t>
            </a:r>
          </a:p>
        </p:txBody>
      </p:sp>
      <p:grpSp>
        <p:nvGrpSpPr>
          <p:cNvPr id="19" name="Group 35"/>
          <p:cNvGrpSpPr>
            <a:grpSpLocks/>
          </p:cNvGrpSpPr>
          <p:nvPr/>
        </p:nvGrpSpPr>
        <p:grpSpPr bwMode="auto">
          <a:xfrm>
            <a:off x="4695825" y="3506812"/>
            <a:ext cx="2243667" cy="1682750"/>
            <a:chOff x="2350" y="2010"/>
            <a:chExt cx="1060" cy="1060"/>
          </a:xfrm>
        </p:grpSpPr>
        <p:sp>
          <p:nvSpPr>
            <p:cNvPr id="20" name="Oval 29"/>
            <p:cNvSpPr>
              <a:spLocks noChangeArrowheads="1"/>
            </p:cNvSpPr>
            <p:nvPr/>
          </p:nvSpPr>
          <p:spPr bwMode="gray">
            <a:xfrm>
              <a:off x="2350" y="2010"/>
              <a:ext cx="1060" cy="106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54118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1" name="Group 30"/>
            <p:cNvGrpSpPr>
              <a:grpSpLocks/>
            </p:cNvGrpSpPr>
            <p:nvPr/>
          </p:nvGrpSpPr>
          <p:grpSpPr bwMode="auto">
            <a:xfrm rot="-2288454">
              <a:off x="2439" y="2081"/>
              <a:ext cx="887" cy="907"/>
              <a:chOff x="887" y="2040"/>
              <a:chExt cx="433" cy="422"/>
            </a:xfrm>
          </p:grpSpPr>
          <p:pic>
            <p:nvPicPr>
              <p:cNvPr id="23" name="Picture 31" descr="circuler_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887" y="2040"/>
                <a:ext cx="430" cy="420"/>
              </a:xfrm>
              <a:prstGeom prst="rect">
                <a:avLst/>
              </a:prstGeom>
              <a:noFill/>
            </p:spPr>
          </p:pic>
          <p:sp>
            <p:nvSpPr>
              <p:cNvPr id="24" name="Oval 32"/>
              <p:cNvSpPr>
                <a:spLocks noChangeArrowheads="1"/>
              </p:cNvSpPr>
              <p:nvPr/>
            </p:nvSpPr>
            <p:spPr bwMode="gray">
              <a:xfrm>
                <a:off x="887" y="2040"/>
                <a:ext cx="433" cy="422"/>
              </a:xfrm>
              <a:prstGeom prst="ellipse">
                <a:avLst/>
              </a:prstGeom>
              <a:solidFill>
                <a:srgbClr val="FF6600">
                  <a:alpha val="75000"/>
                </a:srgbClr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25" name="Picture 33" descr="Picture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gray">
              <a:xfrm>
                <a:off x="930" y="2044"/>
                <a:ext cx="345" cy="149"/>
              </a:xfrm>
              <a:prstGeom prst="rect">
                <a:avLst/>
              </a:prstGeom>
              <a:noFill/>
            </p:spPr>
          </p:pic>
        </p:grpSp>
        <p:pic>
          <p:nvPicPr>
            <p:cNvPr id="22" name="Picture 34"/>
            <p:cNvPicPr>
              <a:picLocks noChangeAspect="1" noChangeArrowheads="1"/>
            </p:cNvPicPr>
            <p:nvPr/>
          </p:nvPicPr>
          <p:blipFill>
            <a:blip r:embed="rId5" cstate="print"/>
            <a:srcRect l="12015" t="9302" r="12404" b="12598"/>
            <a:stretch>
              <a:fillRect/>
            </a:stretch>
          </p:blipFill>
          <p:spPr bwMode="gray">
            <a:xfrm>
              <a:off x="2428" y="2053"/>
              <a:ext cx="915" cy="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6" name="Text Box 37"/>
          <p:cNvSpPr txBox="1">
            <a:spLocks noChangeArrowheads="1"/>
          </p:cNvSpPr>
          <p:nvPr/>
        </p:nvSpPr>
        <p:spPr bwMode="black">
          <a:xfrm>
            <a:off x="4993217" y="3989412"/>
            <a:ext cx="162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>
                <a:solidFill>
                  <a:srgbClr val="FFFFFF"/>
                </a:solidFill>
                <a:latin typeface="Calibri" pitchFamily="34" charset="0"/>
              </a:rPr>
              <a:t>4</a:t>
            </a:r>
            <a:endParaRPr lang="en-US" sz="3200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49" y="116632"/>
            <a:ext cx="1116149" cy="971725"/>
          </a:xfrm>
          <a:prstGeom prst="rect">
            <a:avLst/>
          </a:prstGeom>
        </p:spPr>
      </p:pic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705523" y="1171544"/>
            <a:ext cx="11280575" cy="21354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54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7408" y="291927"/>
            <a:ext cx="10972800" cy="1143000"/>
          </a:xfrm>
        </p:spPr>
        <p:txBody>
          <a:bodyPr>
            <a:normAutofit/>
          </a:bodyPr>
          <a:lstStyle/>
          <a:p>
            <a:r>
              <a:rPr lang="ru-RU" altLang="ko-K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воспитания, социализации и саморазвития школьников</a:t>
            </a:r>
            <a:endParaRPr lang="ru-RU" alt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792" y="1196752"/>
            <a:ext cx="11548864" cy="54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ko-KR" sz="2000" dirty="0"/>
          </a:p>
          <a:p>
            <a:pPr algn="just">
              <a:lnSpc>
                <a:spcPct val="80000"/>
              </a:lnSpc>
            </a:pPr>
            <a:r>
              <a:rPr lang="ru-RU" altLang="ko-KR" sz="2400" b="1" i="1" dirty="0"/>
              <a:t>Критерием</a:t>
            </a:r>
            <a:r>
              <a:rPr lang="ru-RU" altLang="ko-KR" sz="2400" dirty="0"/>
              <a:t>, на основе которого осуществляется данный анализ, является динамика личностного развития школьников каждого класса. </a:t>
            </a:r>
            <a:endParaRPr lang="ru-RU" altLang="ko-KR" sz="2400" i="1" dirty="0"/>
          </a:p>
          <a:p>
            <a:pPr algn="just">
              <a:lnSpc>
                <a:spcPct val="80000"/>
              </a:lnSpc>
            </a:pPr>
            <a:r>
              <a:rPr lang="ru-RU" altLang="ko-KR" sz="2400" b="1" i="1" dirty="0"/>
              <a:t>Осуществляется</a:t>
            </a:r>
            <a:r>
              <a:rPr lang="ru-RU" altLang="ko-KR" sz="2400" b="1" dirty="0"/>
              <a:t> анализ классными руководителями</a:t>
            </a:r>
            <a:r>
              <a:rPr lang="ru-RU" altLang="ko-KR" sz="2400" dirty="0"/>
              <a:t> совместно с заместителем директора по воспитательной работе с последующим обсуждением его результатов на заседании методического объединения классных руководителей или педагогическом совете школы.</a:t>
            </a:r>
            <a:endParaRPr lang="ru-RU" altLang="ko-KR" sz="2400" i="1" dirty="0"/>
          </a:p>
          <a:p>
            <a:pPr algn="just">
              <a:lnSpc>
                <a:spcPct val="80000"/>
              </a:lnSpc>
            </a:pPr>
            <a:r>
              <a:rPr lang="ru-RU" altLang="ko-KR" sz="2400" b="1" i="1" dirty="0"/>
              <a:t>Способом</a:t>
            </a:r>
            <a:r>
              <a:rPr lang="ru-RU" altLang="ko-KR" sz="2400" dirty="0"/>
              <a:t> получения информации о результатах воспитания, социализации и саморазвития школьников является </a:t>
            </a:r>
            <a:r>
              <a:rPr lang="ru-RU" altLang="ko-KR" sz="2400" i="1" dirty="0"/>
              <a:t>педагогическое наблюдение.</a:t>
            </a:r>
            <a:r>
              <a:rPr lang="ru-RU" altLang="ko-KR" sz="2400" dirty="0"/>
              <a:t> </a:t>
            </a:r>
            <a:endParaRPr lang="ru-RU" altLang="ko-KR" sz="2400" i="1" dirty="0"/>
          </a:p>
          <a:p>
            <a:pPr algn="just">
              <a:lnSpc>
                <a:spcPct val="80000"/>
              </a:lnSpc>
            </a:pPr>
            <a:r>
              <a:rPr lang="ru-RU" altLang="ko-KR" sz="2400" b="1" dirty="0"/>
              <a:t>Внимание педагогов сосредотачивается</a:t>
            </a:r>
            <a:r>
              <a:rPr lang="ru-RU" altLang="ko-KR" sz="2400" dirty="0"/>
              <a:t> на следующих вопросах: </a:t>
            </a:r>
          </a:p>
          <a:p>
            <a:pPr algn="just">
              <a:lnSpc>
                <a:spcPct val="80000"/>
              </a:lnSpc>
            </a:pPr>
            <a:r>
              <a:rPr lang="ru-RU" altLang="ko-KR" sz="2400" dirty="0"/>
              <a:t>какие прежде существовавшие проблемы личностного развития школьников удалось решить за минувший учебный год; </a:t>
            </a:r>
          </a:p>
          <a:p>
            <a:pPr algn="just">
              <a:lnSpc>
                <a:spcPct val="80000"/>
              </a:lnSpc>
            </a:pPr>
            <a:r>
              <a:rPr lang="ru-RU" altLang="ko-KR" sz="2400" dirty="0"/>
              <a:t>какие проблемы решить не удалось и почему; </a:t>
            </a:r>
          </a:p>
          <a:p>
            <a:pPr algn="just">
              <a:lnSpc>
                <a:spcPct val="80000"/>
              </a:lnSpc>
            </a:pPr>
            <a:r>
              <a:rPr lang="ru-RU" altLang="ko-KR" sz="2400" dirty="0"/>
              <a:t>какие новые проблемы появились, </a:t>
            </a:r>
          </a:p>
          <a:p>
            <a:pPr algn="just">
              <a:lnSpc>
                <a:spcPct val="80000"/>
              </a:lnSpc>
            </a:pPr>
            <a:r>
              <a:rPr lang="ru-RU" altLang="ko-KR" sz="2400" dirty="0"/>
              <a:t>над чем далее предстоит работать педагогическому коллективу.</a:t>
            </a:r>
            <a:endParaRPr lang="ru-RU" altLang="ko-KR" sz="2400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3472" y="365127"/>
            <a:ext cx="9217024" cy="83560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Что учесть в разработке РПВ: рекомендации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360" y="1633864"/>
            <a:ext cx="10945216" cy="49762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FF0000"/>
                </a:solidFill>
              </a:rPr>
              <a:t>1.Воздержитесь</a:t>
            </a:r>
            <a:r>
              <a:rPr lang="ru-RU" dirty="0"/>
              <a:t> от абстрактных и наукообразных рассуждений о всевозможных методологических основаниях, парадигмах, подходах к воспитанию. </a:t>
            </a:r>
          </a:p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>
                <a:solidFill>
                  <a:srgbClr val="FF0000"/>
                </a:solidFill>
              </a:rPr>
              <a:t>Систематизируйте</a:t>
            </a:r>
            <a:r>
              <a:rPr lang="ru-RU" dirty="0"/>
              <a:t> всю имеющуюся в вашей школе практику воспитания, выделив в ней смысловые блоки, сгруппировав различные формы работы с детьми, связав их с целью и задачами вашей школы. </a:t>
            </a:r>
          </a:p>
          <a:p>
            <a:pPr marL="0" indent="0" algn="just">
              <a:buNone/>
            </a:pPr>
            <a:r>
              <a:rPr lang="ru-RU" dirty="0"/>
              <a:t>3.Не старайтесь создать </a:t>
            </a:r>
            <a:r>
              <a:rPr lang="ru-RU" dirty="0">
                <a:solidFill>
                  <a:srgbClr val="FF0000"/>
                </a:solidFill>
              </a:rPr>
              <a:t>неизменный</a:t>
            </a:r>
            <a:r>
              <a:rPr lang="ru-RU" dirty="0"/>
              <a:t> и не подвергаемый сомнению вариант программы. </a:t>
            </a:r>
          </a:p>
        </p:txBody>
      </p:sp>
    </p:spTree>
    <p:extLst>
      <p:ext uri="{BB962C8B-B14F-4D97-AF65-F5344CB8AC3E}">
        <p14:creationId xmlns:p14="http://schemas.microsoft.com/office/powerpoint/2010/main" val="40711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376" y="476672"/>
            <a:ext cx="10873208" cy="547260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4. Описанные особенности школы, цели и задачи должны быть </a:t>
            </a:r>
            <a:r>
              <a:rPr lang="ru-RU" b="1" dirty="0">
                <a:solidFill>
                  <a:srgbClr val="FF0000"/>
                </a:solidFill>
              </a:rPr>
              <a:t>связаны с  реальной воспитательной деятельностью педагогов.</a:t>
            </a:r>
          </a:p>
          <a:p>
            <a:pPr marL="0" indent="0" algn="just">
              <a:buNone/>
            </a:pPr>
            <a:r>
              <a:rPr lang="ru-RU" dirty="0"/>
              <a:t>5. Программа и планы воспитания </a:t>
            </a:r>
            <a:r>
              <a:rPr lang="ru-RU" b="1" dirty="0">
                <a:solidFill>
                  <a:srgbClr val="FF0000"/>
                </a:solidFill>
              </a:rPr>
              <a:t>должны быть взаимосвязаны.</a:t>
            </a:r>
          </a:p>
          <a:p>
            <a:pPr marL="0" indent="0" algn="just">
              <a:buNone/>
            </a:pPr>
            <a:r>
              <a:rPr lang="ru-RU" dirty="0"/>
              <a:t>6.</a:t>
            </a:r>
            <a:r>
              <a:rPr lang="ru-RU" b="1" dirty="0">
                <a:solidFill>
                  <a:srgbClr val="FF0000"/>
                </a:solidFill>
              </a:rPr>
              <a:t> Не обязательно </a:t>
            </a:r>
            <a:r>
              <a:rPr lang="ru-RU" dirty="0"/>
              <a:t>все вариативные модули включать в программу и стремиться их полностью заполнить</a:t>
            </a:r>
          </a:p>
          <a:p>
            <a:pPr marL="0" indent="0" algn="just">
              <a:buNone/>
            </a:pPr>
            <a:r>
              <a:rPr lang="ru-RU" dirty="0"/>
              <a:t>7. Собственные </a:t>
            </a:r>
            <a:r>
              <a:rPr lang="ru-RU" b="1" dirty="0">
                <a:solidFill>
                  <a:srgbClr val="FF0000"/>
                </a:solidFill>
              </a:rPr>
              <a:t>модули должны соответствовать логике программы и обоснованы</a:t>
            </a:r>
          </a:p>
          <a:p>
            <a:pPr marL="0" indent="0" algn="just">
              <a:buNone/>
            </a:pPr>
            <a:r>
              <a:rPr lang="ru-RU" dirty="0"/>
              <a:t>8. </a:t>
            </a:r>
            <a:r>
              <a:rPr lang="ru-RU" b="1" dirty="0">
                <a:solidFill>
                  <a:srgbClr val="FF0000"/>
                </a:solidFill>
              </a:rPr>
              <a:t>Избегайте формализма </a:t>
            </a:r>
            <a:r>
              <a:rPr lang="ru-RU" dirty="0"/>
              <a:t>как в создании программ, так и в их реализации.</a:t>
            </a:r>
          </a:p>
          <a:p>
            <a:pPr marL="0" indent="0">
              <a:buNone/>
            </a:pPr>
            <a:endParaRPr lang="ru-RU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575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9376" y="365127"/>
            <a:ext cx="11089232" cy="712236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Что учесть в разработке РПВ: рекомендации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376" y="1077363"/>
            <a:ext cx="11449271" cy="57125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В результате должно получиться 3 модификации рабочей программы воспитания (для каждого уровня ),  каждая из которых состоит из двух частей: </a:t>
            </a:r>
          </a:p>
          <a:p>
            <a:pPr marL="0" indent="0">
              <a:buNone/>
            </a:pPr>
            <a:r>
              <a:rPr lang="ru-RU" sz="2400" dirty="0"/>
              <a:t>1) </a:t>
            </a:r>
            <a:r>
              <a:rPr lang="ru-RU" sz="2400" dirty="0">
                <a:solidFill>
                  <a:srgbClr val="C00000"/>
                </a:solidFill>
              </a:rPr>
              <a:t>единой</a:t>
            </a:r>
            <a:r>
              <a:rPr lang="ru-RU" sz="2400" dirty="0"/>
              <a:t> для </a:t>
            </a:r>
            <a:r>
              <a:rPr lang="ru-RU" sz="2400" dirty="0">
                <a:solidFill>
                  <a:srgbClr val="C00000"/>
                </a:solidFill>
              </a:rPr>
              <a:t>всех уровней </a:t>
            </a:r>
            <a:r>
              <a:rPr lang="ru-RU" sz="2400" dirty="0"/>
              <a:t>части, включающей 4 основных раздела – составляется на основе ППВ (путем удаления или добавления для каждой конкретной школы необходимой информации):</a:t>
            </a:r>
          </a:p>
          <a:p>
            <a:pPr marL="0" indent="0">
              <a:buNone/>
            </a:pPr>
            <a:r>
              <a:rPr lang="ru-RU" sz="2400" dirty="0"/>
              <a:t>- о специфике воспитательного процесса в школе,</a:t>
            </a:r>
          </a:p>
          <a:p>
            <a:pPr marL="0" indent="0">
              <a:buNone/>
            </a:pPr>
            <a:r>
              <a:rPr lang="ru-RU" sz="2400" dirty="0"/>
              <a:t>- о задачах воспитания,</a:t>
            </a:r>
          </a:p>
          <a:p>
            <a:pPr marL="0" indent="0">
              <a:buNone/>
            </a:pPr>
            <a:r>
              <a:rPr lang="ru-RU" sz="2400" dirty="0"/>
              <a:t>- о видах, формах и содержании деятельности,</a:t>
            </a:r>
          </a:p>
          <a:p>
            <a:pPr marL="0" indent="0">
              <a:buNone/>
            </a:pPr>
            <a:r>
              <a:rPr lang="ru-RU" sz="2400" dirty="0"/>
              <a:t>- об анализе осуществляемого в школе воспитательного процесса.</a:t>
            </a:r>
          </a:p>
          <a:p>
            <a:pPr marL="0" indent="0">
              <a:buNone/>
            </a:pPr>
            <a:r>
              <a:rPr lang="ru-RU" sz="2400" dirty="0"/>
              <a:t>2) </a:t>
            </a:r>
            <a:r>
              <a:rPr lang="ru-RU" sz="2400" dirty="0">
                <a:solidFill>
                  <a:srgbClr val="C00000"/>
                </a:solidFill>
              </a:rPr>
              <a:t>особенной</a:t>
            </a:r>
            <a:r>
              <a:rPr lang="ru-RU" sz="2400" dirty="0"/>
              <a:t> для каждого уровня части, представляющей собой ежегодный календарный план воспитательной работы – разрабатывается самостоятельно и корректируется каждой образовательной организацией из года в год.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010196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3431" y="155242"/>
            <a:ext cx="11208567" cy="1257534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31904" y="1423453"/>
            <a:ext cx="6840760" cy="5112568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atinLnBrk="1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составляется на каждый учебный год.</a:t>
            </a:r>
          </a:p>
          <a:p>
            <a:pPr latinLnBrk="1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корректироваться в течение года в связи с происходящими в работе школы изменениями: организационными, кадровыми, финансовыми и т.п.</a:t>
            </a:r>
          </a:p>
          <a:p>
            <a:pPr latinLnBrk="1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 составлять планы по уровням общего образования: начальное общее, основное общее и среднее общее образование.</a:t>
            </a:r>
          </a:p>
          <a:p>
            <a:pPr latinLnBrk="1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 воспитательной работы можно интегрировать с планом внеурочной деятельности, требуемым ФГОС ОО. </a:t>
            </a:r>
          </a:p>
          <a:p>
            <a:pPr latinLnBrk="1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план-сетку воспитательной работы целесообразно разделить на несколько частей – в соответствии с реализуемыми школой  направлениями воспитания, закрепленными в соответствующих модулях программы. </a:t>
            </a: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1425" y="1412776"/>
            <a:ext cx="11280575" cy="21354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88" y="290698"/>
            <a:ext cx="792088" cy="68959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15480" y="183845"/>
            <a:ext cx="99371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 воспитательной работы школы</a:t>
            </a:r>
            <a:endParaRPr lang="ru-RU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F154E30-1B22-46A6-85D4-0E77BD9229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62" y="1550142"/>
            <a:ext cx="4320480" cy="4571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217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7" descr="07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352" y="3429000"/>
            <a:ext cx="3651250" cy="27619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1225637" y="101758"/>
            <a:ext cx="10320867" cy="8001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1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Автономное образовательное учреждение Вологодской области </a:t>
            </a:r>
            <a:br>
              <a:rPr lang="ru-RU" altLang="ru-RU" sz="1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altLang="ru-RU" sz="1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дополнительного профессионального образования</a:t>
            </a:r>
          </a:p>
          <a:p>
            <a:pPr algn="ctr" eaLnBrk="1" hangingPunct="1"/>
            <a:r>
              <a:rPr lang="en-US" altLang="ru-RU" sz="1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altLang="ru-RU" sz="1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Вологодский институт развития образования</a:t>
            </a:r>
            <a:r>
              <a:rPr lang="en-US" altLang="ru-RU" sz="1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lang="ru-RU" altLang="ru-RU" sz="18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2" name="Line 9"/>
          <p:cNvSpPr>
            <a:spLocks noChangeShapeType="1"/>
          </p:cNvSpPr>
          <p:nvPr/>
        </p:nvSpPr>
        <p:spPr bwMode="auto">
          <a:xfrm>
            <a:off x="0" y="1125538"/>
            <a:ext cx="12192000" cy="0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0" y="1749269"/>
            <a:ext cx="12192000" cy="156966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проектирования рабочей программы воспитания образовательной организации: нормативные требования и региональные ориентиры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Line 15"/>
          <p:cNvSpPr>
            <a:spLocks noChangeShapeType="1"/>
          </p:cNvSpPr>
          <p:nvPr/>
        </p:nvSpPr>
        <p:spPr bwMode="auto">
          <a:xfrm>
            <a:off x="0" y="6273800"/>
            <a:ext cx="12192000" cy="0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814917" y="6273800"/>
            <a:ext cx="1051348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1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Вологда </a:t>
            </a:r>
          </a:p>
          <a:p>
            <a:pPr algn="ctr" eaLnBrk="1" hangingPunct="1"/>
            <a:r>
              <a:rPr lang="ru-RU" altLang="ru-RU" sz="1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 октября 2020 год</a:t>
            </a:r>
          </a:p>
        </p:txBody>
      </p:sp>
      <p:sp>
        <p:nvSpPr>
          <p:cNvPr id="2056" name="Rectangle 7"/>
          <p:cNvSpPr>
            <a:spLocks noChangeArrowheads="1"/>
          </p:cNvSpPr>
          <p:nvPr/>
        </p:nvSpPr>
        <p:spPr bwMode="auto">
          <a:xfrm>
            <a:off x="4446579" y="4134645"/>
            <a:ext cx="688182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Никодимова Елена Александровна, проректор по научно-методической работе</a:t>
            </a:r>
          </a:p>
          <a:p>
            <a:pPr algn="ctr" eaLnBrk="1" hangingPunct="1"/>
            <a:r>
              <a:rPr lang="ru-RU" altLang="ru-RU" sz="2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АОУ ВО ДПО «ВИРО», </a:t>
            </a:r>
          </a:p>
          <a:p>
            <a:pPr algn="ctr" eaLnBrk="1" hangingPunct="1"/>
            <a:r>
              <a:rPr lang="ru-RU" altLang="ru-RU" sz="2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кандидат педагогических наук, доцент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28" y="112381"/>
            <a:ext cx="1116149" cy="9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40918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975079"/>
              </p:ext>
            </p:extLst>
          </p:nvPr>
        </p:nvGraphicFramePr>
        <p:xfrm>
          <a:off x="815413" y="1772816"/>
          <a:ext cx="10177131" cy="42280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895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6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730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6064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cap="all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воспитательной работы </a:t>
                      </a:r>
                      <a:r>
                        <a:rPr lang="ru-RU" sz="1100" b="1" cap="none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cap="all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________ учебный год</a:t>
                      </a:r>
                      <a:endParaRPr lang="ru-RU" sz="11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7160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Ключевые общешкольные дела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93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Классы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Ориентировочное</a:t>
                      </a:r>
                      <a:r>
                        <a:rPr lang="ru-RU" sz="11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</a:t>
                      </a: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2704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№Е"/>
                          <a:cs typeface="Times New Roman" panose="02020603050405020304" pitchFamily="18" charset="0"/>
                        </a:rPr>
                        <a:t> Курсы внеурочной деятельности </a:t>
                      </a: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 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Название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Batang"/>
                          <a:ea typeface="№Е"/>
                        </a:rPr>
                        <a:t>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курса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Batang"/>
                          <a:ea typeface="№Е"/>
                        </a:rPr>
                        <a:t> </a:t>
                      </a:r>
                      <a:endParaRPr lang="ru-RU" sz="1100" dirty="0"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№Е"/>
                          <a:cs typeface="Times New Roman" panose="02020603050405020304" pitchFamily="18" charset="0"/>
                        </a:rPr>
                        <a:t> Классы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№Е"/>
                          <a:cs typeface="Times New Roman" panose="02020603050405020304" pitchFamily="18" charset="0"/>
                        </a:rPr>
                        <a:t>Количество часов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№Е"/>
                          <a:cs typeface="Times New Roman" panose="02020603050405020304" pitchFamily="18" charset="0"/>
                        </a:rPr>
                        <a:t>в неделю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№Е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№Е"/>
                          <a:cs typeface="Times New Roman" panose="02020603050405020304" pitchFamily="18" charset="0"/>
                        </a:rPr>
                        <a:t>Ответственные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Batang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77332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 </a:t>
                      </a: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Самоуправление</a:t>
                      </a:r>
                      <a:r>
                        <a:rPr lang="ru-RU" sz="1100" b="1" i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 </a:t>
                      </a:r>
                      <a:endParaRPr lang="ru-RU" sz="11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77332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 </a:t>
                      </a:r>
                      <a:r>
                        <a:rPr lang="ru-RU" sz="1100" dirty="0">
                          <a:effectLst/>
                          <a:latin typeface="Times New Roman"/>
                          <a:ea typeface="№Е"/>
                        </a:rPr>
                        <a:t>Дела</a:t>
                      </a:r>
                      <a:r>
                        <a:rPr lang="ru-RU" sz="1100" dirty="0">
                          <a:effectLst/>
                          <a:latin typeface="Batang"/>
                          <a:ea typeface="№Е"/>
                        </a:rPr>
                        <a:t>, </a:t>
                      </a:r>
                      <a:r>
                        <a:rPr lang="ru-RU" sz="1100" dirty="0">
                          <a:effectLst/>
                          <a:latin typeface="Times New Roman"/>
                          <a:ea typeface="№Е"/>
                        </a:rPr>
                        <a:t>события</a:t>
                      </a:r>
                      <a:r>
                        <a:rPr lang="ru-RU" sz="1100" dirty="0">
                          <a:effectLst/>
                          <a:latin typeface="Batang"/>
                          <a:ea typeface="№Е"/>
                        </a:rPr>
                        <a:t>, </a:t>
                      </a:r>
                      <a:r>
                        <a:rPr lang="ru-RU" sz="1100" dirty="0">
                          <a:effectLst/>
                          <a:latin typeface="Times New Roman"/>
                          <a:ea typeface="№Е"/>
                        </a:rPr>
                        <a:t>мероприятия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 Классы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Batang"/>
                          <a:ea typeface="№Е"/>
                        </a:rPr>
                        <a:t> </a:t>
                      </a:r>
                      <a:endParaRPr lang="ru-RU" sz="1100" dirty="0"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Ориентировочное</a:t>
                      </a:r>
                      <a:r>
                        <a:rPr lang="ru-RU" sz="11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№Е"/>
                        </a:rPr>
                        <a:t>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время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Batang"/>
                          <a:ea typeface="№Е"/>
                        </a:rPr>
                        <a:t> </a:t>
                      </a:r>
                      <a:endParaRPr lang="ru-RU" sz="1100" dirty="0">
                        <a:effectLst/>
                        <a:latin typeface="Times New Roman"/>
                        <a:ea typeface="№Е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проведения</a:t>
                      </a:r>
                      <a:endParaRPr lang="ru-RU" sz="1100" dirty="0"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Batang"/>
                          <a:ea typeface="№Е"/>
                        </a:rPr>
                        <a:t> 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№Е"/>
                        </a:rPr>
                        <a:t>Ответственные</a:t>
                      </a:r>
                      <a:endParaRPr lang="ru-RU" sz="1100" dirty="0"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7332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Профориентация</a:t>
                      </a:r>
                      <a:r>
                        <a:rPr lang="ru-RU" sz="1100" b="1" i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 </a:t>
                      </a:r>
                      <a:endParaRPr lang="ru-RU" sz="11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76728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Работа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Batang"/>
                          <a:ea typeface="№Е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с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Batang"/>
                          <a:ea typeface="№Е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родителями</a:t>
                      </a:r>
                      <a:r>
                        <a:rPr lang="ru-RU" sz="1200" b="0" i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 </a:t>
                      </a:r>
                      <a:endParaRPr lang="ru-RU" sz="10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77332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№Е"/>
                          <a:cs typeface="Times New Roman" panose="02020603050405020304" pitchFamily="18" charset="0"/>
                        </a:rPr>
                        <a:t>Классное руководство и наставничество </a:t>
                      </a:r>
                      <a:r>
                        <a:rPr lang="ru-RU" sz="1000" b="1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№Е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№Е"/>
                          <a:cs typeface="Times New Roman" panose="02020603050405020304" pitchFamily="18" charset="0"/>
                        </a:rPr>
                        <a:t>(согласно индивидуальным по планам работы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№Е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№Е"/>
                          <a:cs typeface="Times New Roman" panose="02020603050405020304" pitchFamily="18" charset="0"/>
                        </a:rPr>
                        <a:t>классных руководителей и наставников)</a:t>
                      </a:r>
                      <a:r>
                        <a:rPr lang="ru-RU" sz="1200" i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 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77332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№Е"/>
                          <a:cs typeface="Times New Roman" panose="02020603050405020304" pitchFamily="18" charset="0"/>
                        </a:rPr>
                        <a:t>Школьный урок</a:t>
                      </a: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Batang"/>
                          <a:ea typeface="№Е"/>
                        </a:rPr>
                        <a:t>(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согласно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Batang"/>
                          <a:ea typeface="№Е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индивидуальным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Batang"/>
                          <a:ea typeface="№Е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по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Batang"/>
                          <a:ea typeface="№Е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планам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Batang"/>
                          <a:ea typeface="№Е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работы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Batang"/>
                          <a:ea typeface="№Е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учителей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Batang"/>
                          <a:ea typeface="№Е"/>
                        </a:rPr>
                        <a:t>-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предметников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Batang"/>
                          <a:ea typeface="№Е"/>
                        </a:rPr>
                        <a:t>)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№Е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№Е"/>
                        </a:rPr>
                        <a:t> 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№Е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 воспитательной работы школы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49" y="116632"/>
            <a:ext cx="1116149" cy="971725"/>
          </a:xfrm>
          <a:prstGeom prst="rect">
            <a:avLst/>
          </a:prstGeom>
        </p:spPr>
      </p:pic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705523" y="1171544"/>
            <a:ext cx="11280575" cy="21354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55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3431" y="155242"/>
            <a:ext cx="11208567" cy="1257534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27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6044" y="1556792"/>
            <a:ext cx="11319048" cy="5517232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400" dirty="0">
              <a:solidFill>
                <a:srgbClr val="0070C0"/>
              </a:solidFill>
            </a:endParaRPr>
          </a:p>
          <a:p>
            <a:pPr algn="just">
              <a:buNone/>
            </a:pPr>
            <a:endParaRPr lang="ru-RU" sz="2000" b="1" dirty="0">
              <a:solidFill>
                <a:srgbClr val="0070C0"/>
              </a:solidFill>
            </a:endParaRPr>
          </a:p>
          <a:p>
            <a:pPr algn="just"/>
            <a:endParaRPr lang="ru-RU" sz="1800" dirty="0"/>
          </a:p>
          <a:p>
            <a:pPr>
              <a:buNone/>
            </a:pPr>
            <a:endParaRPr lang="ru-RU" sz="1800" b="1" dirty="0">
              <a:solidFill>
                <a:srgbClr val="0070C0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1425" y="1412776"/>
            <a:ext cx="11280575" cy="21354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792088" cy="6895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AF534A7-1679-4639-B15B-BE09C8A62BEA}"/>
              </a:ext>
            </a:extLst>
          </p:cNvPr>
          <p:cNvSpPr txBox="1"/>
          <p:nvPr/>
        </p:nvSpPr>
        <p:spPr>
          <a:xfrm>
            <a:off x="1343472" y="32580"/>
            <a:ext cx="910518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Новая стратегия воспитательной работы</a:t>
            </a:r>
            <a:endParaRPr lang="ru-RU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0534880-59E8-4098-A9FA-050C00EFCC27}"/>
              </a:ext>
            </a:extLst>
          </p:cNvPr>
          <p:cNvSpPr txBox="1"/>
          <p:nvPr/>
        </p:nvSpPr>
        <p:spPr>
          <a:xfrm>
            <a:off x="5519936" y="1556792"/>
            <a:ext cx="5579091" cy="1477328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b="1" dirty="0"/>
              <a:t>ФГОС общего образования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/>
              <a:t>Программа ДНР, воспитание ФГОС НОО(2009г)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/>
              <a:t>Программа воспитания и социализации ФГОС ООО</a:t>
            </a:r>
          </a:p>
          <a:p>
            <a:r>
              <a:rPr lang="ru-RU" i="1" dirty="0"/>
              <a:t>(2010г – 12 пунктов,2012г-11пунктов</a:t>
            </a:r>
            <a:r>
              <a:rPr lang="ru-RU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11" name="Стрелка вниз 13">
            <a:extLst>
              <a:ext uri="{FF2B5EF4-FFF2-40B4-BE49-F238E27FC236}">
                <a16:creationId xmlns:a16="http://schemas.microsoft.com/office/drawing/2014/main" xmlns="" id="{6D7A48D9-64C4-4F30-8018-A3E4727EE64B}"/>
              </a:ext>
            </a:extLst>
          </p:cNvPr>
          <p:cNvSpPr/>
          <p:nvPr/>
        </p:nvSpPr>
        <p:spPr>
          <a:xfrm>
            <a:off x="3090149" y="1556792"/>
            <a:ext cx="484632" cy="978408"/>
          </a:xfrm>
          <a:prstGeom prst="downArrow">
            <a:avLst/>
          </a:prstGeom>
          <a:solidFill>
            <a:srgbClr val="0025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E43D1AF-07B3-4FB5-8F56-841D898BC488}"/>
              </a:ext>
            </a:extLst>
          </p:cNvPr>
          <p:cNvSpPr txBox="1"/>
          <p:nvPr/>
        </p:nvSpPr>
        <p:spPr>
          <a:xfrm>
            <a:off x="3798435" y="1476828"/>
            <a:ext cx="846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C00000"/>
                </a:solidFill>
              </a:rPr>
              <a:t>2009г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BD8CB16-9357-416A-9C4B-20015AA8A552}"/>
              </a:ext>
            </a:extLst>
          </p:cNvPr>
          <p:cNvSpPr txBox="1"/>
          <p:nvPr/>
        </p:nvSpPr>
        <p:spPr>
          <a:xfrm>
            <a:off x="4299461" y="3127448"/>
            <a:ext cx="6799565" cy="1477328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Примерная программа воспитания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/>
              <a:t>Структура примерной программы (4 раздела)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/>
              <a:t>Инвариантные модули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/>
              <a:t>Вариативные модули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/>
              <a:t>Ежегодный календарный план ВР</a:t>
            </a:r>
          </a:p>
        </p:txBody>
      </p:sp>
      <p:sp>
        <p:nvSpPr>
          <p:cNvPr id="17" name="Стрелка вниз 13">
            <a:extLst>
              <a:ext uri="{FF2B5EF4-FFF2-40B4-BE49-F238E27FC236}">
                <a16:creationId xmlns:a16="http://schemas.microsoft.com/office/drawing/2014/main" xmlns="" id="{A48ACF7B-EB53-46E3-9DFB-05FF4C6F8D0C}"/>
              </a:ext>
            </a:extLst>
          </p:cNvPr>
          <p:cNvSpPr/>
          <p:nvPr/>
        </p:nvSpPr>
        <p:spPr>
          <a:xfrm>
            <a:off x="2084934" y="3282784"/>
            <a:ext cx="484632" cy="978408"/>
          </a:xfrm>
          <a:prstGeom prst="downArrow">
            <a:avLst/>
          </a:prstGeom>
          <a:solidFill>
            <a:srgbClr val="0025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0A5F5BF-F8B0-4490-BE0A-414DC38CE0B8}"/>
              </a:ext>
            </a:extLst>
          </p:cNvPr>
          <p:cNvSpPr txBox="1"/>
          <p:nvPr/>
        </p:nvSpPr>
        <p:spPr>
          <a:xfrm>
            <a:off x="2617531" y="3282784"/>
            <a:ext cx="732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C00000"/>
                </a:solidFill>
              </a:rPr>
              <a:t>2019г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84E0C6E7-7ED6-4F37-92CC-9B9165455CB2}"/>
              </a:ext>
            </a:extLst>
          </p:cNvPr>
          <p:cNvSpPr txBox="1"/>
          <p:nvPr/>
        </p:nvSpPr>
        <p:spPr>
          <a:xfrm>
            <a:off x="2617531" y="4698922"/>
            <a:ext cx="8481495" cy="1477328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ru-RU" b="1" dirty="0"/>
              <a:t>31 июля 2020 года принят закон N 304-ФЗ </a:t>
            </a:r>
          </a:p>
          <a:p>
            <a:pPr marL="0" indent="0" algn="ctr">
              <a:buNone/>
            </a:pPr>
            <a:r>
              <a:rPr lang="ru-RU" b="1" dirty="0"/>
              <a:t>О ВНЕСЕНИИ ИЗМЕНЕНИЙ В ФЕДЕРАЛЬНЫЙ ЗАКОН </a:t>
            </a:r>
          </a:p>
          <a:p>
            <a:pPr marL="0" indent="0" algn="ctr">
              <a:buNone/>
            </a:pPr>
            <a:r>
              <a:rPr lang="ru-RU" b="1" dirty="0"/>
              <a:t>"ОБ ОБРАЗОВАНИИ В РОССИЙСКОЙ ФЕДЕРАЦИИ" ПО ВОПРОСАМ ВОСПИТАНИЯ ОБУЧАЮЩИХСЯ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Статьи 2,12,30</a:t>
            </a:r>
          </a:p>
        </p:txBody>
      </p:sp>
      <p:sp>
        <p:nvSpPr>
          <p:cNvPr id="23" name="Стрелка вниз 13">
            <a:extLst>
              <a:ext uri="{FF2B5EF4-FFF2-40B4-BE49-F238E27FC236}">
                <a16:creationId xmlns:a16="http://schemas.microsoft.com/office/drawing/2014/main" xmlns="" id="{E4C18291-0494-400E-948A-8B8A7A0B93EF}"/>
              </a:ext>
            </a:extLst>
          </p:cNvPr>
          <p:cNvSpPr/>
          <p:nvPr/>
        </p:nvSpPr>
        <p:spPr>
          <a:xfrm>
            <a:off x="1487488" y="5013176"/>
            <a:ext cx="484632" cy="978408"/>
          </a:xfrm>
          <a:prstGeom prst="downArrow">
            <a:avLst/>
          </a:prstGeom>
          <a:solidFill>
            <a:srgbClr val="0025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61DBAE87-68D4-4495-A6CF-1559771B74E3}"/>
              </a:ext>
            </a:extLst>
          </p:cNvPr>
          <p:cNvSpPr txBox="1"/>
          <p:nvPr/>
        </p:nvSpPr>
        <p:spPr>
          <a:xfrm>
            <a:off x="1884638" y="5063965"/>
            <a:ext cx="7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C00000"/>
                </a:solidFill>
              </a:rPr>
              <a:t>2020г</a:t>
            </a:r>
          </a:p>
        </p:txBody>
      </p:sp>
    </p:spTree>
    <p:extLst>
      <p:ext uri="{BB962C8B-B14F-4D97-AF65-F5344CB8AC3E}">
        <p14:creationId xmlns:p14="http://schemas.microsoft.com/office/powerpoint/2010/main" val="297894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http://form.instrao.ru/</a:t>
            </a:r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124744"/>
            <a:ext cx="10972800" cy="573325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3431" y="155242"/>
            <a:ext cx="11208567" cy="1257534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ФЗ «О внесении изменений в Федеральный закон «Об образовании в Российской Федерации» по вопросам воспитания обучающихся» </a:t>
            </a:r>
            <a:b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№ 304-ФЗ от 31.07.2020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6044" y="1556792"/>
            <a:ext cx="11319048" cy="5517232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400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12.1.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требования к организации воспитания</a:t>
            </a:r>
          </a:p>
          <a:p>
            <a:pPr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Воспитание обучающихся при освоении ими основных образовательных программ в организациях, осуществляющих образовательную деятельность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на основе включаемых в образовательную программу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 программы воспитания и календарного плана воспитательной работы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разрабатываемых и утверждаемых такими организациями самостоятельно, если иное не установлено настоящим Федеральным законом.</a:t>
            </a:r>
          </a:p>
          <a:p>
            <a:pPr algn="just">
              <a:buNone/>
            </a:pPr>
            <a:endParaRPr lang="ru-RU" sz="2000" b="1" dirty="0">
              <a:solidFill>
                <a:srgbClr val="0070C0"/>
              </a:solidFill>
            </a:endParaRPr>
          </a:p>
          <a:p>
            <a:pPr algn="just"/>
            <a:endParaRPr lang="ru-RU" sz="1800" dirty="0"/>
          </a:p>
          <a:p>
            <a:pPr>
              <a:buNone/>
            </a:pPr>
            <a:endParaRPr lang="ru-RU" sz="1800" b="1" dirty="0">
              <a:solidFill>
                <a:srgbClr val="0070C0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1425" y="1412776"/>
            <a:ext cx="11280575" cy="21354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792088" cy="68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650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70690" y="221833"/>
            <a:ext cx="9890171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Особенности </a:t>
            </a:r>
            <a:r>
              <a:rPr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примерной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программы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воспитания</a:t>
            </a:r>
            <a:endParaRPr sz="36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34895" y="966228"/>
            <a:ext cx="9133205" cy="1013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52472" y="1075944"/>
            <a:ext cx="1207007" cy="8016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52472" y="1075944"/>
            <a:ext cx="1207007" cy="801623"/>
          </a:xfrm>
          <a:custGeom>
            <a:avLst/>
            <a:gdLst/>
            <a:ahLst/>
            <a:cxnLst/>
            <a:rect l="l" t="t" r="r" b="b"/>
            <a:pathLst>
              <a:path w="1207007" h="801623">
                <a:moveTo>
                  <a:pt x="0" y="80136"/>
                </a:moveTo>
                <a:lnTo>
                  <a:pt x="11134" y="39413"/>
                </a:lnTo>
                <a:lnTo>
                  <a:pt x="40328" y="10600"/>
                </a:lnTo>
                <a:lnTo>
                  <a:pt x="1126870" y="0"/>
                </a:lnTo>
                <a:lnTo>
                  <a:pt x="1141379" y="1315"/>
                </a:lnTo>
                <a:lnTo>
                  <a:pt x="1178833" y="19170"/>
                </a:lnTo>
                <a:lnTo>
                  <a:pt x="1202274" y="52983"/>
                </a:lnTo>
                <a:lnTo>
                  <a:pt x="1207007" y="721486"/>
                </a:lnTo>
                <a:lnTo>
                  <a:pt x="1205692" y="735995"/>
                </a:lnTo>
                <a:lnTo>
                  <a:pt x="1187837" y="773449"/>
                </a:lnTo>
                <a:lnTo>
                  <a:pt x="1154024" y="796890"/>
                </a:lnTo>
                <a:lnTo>
                  <a:pt x="80136" y="801623"/>
                </a:lnTo>
                <a:lnTo>
                  <a:pt x="65628" y="800308"/>
                </a:lnTo>
                <a:lnTo>
                  <a:pt x="28174" y="782453"/>
                </a:lnTo>
                <a:lnTo>
                  <a:pt x="4733" y="748640"/>
                </a:lnTo>
                <a:lnTo>
                  <a:pt x="0" y="80136"/>
                </a:lnTo>
                <a:close/>
              </a:path>
            </a:pathLst>
          </a:custGeom>
          <a:ln w="6096">
            <a:solidFill>
              <a:srgbClr val="528BC1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34895" y="2069604"/>
            <a:ext cx="9133205" cy="1013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52472" y="2179320"/>
            <a:ext cx="1207007" cy="801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52472" y="2179320"/>
            <a:ext cx="1207007" cy="801624"/>
          </a:xfrm>
          <a:custGeom>
            <a:avLst/>
            <a:gdLst/>
            <a:ahLst/>
            <a:cxnLst/>
            <a:rect l="l" t="t" r="r" b="b"/>
            <a:pathLst>
              <a:path w="1207007" h="801624">
                <a:moveTo>
                  <a:pt x="0" y="80137"/>
                </a:moveTo>
                <a:lnTo>
                  <a:pt x="11134" y="39413"/>
                </a:lnTo>
                <a:lnTo>
                  <a:pt x="40328" y="10600"/>
                </a:lnTo>
                <a:lnTo>
                  <a:pt x="1126870" y="0"/>
                </a:lnTo>
                <a:lnTo>
                  <a:pt x="1141379" y="1315"/>
                </a:lnTo>
                <a:lnTo>
                  <a:pt x="1178833" y="19170"/>
                </a:lnTo>
                <a:lnTo>
                  <a:pt x="1202274" y="52983"/>
                </a:lnTo>
                <a:lnTo>
                  <a:pt x="1207007" y="721487"/>
                </a:lnTo>
                <a:lnTo>
                  <a:pt x="1205692" y="735995"/>
                </a:lnTo>
                <a:lnTo>
                  <a:pt x="1187837" y="773449"/>
                </a:lnTo>
                <a:lnTo>
                  <a:pt x="1154024" y="796890"/>
                </a:lnTo>
                <a:lnTo>
                  <a:pt x="80136" y="801624"/>
                </a:lnTo>
                <a:lnTo>
                  <a:pt x="65628" y="800308"/>
                </a:lnTo>
                <a:lnTo>
                  <a:pt x="28174" y="782453"/>
                </a:lnTo>
                <a:lnTo>
                  <a:pt x="4733" y="748640"/>
                </a:lnTo>
                <a:lnTo>
                  <a:pt x="0" y="80137"/>
                </a:lnTo>
                <a:close/>
              </a:path>
            </a:pathLst>
          </a:custGeom>
          <a:ln w="6096">
            <a:solidFill>
              <a:srgbClr val="528BC1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34895" y="3173031"/>
            <a:ext cx="9133205" cy="10132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52472" y="3279647"/>
            <a:ext cx="1207007" cy="80467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52472" y="3279647"/>
            <a:ext cx="1207007" cy="804671"/>
          </a:xfrm>
          <a:custGeom>
            <a:avLst/>
            <a:gdLst/>
            <a:ahLst/>
            <a:cxnLst/>
            <a:rect l="l" t="t" r="r" b="b"/>
            <a:pathLst>
              <a:path w="1207007" h="804672">
                <a:moveTo>
                  <a:pt x="0" y="80517"/>
                </a:moveTo>
                <a:lnTo>
                  <a:pt x="11076" y="39752"/>
                </a:lnTo>
                <a:lnTo>
                  <a:pt x="40158" y="10839"/>
                </a:lnTo>
                <a:lnTo>
                  <a:pt x="1126489" y="0"/>
                </a:lnTo>
                <a:lnTo>
                  <a:pt x="1141011" y="1307"/>
                </a:lnTo>
                <a:lnTo>
                  <a:pt x="1178517" y="19077"/>
                </a:lnTo>
                <a:lnTo>
                  <a:pt x="1202096" y="52777"/>
                </a:lnTo>
                <a:lnTo>
                  <a:pt x="1207007" y="724153"/>
                </a:lnTo>
                <a:lnTo>
                  <a:pt x="1205700" y="738675"/>
                </a:lnTo>
                <a:lnTo>
                  <a:pt x="1187930" y="776181"/>
                </a:lnTo>
                <a:lnTo>
                  <a:pt x="1154230" y="799760"/>
                </a:lnTo>
                <a:lnTo>
                  <a:pt x="80517" y="804671"/>
                </a:lnTo>
                <a:lnTo>
                  <a:pt x="65996" y="803364"/>
                </a:lnTo>
                <a:lnTo>
                  <a:pt x="28490" y="785594"/>
                </a:lnTo>
                <a:lnTo>
                  <a:pt x="4911" y="751894"/>
                </a:lnTo>
                <a:lnTo>
                  <a:pt x="0" y="80517"/>
                </a:lnTo>
                <a:close/>
              </a:path>
            </a:pathLst>
          </a:custGeom>
          <a:ln w="6096">
            <a:solidFill>
              <a:srgbClr val="528BC1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34895" y="4276407"/>
            <a:ext cx="9133205" cy="10132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52472" y="4383023"/>
            <a:ext cx="1207007" cy="8016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52472" y="4383023"/>
            <a:ext cx="1207007" cy="801624"/>
          </a:xfrm>
          <a:custGeom>
            <a:avLst/>
            <a:gdLst/>
            <a:ahLst/>
            <a:cxnLst/>
            <a:rect l="l" t="t" r="r" b="b"/>
            <a:pathLst>
              <a:path w="1207007" h="801624">
                <a:moveTo>
                  <a:pt x="0" y="80137"/>
                </a:moveTo>
                <a:lnTo>
                  <a:pt x="11134" y="39413"/>
                </a:lnTo>
                <a:lnTo>
                  <a:pt x="40328" y="10600"/>
                </a:lnTo>
                <a:lnTo>
                  <a:pt x="1126870" y="0"/>
                </a:lnTo>
                <a:lnTo>
                  <a:pt x="1141379" y="1315"/>
                </a:lnTo>
                <a:lnTo>
                  <a:pt x="1178833" y="19170"/>
                </a:lnTo>
                <a:lnTo>
                  <a:pt x="1202274" y="52983"/>
                </a:lnTo>
                <a:lnTo>
                  <a:pt x="1207007" y="721487"/>
                </a:lnTo>
                <a:lnTo>
                  <a:pt x="1205692" y="735995"/>
                </a:lnTo>
                <a:lnTo>
                  <a:pt x="1187837" y="773449"/>
                </a:lnTo>
                <a:lnTo>
                  <a:pt x="1154024" y="796890"/>
                </a:lnTo>
                <a:lnTo>
                  <a:pt x="80136" y="801624"/>
                </a:lnTo>
                <a:lnTo>
                  <a:pt x="65628" y="800308"/>
                </a:lnTo>
                <a:lnTo>
                  <a:pt x="28174" y="782453"/>
                </a:lnTo>
                <a:lnTo>
                  <a:pt x="4733" y="748640"/>
                </a:lnTo>
                <a:lnTo>
                  <a:pt x="0" y="80137"/>
                </a:lnTo>
                <a:close/>
              </a:path>
            </a:pathLst>
          </a:custGeom>
          <a:ln w="6096">
            <a:solidFill>
              <a:srgbClr val="528BC1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834895" y="5379720"/>
            <a:ext cx="9133205" cy="1013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846957" y="1066546"/>
            <a:ext cx="6378575" cy="52450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</a:t>
            </a:r>
            <a:r>
              <a:rPr sz="2400" b="1" spc="-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sz="2400" b="1" spc="-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sz="24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400" b="1" spc="-6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400" b="1" spc="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sz="2400" b="1" spc="-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sz="2400" b="1" spc="-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2400" b="1" spc="-2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850"/>
              </a:lnSpc>
              <a:spcBef>
                <a:spcPts val="39"/>
              </a:spcBef>
            </a:pPr>
            <a:endParaRPr sz="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r>
              <a:rPr sz="1800" i="1" spc="-5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sz="1800" i="1" spc="-3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1800" i="1" spc="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sz="1800" i="1" spc="-3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sz="1800" i="1" spc="-2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1800" i="1" spc="-4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амм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750"/>
              </a:lnSpc>
              <a:spcBef>
                <a:spcPts val="10"/>
              </a:spcBef>
            </a:pPr>
            <a:endParaRPr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400" b="1" spc="-4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дна</a:t>
            </a:r>
            <a:r>
              <a:rPr sz="2400" b="1" spc="-2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sz="2400" b="1" spc="-6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2400" b="1" spc="-4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400" b="1" spc="2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6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про</a:t>
            </a: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400" b="1" spc="-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850"/>
              </a:lnSpc>
              <a:spcBef>
                <a:spcPts val="37"/>
              </a:spcBef>
            </a:pPr>
            <a:endParaRPr sz="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r>
              <a:rPr sz="1800" i="1" spc="-5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-5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ъ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sz="1800" i="1" spc="2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1800" i="1" spc="-2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sz="1800" i="1" spc="-2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750"/>
              </a:lnSpc>
              <a:spcBef>
                <a:spcPts val="10"/>
              </a:spcBef>
            </a:pPr>
            <a:endParaRPr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400" b="1" spc="-2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400" b="1" spc="-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3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sz="2400" b="1" spc="-6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</a:t>
            </a:r>
            <a:r>
              <a:rPr sz="2400" b="1" spc="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</a:t>
            </a:r>
            <a:r>
              <a:rPr sz="2400" b="1" spc="-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итан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850"/>
              </a:lnSpc>
              <a:spcBef>
                <a:spcPts val="39"/>
              </a:spcBef>
            </a:pPr>
            <a:endParaRPr sz="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рми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sz="1800" i="1" spc="-4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</a:t>
            </a:r>
            <a:r>
              <a:rPr sz="1800" i="1" spc="2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1800" i="1" spc="-4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-5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ъе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иня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ющ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бщес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750"/>
              </a:lnSpc>
              <a:spcBef>
                <a:spcPts val="9"/>
              </a:spcBef>
            </a:pPr>
            <a:endParaRPr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400" b="1" spc="-3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sz="2400" b="1" spc="-2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2400" b="1" spc="-6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2400" b="1" spc="-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sz="2400" b="1" spc="2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</a:t>
            </a: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400" b="1" spc="-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2400" b="1" spc="-2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850"/>
              </a:lnSpc>
              <a:spcBef>
                <a:spcPts val="40"/>
              </a:spcBef>
            </a:pPr>
            <a:endParaRPr sz="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1800" i="1" spc="-3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 пре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sz="1800" i="1" spc="-4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еть</a:t>
            </a:r>
            <a:r>
              <a:rPr sz="1800" i="1" spc="5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рия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ийн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sz="1800" i="1" spc="-3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ания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750"/>
              </a:lnSpc>
              <a:spcBef>
                <a:spcPts val="9"/>
              </a:spcBef>
            </a:pPr>
            <a:endParaRPr sz="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sz="2400" b="1" spc="-7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400" b="1" spc="-3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sz="2400" b="1" spc="-1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2400" b="1" spc="-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цип</a:t>
            </a:r>
            <a:r>
              <a:rPr sz="2400" b="1" spc="-2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трое</a:t>
            </a:r>
            <a:r>
              <a:rPr sz="2400" b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850"/>
              </a:lnSpc>
              <a:spcBef>
                <a:spcPts val="38"/>
              </a:spcBef>
            </a:pPr>
            <a:endParaRPr sz="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sz="1800" i="1" spc="-2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мму</a:t>
            </a:r>
            <a:r>
              <a:rPr sz="1800" i="1" spc="-6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sz="1800" i="1" spc="-4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ее</a:t>
            </a:r>
            <a:r>
              <a:rPr sz="1800" i="1" spc="2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1800" i="1" spc="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sz="1800" i="1" spc="-2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sz="1800" i="1" spc="-2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1800" i="1" spc="-2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ариа</a:t>
            </a:r>
            <a:r>
              <a:rPr sz="1800" i="1" spc="-1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1800" i="1" spc="-1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800" i="1" spc="5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sz="1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252472" y="5486400"/>
            <a:ext cx="1207007" cy="80162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252472" y="5486400"/>
            <a:ext cx="1207007" cy="801624"/>
          </a:xfrm>
          <a:custGeom>
            <a:avLst/>
            <a:gdLst/>
            <a:ahLst/>
            <a:cxnLst/>
            <a:rect l="l" t="t" r="r" b="b"/>
            <a:pathLst>
              <a:path w="1207007" h="801624">
                <a:moveTo>
                  <a:pt x="0" y="80137"/>
                </a:moveTo>
                <a:lnTo>
                  <a:pt x="11134" y="39413"/>
                </a:lnTo>
                <a:lnTo>
                  <a:pt x="40328" y="10600"/>
                </a:lnTo>
                <a:lnTo>
                  <a:pt x="1126870" y="0"/>
                </a:lnTo>
                <a:lnTo>
                  <a:pt x="1141379" y="1315"/>
                </a:lnTo>
                <a:lnTo>
                  <a:pt x="1178833" y="19170"/>
                </a:lnTo>
                <a:lnTo>
                  <a:pt x="1202274" y="52983"/>
                </a:lnTo>
                <a:lnTo>
                  <a:pt x="1207007" y="721461"/>
                </a:lnTo>
                <a:lnTo>
                  <a:pt x="1205693" y="735988"/>
                </a:lnTo>
                <a:lnTo>
                  <a:pt x="1187842" y="773459"/>
                </a:lnTo>
                <a:lnTo>
                  <a:pt x="1154039" y="796890"/>
                </a:lnTo>
                <a:lnTo>
                  <a:pt x="80136" y="801624"/>
                </a:lnTo>
                <a:lnTo>
                  <a:pt x="65631" y="800311"/>
                </a:lnTo>
                <a:lnTo>
                  <a:pt x="28181" y="782473"/>
                </a:lnTo>
                <a:lnTo>
                  <a:pt x="4738" y="748663"/>
                </a:lnTo>
                <a:lnTo>
                  <a:pt x="0" y="80137"/>
                </a:lnTo>
                <a:close/>
              </a:path>
            </a:pathLst>
          </a:custGeom>
          <a:ln w="6096">
            <a:solidFill>
              <a:srgbClr val="528BC1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20111" y="1091183"/>
            <a:ext cx="856488" cy="75285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420111" y="5498591"/>
            <a:ext cx="874776" cy="86563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34767" y="3307079"/>
            <a:ext cx="1042416" cy="80772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420111" y="2179320"/>
            <a:ext cx="969263" cy="84124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380488" y="4398264"/>
            <a:ext cx="1030224" cy="92354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4294967295"/>
          </p:nvPr>
        </p:nvSpPr>
        <p:spPr>
          <a:xfrm>
            <a:off x="11087354" y="6441338"/>
            <a:ext cx="2032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1600">
              <a:lnSpc>
                <a:spcPct val="100000"/>
              </a:lnSpc>
            </a:pPr>
            <a:fld id="{81D60167-4931-47E6-BA6A-407CBD079E47}" type="slidenum"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6</a:t>
            </a:fld>
            <a:endParaRPr sz="1200">
              <a:latin typeface="Calibri"/>
              <a:cs typeface="Calibri"/>
            </a:endParaRP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xmlns="" id="{27100DEB-508A-4256-8767-F5C73B11A2D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49" y="177165"/>
            <a:ext cx="1116149" cy="9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281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600" y="404664"/>
            <a:ext cx="10972800" cy="714896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программа воспитания</a:t>
            </a:r>
          </a:p>
        </p:txBody>
      </p:sp>
      <p:sp>
        <p:nvSpPr>
          <p:cNvPr id="5" name="Line 253"/>
          <p:cNvSpPr>
            <a:spLocks noChangeShapeType="1"/>
          </p:cNvSpPr>
          <p:nvPr/>
        </p:nvSpPr>
        <p:spPr bwMode="gray">
          <a:xfrm>
            <a:off x="3149600" y="5133921"/>
            <a:ext cx="6400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254"/>
          <p:cNvSpPr>
            <a:spLocks noChangeArrowheads="1"/>
          </p:cNvSpPr>
          <p:nvPr/>
        </p:nvSpPr>
        <p:spPr bwMode="gray">
          <a:xfrm rot="3419336">
            <a:off x="2850621" y="4470876"/>
            <a:ext cx="479425" cy="694267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7" name="Text Box 255"/>
          <p:cNvSpPr txBox="1">
            <a:spLocks noChangeArrowheads="1"/>
          </p:cNvSpPr>
          <p:nvPr/>
        </p:nvSpPr>
        <p:spPr bwMode="gray">
          <a:xfrm>
            <a:off x="2902716" y="4600521"/>
            <a:ext cx="35618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8" name="Line 256"/>
          <p:cNvSpPr>
            <a:spLocks noChangeShapeType="1"/>
          </p:cNvSpPr>
          <p:nvPr/>
        </p:nvSpPr>
        <p:spPr bwMode="gray">
          <a:xfrm>
            <a:off x="3149600" y="2619321"/>
            <a:ext cx="6400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Rectangle 257"/>
          <p:cNvSpPr>
            <a:spLocks noChangeArrowheads="1"/>
          </p:cNvSpPr>
          <p:nvPr/>
        </p:nvSpPr>
        <p:spPr bwMode="gray">
          <a:xfrm rot="3419336">
            <a:off x="2850621" y="1956276"/>
            <a:ext cx="479425" cy="69426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0" name="Text Box 258"/>
          <p:cNvSpPr txBox="1">
            <a:spLocks noChangeArrowheads="1"/>
          </p:cNvSpPr>
          <p:nvPr/>
        </p:nvSpPr>
        <p:spPr bwMode="gray">
          <a:xfrm>
            <a:off x="4012723" y="1960556"/>
            <a:ext cx="5480796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ОРГАНИЗУЕМОГО В ШКОЛЕ </a:t>
            </a:r>
          </a:p>
          <a:p>
            <a:pPr latinLnBrk="1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ВОСПИТАТЕЛЬНОГО ПРОЦЕССА</a:t>
            </a:r>
          </a:p>
        </p:txBody>
      </p:sp>
      <p:sp>
        <p:nvSpPr>
          <p:cNvPr id="11" name="Text Box 259"/>
          <p:cNvSpPr txBox="1">
            <a:spLocks noChangeArrowheads="1"/>
          </p:cNvSpPr>
          <p:nvPr/>
        </p:nvSpPr>
        <p:spPr bwMode="gray">
          <a:xfrm>
            <a:off x="2902716" y="2085921"/>
            <a:ext cx="35618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12" name="Line 260"/>
          <p:cNvSpPr>
            <a:spLocks noChangeShapeType="1"/>
          </p:cNvSpPr>
          <p:nvPr/>
        </p:nvSpPr>
        <p:spPr bwMode="gray">
          <a:xfrm>
            <a:off x="3149600" y="3457521"/>
            <a:ext cx="6400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Rectangle 261"/>
          <p:cNvSpPr>
            <a:spLocks noChangeArrowheads="1"/>
          </p:cNvSpPr>
          <p:nvPr/>
        </p:nvSpPr>
        <p:spPr bwMode="gray">
          <a:xfrm rot="3419336">
            <a:off x="2850621" y="2794476"/>
            <a:ext cx="479425" cy="694267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4" name="Text Box 262"/>
          <p:cNvSpPr txBox="1">
            <a:spLocks noChangeArrowheads="1"/>
          </p:cNvSpPr>
          <p:nvPr/>
        </p:nvSpPr>
        <p:spPr bwMode="gray">
          <a:xfrm>
            <a:off x="2902716" y="2924121"/>
            <a:ext cx="35618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15" name="Line 263"/>
          <p:cNvSpPr>
            <a:spLocks noChangeShapeType="1"/>
          </p:cNvSpPr>
          <p:nvPr/>
        </p:nvSpPr>
        <p:spPr bwMode="gray">
          <a:xfrm>
            <a:off x="3151717" y="4294135"/>
            <a:ext cx="6398683" cy="1587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Rectangle 264"/>
          <p:cNvSpPr>
            <a:spLocks noChangeArrowheads="1"/>
          </p:cNvSpPr>
          <p:nvPr/>
        </p:nvSpPr>
        <p:spPr bwMode="gray">
          <a:xfrm rot="3419336">
            <a:off x="2850621" y="3632676"/>
            <a:ext cx="479425" cy="694267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7" name="Text Box 265"/>
          <p:cNvSpPr txBox="1">
            <a:spLocks noChangeArrowheads="1"/>
          </p:cNvSpPr>
          <p:nvPr/>
        </p:nvSpPr>
        <p:spPr bwMode="gray">
          <a:xfrm>
            <a:off x="2902716" y="3762321"/>
            <a:ext cx="35618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21" name="Text Box 269"/>
          <p:cNvSpPr txBox="1">
            <a:spLocks noChangeArrowheads="1"/>
          </p:cNvSpPr>
          <p:nvPr/>
        </p:nvSpPr>
        <p:spPr bwMode="gray">
          <a:xfrm>
            <a:off x="4083728" y="2992384"/>
            <a:ext cx="557735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ВОСПИТАНИЯ</a:t>
            </a:r>
          </a:p>
        </p:txBody>
      </p:sp>
      <p:sp>
        <p:nvSpPr>
          <p:cNvPr id="22" name="Text Box 270"/>
          <p:cNvSpPr txBox="1">
            <a:spLocks noChangeArrowheads="1"/>
          </p:cNvSpPr>
          <p:nvPr/>
        </p:nvSpPr>
        <p:spPr bwMode="gray">
          <a:xfrm>
            <a:off x="3959125" y="3762321"/>
            <a:ext cx="599016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ВИДЫ, ФОРМЫ И СОДЕРЖАНИЕ ДЕЯТЕЛЬНОСТИ</a:t>
            </a:r>
          </a:p>
        </p:txBody>
      </p:sp>
      <p:sp>
        <p:nvSpPr>
          <p:cNvPr id="23" name="Text Box 271"/>
          <p:cNvSpPr txBox="1">
            <a:spLocks noChangeArrowheads="1"/>
          </p:cNvSpPr>
          <p:nvPr/>
        </p:nvSpPr>
        <p:spPr bwMode="gray">
          <a:xfrm>
            <a:off x="3989065" y="4371146"/>
            <a:ext cx="5434373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САМО</a:t>
            </a:r>
            <a:r>
              <a:rPr lang="x-none" b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x-none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x-none" b="1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РАБОТЫ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40" y="87538"/>
            <a:ext cx="1116149" cy="971725"/>
          </a:xfrm>
          <a:prstGeom prst="rect">
            <a:avLst/>
          </a:prstGeom>
        </p:spPr>
      </p:pic>
      <p:sp>
        <p:nvSpPr>
          <p:cNvPr id="20" name="Line 9"/>
          <p:cNvSpPr>
            <a:spLocks noChangeShapeType="1"/>
          </p:cNvSpPr>
          <p:nvPr/>
        </p:nvSpPr>
        <p:spPr bwMode="auto">
          <a:xfrm>
            <a:off x="705523" y="1171544"/>
            <a:ext cx="11280575" cy="21354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316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66130"/>
          </a:xfrm>
        </p:spPr>
        <p:txBody>
          <a:bodyPr>
            <a:noAutofit/>
          </a:bodyPr>
          <a:lstStyle/>
          <a:p>
            <a:pPr latinLnBrk="1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ОРГАНИЗУЕМОГО В ШКОЛЕ </a:t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ВОСПИТАТЕЛЬНОГО ПРОЦЕССА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reeform 3"/>
          <p:cNvSpPr>
            <a:spLocks/>
          </p:cNvSpPr>
          <p:nvPr/>
        </p:nvSpPr>
        <p:spPr bwMode="gray">
          <a:xfrm>
            <a:off x="821267" y="2347937"/>
            <a:ext cx="4878917" cy="1879600"/>
          </a:xfrm>
          <a:custGeom>
            <a:avLst/>
            <a:gdLst/>
            <a:ahLst/>
            <a:cxnLst>
              <a:cxn ang="0">
                <a:pos x="2304" y="691"/>
              </a:cxn>
              <a:cxn ang="0">
                <a:pos x="1991" y="833"/>
              </a:cxn>
              <a:cxn ang="0">
                <a:pos x="1817" y="1184"/>
              </a:cxn>
              <a:cxn ang="0">
                <a:pos x="0" y="1184"/>
              </a:cxn>
              <a:cxn ang="0">
                <a:pos x="0" y="1"/>
              </a:cxn>
              <a:cxn ang="0">
                <a:pos x="2305" y="0"/>
              </a:cxn>
              <a:cxn ang="0">
                <a:pos x="2304" y="691"/>
              </a:cxn>
            </a:cxnLst>
            <a:rect l="0" t="0" r="r" b="b"/>
            <a:pathLst>
              <a:path w="2305" h="1184">
                <a:moveTo>
                  <a:pt x="2304" y="691"/>
                </a:moveTo>
                <a:cubicBezTo>
                  <a:pt x="2183" y="700"/>
                  <a:pt x="2056" y="766"/>
                  <a:pt x="1991" y="833"/>
                </a:cubicBezTo>
                <a:cubicBezTo>
                  <a:pt x="1926" y="900"/>
                  <a:pt x="1835" y="1007"/>
                  <a:pt x="1817" y="1184"/>
                </a:cubicBezTo>
                <a:lnTo>
                  <a:pt x="0" y="1184"/>
                </a:lnTo>
                <a:lnTo>
                  <a:pt x="0" y="1"/>
                </a:lnTo>
                <a:lnTo>
                  <a:pt x="2305" y="0"/>
                </a:lnTo>
                <a:lnTo>
                  <a:pt x="2304" y="691"/>
                </a:lnTo>
                <a:close/>
              </a:path>
            </a:pathLst>
          </a:custGeom>
          <a:solidFill>
            <a:schemeClr val="accent2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gray">
          <a:xfrm>
            <a:off x="821267" y="2467001"/>
            <a:ext cx="4870451" cy="422275"/>
          </a:xfrm>
          <a:prstGeom prst="rect">
            <a:avLst/>
          </a:prstGeom>
          <a:gradFill rotWithShape="1">
            <a:gsLst>
              <a:gs pos="0">
                <a:schemeClr val="accent2">
                  <a:alpha val="80000"/>
                </a:schemeClr>
              </a:gs>
              <a:gs pos="50000">
                <a:schemeClr val="accent2">
                  <a:gamma/>
                  <a:shade val="89020"/>
                  <a:invGamma/>
                </a:schemeClr>
              </a:gs>
              <a:gs pos="100000">
                <a:schemeClr val="accent2">
                  <a:alpha val="8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Freeform 5"/>
          <p:cNvSpPr>
            <a:spLocks/>
          </p:cNvSpPr>
          <p:nvPr/>
        </p:nvSpPr>
        <p:spPr bwMode="gray">
          <a:xfrm>
            <a:off x="5890685" y="2351112"/>
            <a:ext cx="4878916" cy="1879600"/>
          </a:xfrm>
          <a:custGeom>
            <a:avLst/>
            <a:gdLst/>
            <a:ahLst/>
            <a:cxnLst>
              <a:cxn ang="0">
                <a:pos x="1" y="691"/>
              </a:cxn>
              <a:cxn ang="0">
                <a:pos x="314" y="833"/>
              </a:cxn>
              <a:cxn ang="0">
                <a:pos x="481" y="1182"/>
              </a:cxn>
              <a:cxn ang="0">
                <a:pos x="2305" y="1184"/>
              </a:cxn>
              <a:cxn ang="0">
                <a:pos x="2305" y="1"/>
              </a:cxn>
              <a:cxn ang="0">
                <a:pos x="0" y="0"/>
              </a:cxn>
              <a:cxn ang="0">
                <a:pos x="1" y="691"/>
              </a:cxn>
            </a:cxnLst>
            <a:rect l="0" t="0" r="r" b="b"/>
            <a:pathLst>
              <a:path w="2305" h="1184">
                <a:moveTo>
                  <a:pt x="1" y="691"/>
                </a:moveTo>
                <a:cubicBezTo>
                  <a:pt x="122" y="700"/>
                  <a:pt x="249" y="766"/>
                  <a:pt x="314" y="833"/>
                </a:cubicBezTo>
                <a:cubicBezTo>
                  <a:pt x="379" y="900"/>
                  <a:pt x="463" y="1005"/>
                  <a:pt x="481" y="1182"/>
                </a:cubicBezTo>
                <a:lnTo>
                  <a:pt x="2305" y="1184"/>
                </a:lnTo>
                <a:lnTo>
                  <a:pt x="2305" y="1"/>
                </a:lnTo>
                <a:lnTo>
                  <a:pt x="0" y="0"/>
                </a:lnTo>
                <a:lnTo>
                  <a:pt x="1" y="691"/>
                </a:lnTo>
                <a:close/>
              </a:path>
            </a:pathLst>
          </a:custGeom>
          <a:solidFill>
            <a:schemeClr val="folHlink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gray">
          <a:xfrm flipH="1">
            <a:off x="5880100" y="2470176"/>
            <a:ext cx="4885267" cy="422275"/>
          </a:xfrm>
          <a:prstGeom prst="rect">
            <a:avLst/>
          </a:prstGeom>
          <a:gradFill rotWithShape="1">
            <a:gsLst>
              <a:gs pos="0">
                <a:schemeClr val="folHlink">
                  <a:alpha val="80000"/>
                </a:schemeClr>
              </a:gs>
              <a:gs pos="50000">
                <a:schemeClr val="folHlink">
                  <a:gamma/>
                  <a:shade val="89020"/>
                  <a:invGamma/>
                </a:schemeClr>
              </a:gs>
              <a:gs pos="100000">
                <a:schemeClr val="folHlink">
                  <a:alpha val="8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Freeform 7"/>
          <p:cNvSpPr>
            <a:spLocks/>
          </p:cNvSpPr>
          <p:nvPr/>
        </p:nvSpPr>
        <p:spPr bwMode="blackGray">
          <a:xfrm>
            <a:off x="817034" y="4357712"/>
            <a:ext cx="4878917" cy="1879600"/>
          </a:xfrm>
          <a:custGeom>
            <a:avLst/>
            <a:gdLst/>
            <a:ahLst/>
            <a:cxnLst>
              <a:cxn ang="0">
                <a:pos x="2304" y="493"/>
              </a:cxn>
              <a:cxn ang="0">
                <a:pos x="1991" y="351"/>
              </a:cxn>
              <a:cxn ang="0">
                <a:pos x="1813" y="1"/>
              </a:cxn>
              <a:cxn ang="0">
                <a:pos x="0" y="0"/>
              </a:cxn>
              <a:cxn ang="0">
                <a:pos x="0" y="1183"/>
              </a:cxn>
              <a:cxn ang="0">
                <a:pos x="2305" y="1184"/>
              </a:cxn>
              <a:cxn ang="0">
                <a:pos x="2304" y="493"/>
              </a:cxn>
            </a:cxnLst>
            <a:rect l="0" t="0" r="r" b="b"/>
            <a:pathLst>
              <a:path w="2305" h="1184">
                <a:moveTo>
                  <a:pt x="2304" y="493"/>
                </a:moveTo>
                <a:cubicBezTo>
                  <a:pt x="2183" y="484"/>
                  <a:pt x="2056" y="418"/>
                  <a:pt x="1991" y="351"/>
                </a:cubicBezTo>
                <a:cubicBezTo>
                  <a:pt x="1926" y="284"/>
                  <a:pt x="1831" y="178"/>
                  <a:pt x="1813" y="1"/>
                </a:cubicBezTo>
                <a:lnTo>
                  <a:pt x="0" y="0"/>
                </a:lnTo>
                <a:lnTo>
                  <a:pt x="0" y="1183"/>
                </a:lnTo>
                <a:lnTo>
                  <a:pt x="2305" y="1184"/>
                </a:lnTo>
                <a:lnTo>
                  <a:pt x="2304" y="493"/>
                </a:lnTo>
                <a:close/>
              </a:path>
            </a:pathLst>
          </a:custGeom>
          <a:solidFill>
            <a:schemeClr val="accent1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8" name="Freeform 8"/>
          <p:cNvSpPr>
            <a:spLocks/>
          </p:cNvSpPr>
          <p:nvPr/>
        </p:nvSpPr>
        <p:spPr bwMode="gray">
          <a:xfrm>
            <a:off x="5886451" y="4348187"/>
            <a:ext cx="4878916" cy="1881188"/>
          </a:xfrm>
          <a:custGeom>
            <a:avLst/>
            <a:gdLst/>
            <a:ahLst/>
            <a:cxnLst>
              <a:cxn ang="0">
                <a:pos x="1" y="494"/>
              </a:cxn>
              <a:cxn ang="0">
                <a:pos x="314" y="352"/>
              </a:cxn>
              <a:cxn ang="0">
                <a:pos x="483" y="0"/>
              </a:cxn>
              <a:cxn ang="0">
                <a:pos x="2305" y="1"/>
              </a:cxn>
              <a:cxn ang="0">
                <a:pos x="2305" y="1184"/>
              </a:cxn>
              <a:cxn ang="0">
                <a:pos x="0" y="1185"/>
              </a:cxn>
              <a:cxn ang="0">
                <a:pos x="1" y="494"/>
              </a:cxn>
            </a:cxnLst>
            <a:rect l="0" t="0" r="r" b="b"/>
            <a:pathLst>
              <a:path w="2305" h="1185">
                <a:moveTo>
                  <a:pt x="1" y="494"/>
                </a:moveTo>
                <a:cubicBezTo>
                  <a:pt x="122" y="485"/>
                  <a:pt x="249" y="419"/>
                  <a:pt x="314" y="352"/>
                </a:cubicBezTo>
                <a:cubicBezTo>
                  <a:pt x="379" y="285"/>
                  <a:pt x="465" y="177"/>
                  <a:pt x="483" y="0"/>
                </a:cubicBezTo>
                <a:lnTo>
                  <a:pt x="2305" y="1"/>
                </a:lnTo>
                <a:lnTo>
                  <a:pt x="2305" y="1184"/>
                </a:lnTo>
                <a:lnTo>
                  <a:pt x="0" y="1185"/>
                </a:lnTo>
                <a:lnTo>
                  <a:pt x="1" y="494"/>
                </a:lnTo>
                <a:close/>
              </a:path>
            </a:pathLst>
          </a:custGeom>
          <a:solidFill>
            <a:schemeClr val="hlink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9" name="Freeform 9"/>
          <p:cNvSpPr>
            <a:spLocks/>
          </p:cNvSpPr>
          <p:nvPr/>
        </p:nvSpPr>
        <p:spPr bwMode="gray">
          <a:xfrm>
            <a:off x="6502401" y="4487888"/>
            <a:ext cx="4248151" cy="461963"/>
          </a:xfrm>
          <a:custGeom>
            <a:avLst/>
            <a:gdLst/>
            <a:ahLst/>
            <a:cxnLst>
              <a:cxn ang="0">
                <a:pos x="176" y="3"/>
              </a:cxn>
              <a:cxn ang="0">
                <a:pos x="0" y="291"/>
              </a:cxn>
              <a:cxn ang="0">
                <a:pos x="2007" y="291"/>
              </a:cxn>
              <a:cxn ang="0">
                <a:pos x="2007" y="0"/>
              </a:cxn>
              <a:cxn ang="0">
                <a:pos x="176" y="3"/>
              </a:cxn>
            </a:cxnLst>
            <a:rect l="0" t="0" r="r" b="b"/>
            <a:pathLst>
              <a:path w="2007" h="291">
                <a:moveTo>
                  <a:pt x="176" y="3"/>
                </a:moveTo>
                <a:cubicBezTo>
                  <a:pt x="133" y="163"/>
                  <a:pt x="72" y="214"/>
                  <a:pt x="0" y="291"/>
                </a:cubicBezTo>
                <a:lnTo>
                  <a:pt x="2007" y="291"/>
                </a:lnTo>
                <a:lnTo>
                  <a:pt x="2007" y="0"/>
                </a:lnTo>
                <a:lnTo>
                  <a:pt x="176" y="3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80000"/>
                </a:schemeClr>
              </a:gs>
              <a:gs pos="50000">
                <a:schemeClr val="hlink">
                  <a:gamma/>
                  <a:shade val="89020"/>
                  <a:invGamma/>
                </a:schemeClr>
              </a:gs>
              <a:gs pos="100000">
                <a:schemeClr val="hlink">
                  <a:alpha val="80000"/>
                </a:schemeClr>
              </a:gs>
            </a:gsLst>
            <a:lin ang="0" scaled="1"/>
          </a:gra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Freeform 10"/>
          <p:cNvSpPr>
            <a:spLocks/>
          </p:cNvSpPr>
          <p:nvPr/>
        </p:nvSpPr>
        <p:spPr bwMode="gray">
          <a:xfrm flipH="1">
            <a:off x="817034" y="4464075"/>
            <a:ext cx="4220633" cy="461962"/>
          </a:xfrm>
          <a:custGeom>
            <a:avLst/>
            <a:gdLst/>
            <a:ahLst/>
            <a:cxnLst>
              <a:cxn ang="0">
                <a:pos x="176" y="3"/>
              </a:cxn>
              <a:cxn ang="0">
                <a:pos x="0" y="291"/>
              </a:cxn>
              <a:cxn ang="0">
                <a:pos x="2007" y="291"/>
              </a:cxn>
              <a:cxn ang="0">
                <a:pos x="2007" y="0"/>
              </a:cxn>
              <a:cxn ang="0">
                <a:pos x="176" y="3"/>
              </a:cxn>
            </a:cxnLst>
            <a:rect l="0" t="0" r="r" b="b"/>
            <a:pathLst>
              <a:path w="2007" h="291">
                <a:moveTo>
                  <a:pt x="176" y="3"/>
                </a:moveTo>
                <a:cubicBezTo>
                  <a:pt x="133" y="163"/>
                  <a:pt x="72" y="214"/>
                  <a:pt x="0" y="291"/>
                </a:cubicBezTo>
                <a:lnTo>
                  <a:pt x="2007" y="291"/>
                </a:lnTo>
                <a:lnTo>
                  <a:pt x="2007" y="0"/>
                </a:lnTo>
                <a:lnTo>
                  <a:pt x="176" y="3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80000"/>
                </a:schemeClr>
              </a:gs>
              <a:gs pos="50000">
                <a:schemeClr val="accent1">
                  <a:gamma/>
                  <a:shade val="89020"/>
                  <a:invGamma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1"/>
          </a:gra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gray">
          <a:xfrm>
            <a:off x="1016001" y="2470176"/>
            <a:ext cx="3009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gray">
          <a:xfrm>
            <a:off x="1016001" y="4492651"/>
            <a:ext cx="3009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gray">
          <a:xfrm>
            <a:off x="7556501" y="2481288"/>
            <a:ext cx="3009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r"/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gray">
          <a:xfrm>
            <a:off x="7556501" y="4516463"/>
            <a:ext cx="3009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r"/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gray">
          <a:xfrm>
            <a:off x="992718" y="3094062"/>
            <a:ext cx="3939116" cy="7017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образовательной организации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gray">
          <a:xfrm>
            <a:off x="6623051" y="3094062"/>
            <a:ext cx="3985683" cy="9725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lnSpc>
                <a:spcPct val="110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образовательной организации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0" hangingPunct="0">
              <a:lnSpc>
                <a:spcPct val="11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gray">
          <a:xfrm>
            <a:off x="914400" y="5273700"/>
            <a:ext cx="4470400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контингент учащихся</a:t>
            </a: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gray">
          <a:xfrm>
            <a:off x="6110817" y="5273701"/>
            <a:ext cx="44704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и традиции воспитания</a:t>
            </a:r>
          </a:p>
        </p:txBody>
      </p:sp>
      <p:grpSp>
        <p:nvGrpSpPr>
          <p:cNvPr id="19" name="Group 35"/>
          <p:cNvGrpSpPr>
            <a:grpSpLocks/>
          </p:cNvGrpSpPr>
          <p:nvPr/>
        </p:nvGrpSpPr>
        <p:grpSpPr bwMode="auto">
          <a:xfrm>
            <a:off x="4669367" y="3448075"/>
            <a:ext cx="2243667" cy="1682750"/>
            <a:chOff x="2350" y="2010"/>
            <a:chExt cx="1060" cy="1060"/>
          </a:xfrm>
        </p:grpSpPr>
        <p:sp>
          <p:nvSpPr>
            <p:cNvPr id="20" name="Oval 29"/>
            <p:cNvSpPr>
              <a:spLocks noChangeArrowheads="1"/>
            </p:cNvSpPr>
            <p:nvPr/>
          </p:nvSpPr>
          <p:spPr bwMode="gray">
            <a:xfrm>
              <a:off x="2350" y="2010"/>
              <a:ext cx="1060" cy="106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54118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1" name="Group 30"/>
            <p:cNvGrpSpPr>
              <a:grpSpLocks/>
            </p:cNvGrpSpPr>
            <p:nvPr/>
          </p:nvGrpSpPr>
          <p:grpSpPr bwMode="auto">
            <a:xfrm rot="-2288454">
              <a:off x="2439" y="2081"/>
              <a:ext cx="887" cy="907"/>
              <a:chOff x="887" y="2040"/>
              <a:chExt cx="433" cy="422"/>
            </a:xfrm>
          </p:grpSpPr>
          <p:pic>
            <p:nvPicPr>
              <p:cNvPr id="23" name="Picture 31" descr="circuler_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gray">
              <a:xfrm>
                <a:off x="887" y="2040"/>
                <a:ext cx="430" cy="420"/>
              </a:xfrm>
              <a:prstGeom prst="rect">
                <a:avLst/>
              </a:prstGeom>
              <a:noFill/>
            </p:spPr>
          </p:pic>
          <p:sp>
            <p:nvSpPr>
              <p:cNvPr id="24" name="Oval 32"/>
              <p:cNvSpPr>
                <a:spLocks noChangeArrowheads="1"/>
              </p:cNvSpPr>
              <p:nvPr/>
            </p:nvSpPr>
            <p:spPr bwMode="gray">
              <a:xfrm>
                <a:off x="887" y="2040"/>
                <a:ext cx="433" cy="422"/>
              </a:xfrm>
              <a:prstGeom prst="ellipse">
                <a:avLst/>
              </a:prstGeom>
              <a:solidFill>
                <a:srgbClr val="FF6600">
                  <a:alpha val="75000"/>
                </a:srgbClr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25" name="Picture 33" descr="Picture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930" y="2044"/>
                <a:ext cx="345" cy="149"/>
              </a:xfrm>
              <a:prstGeom prst="rect">
                <a:avLst/>
              </a:prstGeom>
              <a:noFill/>
            </p:spPr>
          </p:pic>
        </p:grpSp>
        <p:pic>
          <p:nvPicPr>
            <p:cNvPr id="22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 l="12015" t="9302" r="12404" b="12598"/>
            <a:stretch>
              <a:fillRect/>
            </a:stretch>
          </p:blipFill>
          <p:spPr bwMode="gray">
            <a:xfrm>
              <a:off x="2428" y="2053"/>
              <a:ext cx="915" cy="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6" name="Text Box 37"/>
          <p:cNvSpPr txBox="1">
            <a:spLocks noChangeArrowheads="1"/>
          </p:cNvSpPr>
          <p:nvPr/>
        </p:nvSpPr>
        <p:spPr bwMode="black">
          <a:xfrm>
            <a:off x="4993217" y="3989412"/>
            <a:ext cx="162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>
                <a:solidFill>
                  <a:srgbClr val="FFFFFF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705523" y="1171544"/>
            <a:ext cx="11280575" cy="21354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49" y="116632"/>
            <a:ext cx="1116149" cy="9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951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8098"/>
          </a:xfrm>
        </p:spPr>
        <p:txBody>
          <a:bodyPr>
            <a:normAutofit/>
          </a:bodyPr>
          <a:lstStyle/>
          <a:p>
            <a:pPr eaLnBrk="0" hangingPunct="0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ВОСПИТАНИЯ</a:t>
            </a:r>
          </a:p>
        </p:txBody>
      </p:sp>
      <p:sp>
        <p:nvSpPr>
          <p:cNvPr id="3" name="Freeform 3"/>
          <p:cNvSpPr>
            <a:spLocks/>
          </p:cNvSpPr>
          <p:nvPr/>
        </p:nvSpPr>
        <p:spPr bwMode="gray">
          <a:xfrm>
            <a:off x="821267" y="2347937"/>
            <a:ext cx="4878917" cy="1879600"/>
          </a:xfrm>
          <a:custGeom>
            <a:avLst/>
            <a:gdLst/>
            <a:ahLst/>
            <a:cxnLst>
              <a:cxn ang="0">
                <a:pos x="2304" y="691"/>
              </a:cxn>
              <a:cxn ang="0">
                <a:pos x="1991" y="833"/>
              </a:cxn>
              <a:cxn ang="0">
                <a:pos x="1817" y="1184"/>
              </a:cxn>
              <a:cxn ang="0">
                <a:pos x="0" y="1184"/>
              </a:cxn>
              <a:cxn ang="0">
                <a:pos x="0" y="1"/>
              </a:cxn>
              <a:cxn ang="0">
                <a:pos x="2305" y="0"/>
              </a:cxn>
              <a:cxn ang="0">
                <a:pos x="2304" y="691"/>
              </a:cxn>
            </a:cxnLst>
            <a:rect l="0" t="0" r="r" b="b"/>
            <a:pathLst>
              <a:path w="2305" h="1184">
                <a:moveTo>
                  <a:pt x="2304" y="691"/>
                </a:moveTo>
                <a:cubicBezTo>
                  <a:pt x="2183" y="700"/>
                  <a:pt x="2056" y="766"/>
                  <a:pt x="1991" y="833"/>
                </a:cubicBezTo>
                <a:cubicBezTo>
                  <a:pt x="1926" y="900"/>
                  <a:pt x="1835" y="1007"/>
                  <a:pt x="1817" y="1184"/>
                </a:cubicBezTo>
                <a:lnTo>
                  <a:pt x="0" y="1184"/>
                </a:lnTo>
                <a:lnTo>
                  <a:pt x="0" y="1"/>
                </a:lnTo>
                <a:lnTo>
                  <a:pt x="2305" y="0"/>
                </a:lnTo>
                <a:lnTo>
                  <a:pt x="2304" y="691"/>
                </a:lnTo>
                <a:close/>
              </a:path>
            </a:pathLst>
          </a:custGeom>
          <a:solidFill>
            <a:schemeClr val="accent2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gray">
          <a:xfrm>
            <a:off x="821267" y="2467001"/>
            <a:ext cx="4870451" cy="422275"/>
          </a:xfrm>
          <a:prstGeom prst="rect">
            <a:avLst/>
          </a:prstGeom>
          <a:gradFill rotWithShape="1">
            <a:gsLst>
              <a:gs pos="0">
                <a:schemeClr val="accent2">
                  <a:alpha val="80000"/>
                </a:schemeClr>
              </a:gs>
              <a:gs pos="50000">
                <a:schemeClr val="accent2">
                  <a:gamma/>
                  <a:shade val="89020"/>
                  <a:invGamma/>
                </a:schemeClr>
              </a:gs>
              <a:gs pos="100000">
                <a:schemeClr val="accent2">
                  <a:alpha val="8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Freeform 5"/>
          <p:cNvSpPr>
            <a:spLocks/>
          </p:cNvSpPr>
          <p:nvPr/>
        </p:nvSpPr>
        <p:spPr bwMode="gray">
          <a:xfrm>
            <a:off x="5890685" y="2351112"/>
            <a:ext cx="4878916" cy="1879600"/>
          </a:xfrm>
          <a:custGeom>
            <a:avLst/>
            <a:gdLst/>
            <a:ahLst/>
            <a:cxnLst>
              <a:cxn ang="0">
                <a:pos x="1" y="691"/>
              </a:cxn>
              <a:cxn ang="0">
                <a:pos x="314" y="833"/>
              </a:cxn>
              <a:cxn ang="0">
                <a:pos x="481" y="1182"/>
              </a:cxn>
              <a:cxn ang="0">
                <a:pos x="2305" y="1184"/>
              </a:cxn>
              <a:cxn ang="0">
                <a:pos x="2305" y="1"/>
              </a:cxn>
              <a:cxn ang="0">
                <a:pos x="0" y="0"/>
              </a:cxn>
              <a:cxn ang="0">
                <a:pos x="1" y="691"/>
              </a:cxn>
            </a:cxnLst>
            <a:rect l="0" t="0" r="r" b="b"/>
            <a:pathLst>
              <a:path w="2305" h="1184">
                <a:moveTo>
                  <a:pt x="1" y="691"/>
                </a:moveTo>
                <a:cubicBezTo>
                  <a:pt x="122" y="700"/>
                  <a:pt x="249" y="766"/>
                  <a:pt x="314" y="833"/>
                </a:cubicBezTo>
                <a:cubicBezTo>
                  <a:pt x="379" y="900"/>
                  <a:pt x="463" y="1005"/>
                  <a:pt x="481" y="1182"/>
                </a:cubicBezTo>
                <a:lnTo>
                  <a:pt x="2305" y="1184"/>
                </a:lnTo>
                <a:lnTo>
                  <a:pt x="2305" y="1"/>
                </a:lnTo>
                <a:lnTo>
                  <a:pt x="0" y="0"/>
                </a:lnTo>
                <a:lnTo>
                  <a:pt x="1" y="691"/>
                </a:lnTo>
                <a:close/>
              </a:path>
            </a:pathLst>
          </a:custGeom>
          <a:solidFill>
            <a:schemeClr val="folHlink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gray">
          <a:xfrm flipH="1">
            <a:off x="5999989" y="2457475"/>
            <a:ext cx="4885267" cy="422275"/>
          </a:xfrm>
          <a:prstGeom prst="rect">
            <a:avLst/>
          </a:prstGeom>
          <a:gradFill rotWithShape="1">
            <a:gsLst>
              <a:gs pos="0">
                <a:schemeClr val="folHlink">
                  <a:alpha val="80000"/>
                </a:schemeClr>
              </a:gs>
              <a:gs pos="50000">
                <a:schemeClr val="folHlink">
                  <a:gamma/>
                  <a:shade val="89020"/>
                  <a:invGamma/>
                </a:schemeClr>
              </a:gs>
              <a:gs pos="100000">
                <a:schemeClr val="folHlink">
                  <a:alpha val="8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alt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Базовые национальные ценности </a:t>
            </a:r>
          </a:p>
          <a:p>
            <a:r>
              <a:rPr lang="ru-RU" alt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российского общества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reeform 7"/>
          <p:cNvSpPr>
            <a:spLocks/>
          </p:cNvSpPr>
          <p:nvPr/>
        </p:nvSpPr>
        <p:spPr bwMode="blackGray">
          <a:xfrm>
            <a:off x="817034" y="4357712"/>
            <a:ext cx="4878917" cy="1879600"/>
          </a:xfrm>
          <a:custGeom>
            <a:avLst/>
            <a:gdLst/>
            <a:ahLst/>
            <a:cxnLst>
              <a:cxn ang="0">
                <a:pos x="2304" y="493"/>
              </a:cxn>
              <a:cxn ang="0">
                <a:pos x="1991" y="351"/>
              </a:cxn>
              <a:cxn ang="0">
                <a:pos x="1813" y="1"/>
              </a:cxn>
              <a:cxn ang="0">
                <a:pos x="0" y="0"/>
              </a:cxn>
              <a:cxn ang="0">
                <a:pos x="0" y="1183"/>
              </a:cxn>
              <a:cxn ang="0">
                <a:pos x="2305" y="1184"/>
              </a:cxn>
              <a:cxn ang="0">
                <a:pos x="2304" y="493"/>
              </a:cxn>
            </a:cxnLst>
            <a:rect l="0" t="0" r="r" b="b"/>
            <a:pathLst>
              <a:path w="2305" h="1184">
                <a:moveTo>
                  <a:pt x="2304" y="493"/>
                </a:moveTo>
                <a:cubicBezTo>
                  <a:pt x="2183" y="484"/>
                  <a:pt x="2056" y="418"/>
                  <a:pt x="1991" y="351"/>
                </a:cubicBezTo>
                <a:cubicBezTo>
                  <a:pt x="1926" y="284"/>
                  <a:pt x="1831" y="178"/>
                  <a:pt x="1813" y="1"/>
                </a:cubicBezTo>
                <a:lnTo>
                  <a:pt x="0" y="0"/>
                </a:lnTo>
                <a:lnTo>
                  <a:pt x="0" y="1183"/>
                </a:lnTo>
                <a:lnTo>
                  <a:pt x="2305" y="1184"/>
                </a:lnTo>
                <a:lnTo>
                  <a:pt x="2304" y="493"/>
                </a:lnTo>
                <a:close/>
              </a:path>
            </a:pathLst>
          </a:custGeom>
          <a:solidFill>
            <a:schemeClr val="accent1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8" name="Freeform 8"/>
          <p:cNvSpPr>
            <a:spLocks/>
          </p:cNvSpPr>
          <p:nvPr/>
        </p:nvSpPr>
        <p:spPr bwMode="gray">
          <a:xfrm>
            <a:off x="5886451" y="4348187"/>
            <a:ext cx="4878916" cy="1881188"/>
          </a:xfrm>
          <a:custGeom>
            <a:avLst/>
            <a:gdLst/>
            <a:ahLst/>
            <a:cxnLst>
              <a:cxn ang="0">
                <a:pos x="1" y="494"/>
              </a:cxn>
              <a:cxn ang="0">
                <a:pos x="314" y="352"/>
              </a:cxn>
              <a:cxn ang="0">
                <a:pos x="483" y="0"/>
              </a:cxn>
              <a:cxn ang="0">
                <a:pos x="2305" y="1"/>
              </a:cxn>
              <a:cxn ang="0">
                <a:pos x="2305" y="1184"/>
              </a:cxn>
              <a:cxn ang="0">
                <a:pos x="0" y="1185"/>
              </a:cxn>
              <a:cxn ang="0">
                <a:pos x="1" y="494"/>
              </a:cxn>
            </a:cxnLst>
            <a:rect l="0" t="0" r="r" b="b"/>
            <a:pathLst>
              <a:path w="2305" h="1185">
                <a:moveTo>
                  <a:pt x="1" y="494"/>
                </a:moveTo>
                <a:cubicBezTo>
                  <a:pt x="122" y="485"/>
                  <a:pt x="249" y="419"/>
                  <a:pt x="314" y="352"/>
                </a:cubicBezTo>
                <a:cubicBezTo>
                  <a:pt x="379" y="285"/>
                  <a:pt x="465" y="177"/>
                  <a:pt x="483" y="0"/>
                </a:cubicBezTo>
                <a:lnTo>
                  <a:pt x="2305" y="1"/>
                </a:lnTo>
                <a:lnTo>
                  <a:pt x="2305" y="1184"/>
                </a:lnTo>
                <a:lnTo>
                  <a:pt x="0" y="1185"/>
                </a:lnTo>
                <a:lnTo>
                  <a:pt x="1" y="494"/>
                </a:lnTo>
                <a:close/>
              </a:path>
            </a:pathLst>
          </a:custGeom>
          <a:solidFill>
            <a:schemeClr val="hlink">
              <a:alpha val="14999"/>
            </a:schemeClr>
          </a:solidFill>
          <a:ln w="9525" cap="flat" cmpd="sng">
            <a:prstDash val="solid"/>
            <a:round/>
            <a:headEnd/>
            <a:tailEnd/>
          </a:ln>
          <a:effectLst/>
          <a:scene3d>
            <a:camera prst="legacyPerspectiveFron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9" name="Freeform 9"/>
          <p:cNvSpPr>
            <a:spLocks/>
          </p:cNvSpPr>
          <p:nvPr/>
        </p:nvSpPr>
        <p:spPr bwMode="gray">
          <a:xfrm>
            <a:off x="6502401" y="4487888"/>
            <a:ext cx="4248151" cy="461963"/>
          </a:xfrm>
          <a:custGeom>
            <a:avLst/>
            <a:gdLst/>
            <a:ahLst/>
            <a:cxnLst>
              <a:cxn ang="0">
                <a:pos x="176" y="3"/>
              </a:cxn>
              <a:cxn ang="0">
                <a:pos x="0" y="291"/>
              </a:cxn>
              <a:cxn ang="0">
                <a:pos x="2007" y="291"/>
              </a:cxn>
              <a:cxn ang="0">
                <a:pos x="2007" y="0"/>
              </a:cxn>
              <a:cxn ang="0">
                <a:pos x="176" y="3"/>
              </a:cxn>
            </a:cxnLst>
            <a:rect l="0" t="0" r="r" b="b"/>
            <a:pathLst>
              <a:path w="2007" h="291">
                <a:moveTo>
                  <a:pt x="176" y="3"/>
                </a:moveTo>
                <a:cubicBezTo>
                  <a:pt x="133" y="163"/>
                  <a:pt x="72" y="214"/>
                  <a:pt x="0" y="291"/>
                </a:cubicBezTo>
                <a:lnTo>
                  <a:pt x="2007" y="291"/>
                </a:lnTo>
                <a:lnTo>
                  <a:pt x="2007" y="0"/>
                </a:lnTo>
                <a:lnTo>
                  <a:pt x="176" y="3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80000"/>
                </a:schemeClr>
              </a:gs>
              <a:gs pos="50000">
                <a:schemeClr val="hlink">
                  <a:gamma/>
                  <a:shade val="89020"/>
                  <a:invGamma/>
                </a:schemeClr>
              </a:gs>
              <a:gs pos="100000">
                <a:schemeClr val="hlink">
                  <a:alpha val="80000"/>
                </a:schemeClr>
              </a:gs>
            </a:gsLst>
            <a:lin ang="0" scaled="1"/>
          </a:gra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Freeform 10"/>
          <p:cNvSpPr>
            <a:spLocks/>
          </p:cNvSpPr>
          <p:nvPr/>
        </p:nvSpPr>
        <p:spPr bwMode="gray">
          <a:xfrm flipH="1">
            <a:off x="817034" y="4464075"/>
            <a:ext cx="4220633" cy="461962"/>
          </a:xfrm>
          <a:custGeom>
            <a:avLst/>
            <a:gdLst/>
            <a:ahLst/>
            <a:cxnLst>
              <a:cxn ang="0">
                <a:pos x="176" y="3"/>
              </a:cxn>
              <a:cxn ang="0">
                <a:pos x="0" y="291"/>
              </a:cxn>
              <a:cxn ang="0">
                <a:pos x="2007" y="291"/>
              </a:cxn>
              <a:cxn ang="0">
                <a:pos x="2007" y="0"/>
              </a:cxn>
              <a:cxn ang="0">
                <a:pos x="176" y="3"/>
              </a:cxn>
            </a:cxnLst>
            <a:rect l="0" t="0" r="r" b="b"/>
            <a:pathLst>
              <a:path w="2007" h="291">
                <a:moveTo>
                  <a:pt x="176" y="3"/>
                </a:moveTo>
                <a:cubicBezTo>
                  <a:pt x="133" y="163"/>
                  <a:pt x="72" y="214"/>
                  <a:pt x="0" y="291"/>
                </a:cubicBezTo>
                <a:lnTo>
                  <a:pt x="2007" y="291"/>
                </a:lnTo>
                <a:lnTo>
                  <a:pt x="2007" y="0"/>
                </a:lnTo>
                <a:lnTo>
                  <a:pt x="176" y="3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80000"/>
                </a:schemeClr>
              </a:gs>
              <a:gs pos="50000">
                <a:schemeClr val="accent1">
                  <a:gamma/>
                  <a:shade val="89020"/>
                  <a:invGamma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1"/>
          </a:gra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gray">
          <a:xfrm>
            <a:off x="1016001" y="2470176"/>
            <a:ext cx="3009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r>
              <a:rPr lang="ru-RU" sz="2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endParaRPr lang="en-US" sz="20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gray">
          <a:xfrm>
            <a:off x="1016001" y="4492651"/>
            <a:ext cx="30099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r>
              <a:rPr lang="ru-RU" alt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Современный национальный воспитательный идеал 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gray">
          <a:xfrm>
            <a:off x="7556501" y="2481288"/>
            <a:ext cx="3009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r"/>
            <a:r>
              <a:rPr lang="ru-RU" sz="2000" dirty="0">
                <a:solidFill>
                  <a:srgbClr val="FFFFFF"/>
                </a:solidFill>
              </a:rPr>
              <a:t> </a:t>
            </a: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gray">
          <a:xfrm>
            <a:off x="7556501" y="4516463"/>
            <a:ext cx="3009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4D4D4D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r"/>
            <a:r>
              <a:rPr lang="ru-RU" sz="2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endParaRPr lang="en-US" sz="20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gray">
          <a:xfrm>
            <a:off x="895351" y="2900134"/>
            <a:ext cx="3939116" cy="11695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традиций. 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gray">
          <a:xfrm>
            <a:off x="6384032" y="2916173"/>
            <a:ext cx="4704523" cy="14927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atinLnBrk="1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патриотизм, гражданственность, социальная</a:t>
            </a:r>
          </a:p>
          <a:p>
            <a:pPr latinLnBrk="1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солидарность, семья, наука, труд и </a:t>
            </a:r>
          </a:p>
          <a:p>
            <a:pPr latinLnBrk="1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творчество, искусство и литература, природа, </a:t>
            </a:r>
          </a:p>
          <a:p>
            <a:pPr latinLnBrk="1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традиционные российские религии,</a:t>
            </a:r>
          </a:p>
          <a:p>
            <a:pPr latinLnBrk="1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человечество</a:t>
            </a:r>
          </a:p>
          <a:p>
            <a:pPr latinLnBrk="1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latinLnBrk="1"/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gray">
          <a:xfrm>
            <a:off x="950404" y="5121379"/>
            <a:ext cx="4470400" cy="93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Высоконравственный, творческий,  компетентный гражданин России, принимающий судьбу Отечества как свою личную, осознающий ответственность за настоящее и будущее своей страны, укорененный в духовных и культурных традициях многонационального народа России</a:t>
            </a: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gray">
          <a:xfrm>
            <a:off x="6218389" y="4989272"/>
            <a:ext cx="4774155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latinLnBrk="1">
              <a:buAutoNum type="arabicPeriod"/>
            </a:pPr>
            <a:r>
              <a:rPr lang="en-US" sz="13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усвоение социально значимых знаний</a:t>
            </a:r>
          </a:p>
          <a:p>
            <a:pPr marL="342900" indent="-342900" latinLnBrk="1">
              <a:buAutoNum type="arabicPeriod"/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социально значимых отношений</a:t>
            </a:r>
          </a:p>
          <a:p>
            <a:pPr marL="342900" indent="-342900" latinLnBrk="1">
              <a:buAutoNum type="arabicPeriod"/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приобретении ими опыта осуществления </a:t>
            </a:r>
          </a:p>
          <a:p>
            <a:pPr latinLnBrk="1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социально значимых дел</a:t>
            </a:r>
          </a:p>
        </p:txBody>
      </p:sp>
      <p:grpSp>
        <p:nvGrpSpPr>
          <p:cNvPr id="19" name="Group 35"/>
          <p:cNvGrpSpPr>
            <a:grpSpLocks/>
          </p:cNvGrpSpPr>
          <p:nvPr/>
        </p:nvGrpSpPr>
        <p:grpSpPr bwMode="auto">
          <a:xfrm>
            <a:off x="4669367" y="3448075"/>
            <a:ext cx="2243667" cy="1682750"/>
            <a:chOff x="2350" y="2010"/>
            <a:chExt cx="1060" cy="1060"/>
          </a:xfrm>
        </p:grpSpPr>
        <p:sp>
          <p:nvSpPr>
            <p:cNvPr id="20" name="Oval 29"/>
            <p:cNvSpPr>
              <a:spLocks noChangeArrowheads="1"/>
            </p:cNvSpPr>
            <p:nvPr/>
          </p:nvSpPr>
          <p:spPr bwMode="gray">
            <a:xfrm>
              <a:off x="2350" y="2010"/>
              <a:ext cx="1060" cy="106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54118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1" name="Group 30"/>
            <p:cNvGrpSpPr>
              <a:grpSpLocks/>
            </p:cNvGrpSpPr>
            <p:nvPr/>
          </p:nvGrpSpPr>
          <p:grpSpPr bwMode="auto">
            <a:xfrm rot="-2288454">
              <a:off x="2439" y="2081"/>
              <a:ext cx="887" cy="907"/>
              <a:chOff x="887" y="2040"/>
              <a:chExt cx="433" cy="422"/>
            </a:xfrm>
          </p:grpSpPr>
          <p:pic>
            <p:nvPicPr>
              <p:cNvPr id="23" name="Picture 31" descr="circuler_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gray">
              <a:xfrm>
                <a:off x="887" y="2040"/>
                <a:ext cx="430" cy="420"/>
              </a:xfrm>
              <a:prstGeom prst="rect">
                <a:avLst/>
              </a:prstGeom>
              <a:noFill/>
            </p:spPr>
          </p:pic>
          <p:sp>
            <p:nvSpPr>
              <p:cNvPr id="24" name="Oval 32"/>
              <p:cNvSpPr>
                <a:spLocks noChangeArrowheads="1"/>
              </p:cNvSpPr>
              <p:nvPr/>
            </p:nvSpPr>
            <p:spPr bwMode="gray">
              <a:xfrm>
                <a:off x="887" y="2040"/>
                <a:ext cx="433" cy="422"/>
              </a:xfrm>
              <a:prstGeom prst="ellipse">
                <a:avLst/>
              </a:prstGeom>
              <a:solidFill>
                <a:srgbClr val="FF6600">
                  <a:alpha val="75000"/>
                </a:srgbClr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25" name="Picture 33" descr="Picture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930" y="2044"/>
                <a:ext cx="345" cy="149"/>
              </a:xfrm>
              <a:prstGeom prst="rect">
                <a:avLst/>
              </a:prstGeom>
              <a:noFill/>
            </p:spPr>
          </p:pic>
        </p:grpSp>
        <p:pic>
          <p:nvPicPr>
            <p:cNvPr id="22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 l="12015" t="9302" r="12404" b="12598"/>
            <a:stretch>
              <a:fillRect/>
            </a:stretch>
          </p:blipFill>
          <p:spPr bwMode="gray">
            <a:xfrm>
              <a:off x="2428" y="2053"/>
              <a:ext cx="915" cy="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6" name="Text Box 37"/>
          <p:cNvSpPr txBox="1">
            <a:spLocks noChangeArrowheads="1"/>
          </p:cNvSpPr>
          <p:nvPr/>
        </p:nvSpPr>
        <p:spPr bwMode="black">
          <a:xfrm>
            <a:off x="4993217" y="3989412"/>
            <a:ext cx="162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>
                <a:solidFill>
                  <a:srgbClr val="FFFFFF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49" y="116632"/>
            <a:ext cx="1116149" cy="971725"/>
          </a:xfrm>
          <a:prstGeom prst="rect">
            <a:avLst/>
          </a:prstGeom>
        </p:spPr>
      </p:pic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705523" y="1171544"/>
            <a:ext cx="11280575" cy="21354"/>
          </a:xfrm>
          <a:prstGeom prst="line">
            <a:avLst/>
          </a:prstGeom>
          <a:noFill/>
          <a:ln w="38100" cmpd="thinThick">
            <a:solidFill>
              <a:srgbClr val="0070C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4547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5084</TotalTime>
  <Words>1200</Words>
  <Application>Microsoft Office PowerPoint</Application>
  <PresentationFormat>Произвольный</PresentationFormat>
  <Paragraphs>246</Paragraphs>
  <Slides>20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 </vt:lpstr>
      <vt:lpstr>http://form.instrao.ru/</vt:lpstr>
      <vt:lpstr> ФЗ «О внесении изменений в Федеральный закон «Об образовании в Российской Федерации» по вопросам воспитания обучающихся»  № 304-ФЗ от 31.07.2020  </vt:lpstr>
      <vt:lpstr>Презентация PowerPoint</vt:lpstr>
      <vt:lpstr>Примерная программа воспитания</vt:lpstr>
      <vt:lpstr>ОСОБЕННОСТИ ОРГАНИЗУЕМОГО В ШКОЛЕ  ВОСПИТАТЕЛЬНОГО ПРОЦЕССА</vt:lpstr>
      <vt:lpstr>ЦЕЛЬ И ЗАДАЧИ ВОСПИТАНИЯ</vt:lpstr>
      <vt:lpstr>  </vt:lpstr>
      <vt:lpstr>ВИДЫ, ФОРМЫ И СОДЕРЖАНИЕ ДЕЯТЕЛЬНОСТИ</vt:lpstr>
      <vt:lpstr>ОБРАТИТЬ ОСОБОЕ ВНИМАНИЕ</vt:lpstr>
      <vt:lpstr>ВИДЫ, ФОРМЫ И СОДЕРЖАНИЕ ДЕЯТЕЛЬНОСТИ:  </vt:lpstr>
      <vt:lpstr>ОСНОВНЫЕ НАПРАВЛЕНИЯ САМОАНАЛИЗА ВОСПИТАТЕЛЬНОЙ РАБОТЫ</vt:lpstr>
      <vt:lpstr>Результаты воспитания, социализации и саморазвития школьников</vt:lpstr>
      <vt:lpstr>Что учесть в разработке РПВ: рекомендации</vt:lpstr>
      <vt:lpstr>Презентация PowerPoint</vt:lpstr>
      <vt:lpstr>Что учесть в разработке РПВ: рекомендации </vt:lpstr>
      <vt:lpstr>  </vt:lpstr>
      <vt:lpstr>Календарный план воспитательной работы школы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образования Вологодской области</dc:title>
  <dc:creator>user</dc:creator>
  <cp:lastModifiedBy>USER</cp:lastModifiedBy>
  <cp:revision>317</cp:revision>
  <cp:lastPrinted>2020-08-18T10:09:33Z</cp:lastPrinted>
  <dcterms:created xsi:type="dcterms:W3CDTF">2020-02-11T12:55:59Z</dcterms:created>
  <dcterms:modified xsi:type="dcterms:W3CDTF">2020-10-29T05:06:51Z</dcterms:modified>
</cp:coreProperties>
</file>