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diagrams/quickStyle3.xml" ContentType="application/vnd.openxmlformats-officedocument.drawingml.diagramStyle+xml"/>
  <Override PartName="/ppt/tags/tag5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drawing8.xml" ContentType="application/vnd.ms-office.drawingml.diagramDrawing+xml"/>
  <Override PartName="/ppt/slides/slide108.xml" ContentType="application/vnd.openxmlformats-officedocument.presentationml.slide+xml"/>
  <Override PartName="/ppt/diagrams/quickStyle8.xml" ContentType="application/vnd.openxmlformats-officedocument.drawingml.diagramStyle+xml"/>
  <Override PartName="/ppt/tags/tag13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diagrams/colors1.xml" ContentType="application/vnd.openxmlformats-officedocument.drawingml.diagramColors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notesSlides/notesSlide10.xml" ContentType="application/vnd.openxmlformats-officedocument.presentationml.notesSlid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diagrams/layout11.xml" ContentType="application/vnd.openxmlformats-officedocument.drawingml.diagramLayout+xml"/>
  <Override PartName="/ppt/tags/tag10.xml" ContentType="application/vnd.openxmlformats-officedocument.presentationml.tag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tags/tag7.xml" ContentType="application/vnd.openxmlformats-officedocument.presentationml.tags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ags/tag15.xml" ContentType="application/vnd.openxmlformats-officedocument.presentationml.tags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7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diagrams/quickStyle2.xml" ContentType="application/vnd.openxmlformats-officedocument.drawingml.diagramStyle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diagrams/quickStyle7.xml" ContentType="application/vnd.openxmlformats-officedocument.drawingml.diagramStyle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ags/tag1.xml" ContentType="application/vnd.openxmlformats-officedocument.presentationml.tags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slideMasters/slideMaster9.xml" ContentType="application/vnd.openxmlformats-officedocument.presentationml.slideMaster+xml"/>
  <Default Extension="vml" ContentType="application/vnd.openxmlformats-officedocument.vmlDrawing"/>
  <Override PartName="/ppt/diagrams/layout2.xml" ContentType="application/vnd.openxmlformats-officedocument.drawingml.diagramLayout+xml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diagrams/drawing9.xml" ContentType="application/vnd.ms-office.drawingml.diagramDrawing+xml"/>
  <Override PartName="/ppt/slideMasters/slideMaster6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diagrams/quickStyle9.xml" ContentType="application/vnd.openxmlformats-officedocument.drawingml.diagramStyle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diagrams/quickStyle1.xml" ContentType="application/vnd.openxmlformats-officedocument.drawingml.diagramStyle+xml"/>
  <Override PartName="/ppt/tags/tag3.xml" ContentType="application/vnd.openxmlformats-officedocument.presentationml.tags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quickStyle12.xml" ContentType="application/vnd.openxmlformats-officedocument.drawingml.diagramStyle+xml"/>
  <Override PartName="/ppt/slides/slide117.xml" ContentType="application/vnd.openxmlformats-officedocument.presentationml.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diagrams/quickStyle6.xml" ContentType="application/vnd.openxmlformats-officedocument.drawingml.diagramStyle+xml"/>
  <Override PartName="/ppt/tags/tag11.xml" ContentType="application/vnd.openxmlformats-officedocument.presentationml.tags+xml"/>
  <Override PartName="/ppt/diagrams/layout12.xml" ContentType="application/vnd.openxmlformats-officedocument.drawingml.diagram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46" r:id="rId8"/>
    <p:sldMasterId id="2147483770" r:id="rId9"/>
    <p:sldMasterId id="2147483794" r:id="rId10"/>
    <p:sldMasterId id="2147483798" r:id="rId11"/>
  </p:sldMasterIdLst>
  <p:notesMasterIdLst>
    <p:notesMasterId r:id="rId129"/>
  </p:notesMasterIdLst>
  <p:sldIdLst>
    <p:sldId id="256" r:id="rId12"/>
    <p:sldId id="257" r:id="rId13"/>
    <p:sldId id="372" r:id="rId14"/>
    <p:sldId id="375" r:id="rId15"/>
    <p:sldId id="373" r:id="rId16"/>
    <p:sldId id="374" r:id="rId17"/>
    <p:sldId id="376" r:id="rId18"/>
    <p:sldId id="277" r:id="rId19"/>
    <p:sldId id="262" r:id="rId20"/>
    <p:sldId id="263" r:id="rId21"/>
    <p:sldId id="264" r:id="rId22"/>
    <p:sldId id="265" r:id="rId23"/>
    <p:sldId id="266" r:id="rId24"/>
    <p:sldId id="278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9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87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28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285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284" r:id="rId99"/>
    <p:sldId id="347" r:id="rId100"/>
    <p:sldId id="348" r:id="rId101"/>
    <p:sldId id="349" r:id="rId102"/>
    <p:sldId id="350" r:id="rId103"/>
    <p:sldId id="351" r:id="rId104"/>
    <p:sldId id="352" r:id="rId105"/>
    <p:sldId id="353" r:id="rId106"/>
    <p:sldId id="283" r:id="rId107"/>
    <p:sldId id="354" r:id="rId108"/>
    <p:sldId id="355" r:id="rId109"/>
    <p:sldId id="356" r:id="rId110"/>
    <p:sldId id="357" r:id="rId111"/>
    <p:sldId id="358" r:id="rId112"/>
    <p:sldId id="359" r:id="rId113"/>
    <p:sldId id="360" r:id="rId114"/>
    <p:sldId id="361" r:id="rId115"/>
    <p:sldId id="362" r:id="rId116"/>
    <p:sldId id="363" r:id="rId117"/>
    <p:sldId id="364" r:id="rId118"/>
    <p:sldId id="365" r:id="rId119"/>
    <p:sldId id="366" r:id="rId120"/>
    <p:sldId id="367" r:id="rId121"/>
    <p:sldId id="368" r:id="rId122"/>
    <p:sldId id="369" r:id="rId123"/>
    <p:sldId id="370" r:id="rId124"/>
    <p:sldId id="371" r:id="rId125"/>
    <p:sldId id="282" r:id="rId126"/>
    <p:sldId id="281" r:id="rId127"/>
    <p:sldId id="280" r:id="rId12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14" autoAdjust="0"/>
    <p:restoredTop sz="94660"/>
  </p:normalViewPr>
  <p:slideViewPr>
    <p:cSldViewPr snapToGrid="0">
      <p:cViewPr>
        <p:scale>
          <a:sx n="100" d="100"/>
          <a:sy n="100" d="100"/>
        </p:scale>
        <p:origin x="173" y="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117" Type="http://schemas.openxmlformats.org/officeDocument/2006/relationships/slide" Target="slides/slide106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33" Type="http://schemas.openxmlformats.org/officeDocument/2006/relationships/tableStyles" Target="tableStyles.xml"/><Relationship Id="rId16" Type="http://schemas.openxmlformats.org/officeDocument/2006/relationships/slide" Target="slides/slide5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123" Type="http://schemas.openxmlformats.org/officeDocument/2006/relationships/slide" Target="slides/slide112.xml"/><Relationship Id="rId128" Type="http://schemas.openxmlformats.org/officeDocument/2006/relationships/slide" Target="slides/slide117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13" Type="http://schemas.openxmlformats.org/officeDocument/2006/relationships/slide" Target="slides/slide102.xml"/><Relationship Id="rId118" Type="http://schemas.openxmlformats.org/officeDocument/2006/relationships/slide" Target="slides/slide107.xml"/><Relationship Id="rId126" Type="http://schemas.openxmlformats.org/officeDocument/2006/relationships/slide" Target="slides/slide11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121" Type="http://schemas.openxmlformats.org/officeDocument/2006/relationships/slide" Target="slides/slide11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116" Type="http://schemas.openxmlformats.org/officeDocument/2006/relationships/slide" Target="slides/slide105.xml"/><Relationship Id="rId124" Type="http://schemas.openxmlformats.org/officeDocument/2006/relationships/slide" Target="slides/slide113.xml"/><Relationship Id="rId129" Type="http://schemas.openxmlformats.org/officeDocument/2006/relationships/notesMaster" Target="notesMasters/notesMaster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11" Type="http://schemas.openxmlformats.org/officeDocument/2006/relationships/slide" Target="slides/slide10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14" Type="http://schemas.openxmlformats.org/officeDocument/2006/relationships/slide" Target="slides/slide103.xml"/><Relationship Id="rId119" Type="http://schemas.openxmlformats.org/officeDocument/2006/relationships/slide" Target="slides/slide108.xml"/><Relationship Id="rId127" Type="http://schemas.openxmlformats.org/officeDocument/2006/relationships/slide" Target="slides/slide11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122" Type="http://schemas.openxmlformats.org/officeDocument/2006/relationships/slide" Target="slides/slide111.xml"/><Relationship Id="rId13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120" Type="http://schemas.openxmlformats.org/officeDocument/2006/relationships/slide" Target="slides/slide109.xml"/><Relationship Id="rId125" Type="http://schemas.openxmlformats.org/officeDocument/2006/relationships/slide" Target="slides/slide11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slide" Target="slides/slide99.xml"/><Relationship Id="rId115" Type="http://schemas.openxmlformats.org/officeDocument/2006/relationships/slide" Target="slides/slide104.xml"/><Relationship Id="rId131" Type="http://schemas.openxmlformats.org/officeDocument/2006/relationships/viewProps" Target="viewProps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GGrigoreva\Desktop\30%20&#1050;&#1074;&#1072;&#1085;&#1090;&#1086;&#1088;&#1080;&#1091;&#1084;\&#1082;&#1086;&#1083;&#1080;&#1095;&#1077;&#1089;&#1090;&#1074;&#1086;%20&#1091;&#1095;&#1072;&#1089;&#1090;&#1085;&#1080;&#1082;&#1086;&#1074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GGrigoreva\Desktop\30%20&#1050;&#1074;&#1072;&#1085;&#1090;&#1086;&#1088;&#1080;&#1091;&#1084;\&#1082;&#1086;&#1083;&#1080;&#1095;&#1077;&#1089;&#1090;&#1074;&#1086;%20&#1091;&#1095;&#1072;&#1089;&#1090;&#1085;&#1080;&#1082;&#1086;&#1074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dPt>
            <c:idx val="5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DC9-4E5D-BD02-2A88C0AD9B95}"/>
              </c:ext>
            </c:extLst>
          </c:dPt>
          <c:dPt>
            <c:idx val="6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DC9-4E5D-BD02-2A88C0AD9B95}"/>
              </c:ext>
            </c:extLst>
          </c:dPt>
          <c:dPt>
            <c:idx val="7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DC9-4E5D-BD02-2A88C0AD9B95}"/>
              </c:ext>
            </c:extLst>
          </c:dPt>
          <c:dPt>
            <c:idx val="8"/>
            <c:spPr>
              <a:solidFill>
                <a:srgbClr val="FF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DC9-4E5D-BD02-2A88C0AD9B95}"/>
              </c:ext>
            </c:extLst>
          </c:dPt>
          <c:dPt>
            <c:idx val="1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DC9-4E5D-BD02-2A88C0AD9B95}"/>
              </c:ext>
            </c:extLst>
          </c:dPt>
          <c:dPt>
            <c:idx val="11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DC9-4E5D-BD02-2A88C0AD9B95}"/>
              </c:ext>
            </c:extLst>
          </c:dPt>
          <c:dPt>
            <c:idx val="12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DC9-4E5D-BD02-2A88C0AD9B95}"/>
              </c:ext>
            </c:extLst>
          </c:dPt>
          <c:dPt>
            <c:idx val="13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9DC9-4E5D-BD02-2A88C0AD9B9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Лист1!$A$1:$A$14</c:f>
              <c:strCache>
                <c:ptCount val="14"/>
                <c:pt idx="0">
                  <c:v>2017-2018</c:v>
                </c:pt>
                <c:pt idx="1">
                  <c:v>2018-2019</c:v>
                </c:pt>
                <c:pt idx="2">
                  <c:v>2019-2020</c:v>
                </c:pt>
                <c:pt idx="3">
                  <c:v>2020-2021</c:v>
                </c:pt>
                <c:pt idx="5">
                  <c:v>2017-2018</c:v>
                </c:pt>
                <c:pt idx="6">
                  <c:v>2018-2019</c:v>
                </c:pt>
                <c:pt idx="7">
                  <c:v>2019-2020</c:v>
                </c:pt>
                <c:pt idx="8">
                  <c:v>2020-2021</c:v>
                </c:pt>
                <c:pt idx="10">
                  <c:v>2017-2018</c:v>
                </c:pt>
                <c:pt idx="11">
                  <c:v>2018-2019</c:v>
                </c:pt>
                <c:pt idx="12">
                  <c:v>2019-2020</c:v>
                </c:pt>
                <c:pt idx="13">
                  <c:v>2020-2021</c:v>
                </c:pt>
              </c:strCache>
            </c:strRef>
          </c:cat>
          <c:val>
            <c:numRef>
              <c:f>Лист1!$B$1:$B$14</c:f>
              <c:numCache>
                <c:formatCode>General</c:formatCode>
                <c:ptCount val="14"/>
                <c:pt idx="0">
                  <c:v>52</c:v>
                </c:pt>
                <c:pt idx="1">
                  <c:v>64</c:v>
                </c:pt>
                <c:pt idx="2">
                  <c:v>36</c:v>
                </c:pt>
                <c:pt idx="3">
                  <c:v>36</c:v>
                </c:pt>
                <c:pt idx="5">
                  <c:v>84</c:v>
                </c:pt>
                <c:pt idx="6">
                  <c:v>72</c:v>
                </c:pt>
                <c:pt idx="7">
                  <c:v>48</c:v>
                </c:pt>
                <c:pt idx="8">
                  <c:v>96</c:v>
                </c:pt>
                <c:pt idx="10">
                  <c:v>76</c:v>
                </c:pt>
                <c:pt idx="11">
                  <c:v>40</c:v>
                </c:pt>
                <c:pt idx="12">
                  <c:v>40</c:v>
                </c:pt>
                <c:pt idx="13">
                  <c:v>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9DC9-4E5D-BD02-2A88C0AD9B95}"/>
            </c:ext>
          </c:extLst>
        </c:ser>
        <c:gapWidth val="219"/>
        <c:overlap val="-27"/>
        <c:axId val="131592192"/>
        <c:axId val="131593728"/>
      </c:barChart>
      <c:catAx>
        <c:axId val="131592192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1593728"/>
        <c:crosses val="autoZero"/>
        <c:auto val="1"/>
        <c:lblAlgn val="ctr"/>
        <c:lblOffset val="100"/>
      </c:catAx>
      <c:valAx>
        <c:axId val="131593728"/>
        <c:scaling>
          <c:orientation val="minMax"/>
          <c:max val="10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159219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4A93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Лист1!$A$48:$A$52</c:f>
              <c:strCache>
                <c:ptCount val="5"/>
                <c:pt idx="0">
                  <c:v>II межрегиональная научно-практическая 
конференция по естественнонаучным 
дисциплинам 
2016-2017</c:v>
                </c:pt>
                <c:pt idx="1">
                  <c:v>III межрегиональная научно-практическая 
конференция по естественнонаучным 
дисциплинам 
2017-2018</c:v>
                </c:pt>
                <c:pt idx="2">
                  <c:v>IV межрегиональная научно-практическая 
конференция с международным участием
по естественнонаучным 
дисциплинам 
2018-2019</c:v>
                </c:pt>
                <c:pt idx="3">
                  <c:v>I Международная научно-практическая конференция по естественнонаучным дисциплинам
2019-2020</c:v>
                </c:pt>
                <c:pt idx="4">
                  <c:v>II Международная научно-практическая конференция по естественнонаучным дисциплинам
2020-2021</c:v>
                </c:pt>
              </c:strCache>
            </c:strRef>
          </c:cat>
          <c:val>
            <c:numRef>
              <c:f>Лист1!$B$48:$B$52</c:f>
              <c:numCache>
                <c:formatCode>General</c:formatCode>
                <c:ptCount val="5"/>
                <c:pt idx="0">
                  <c:v>48</c:v>
                </c:pt>
                <c:pt idx="1">
                  <c:v>56</c:v>
                </c:pt>
                <c:pt idx="2">
                  <c:v>45</c:v>
                </c:pt>
                <c:pt idx="3">
                  <c:v>73</c:v>
                </c:pt>
                <c:pt idx="4">
                  <c:v>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44-4DC5-B0C2-978699E2D313}"/>
            </c:ext>
          </c:extLst>
        </c:ser>
        <c:gapWidth val="219"/>
        <c:overlap val="-27"/>
        <c:axId val="133285376"/>
        <c:axId val="133286912"/>
      </c:barChart>
      <c:catAx>
        <c:axId val="1332853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3286912"/>
        <c:crosses val="autoZero"/>
        <c:auto val="1"/>
        <c:lblAlgn val="ctr"/>
        <c:lblOffset val="100"/>
      </c:catAx>
      <c:valAx>
        <c:axId val="13328691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328537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image" Target="../media/image125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image" Target="../media/image128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image" Target="../media/image14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#8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#9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#10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C6A61F-EC36-4C19-AA40-F5813B16E150}" type="doc">
      <dgm:prSet loTypeId="urn:microsoft.com/office/officeart/2005/8/layout/pList2#1" loCatId="list" qsTypeId="urn:microsoft.com/office/officeart/2005/8/quickstyle/simple4" qsCatId="simple" csTypeId="urn:microsoft.com/office/officeart/2005/8/colors/accent1_2#1" csCatId="accent1" phldr="1"/>
      <dgm:spPr/>
    </dgm:pt>
    <dgm:pt modelId="{B8F2BDB6-2F8C-47D5-AAFC-D606DE705A97}">
      <dgm:prSet phldrT="[Текст]" custT="1"/>
      <dgm:spPr>
        <a:gradFill flip="none" rotWithShape="0">
          <a:gsLst>
            <a:gs pos="0">
              <a:srgbClr val="0231A1">
                <a:shade val="30000"/>
                <a:satMod val="115000"/>
              </a:srgbClr>
            </a:gs>
            <a:gs pos="50000">
              <a:srgbClr val="0231A1">
                <a:shade val="67500"/>
                <a:satMod val="115000"/>
              </a:srgbClr>
            </a:gs>
            <a:gs pos="100000">
              <a:srgbClr val="0231A1">
                <a:shade val="100000"/>
                <a:satMod val="115000"/>
              </a:srgbClr>
            </a:gs>
          </a:gsLst>
          <a:lin ang="10800000" scaled="1"/>
          <a:tileRect/>
        </a:gra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>
              <a:latin typeface="BankGothic RUSS" pitchFamily="34" charset="0"/>
              <a:ea typeface="Verdana" pitchFamily="34" charset="0"/>
              <a:cs typeface="Arial" panose="020B0604020202020204" pitchFamily="34" charset="0"/>
            </a:rPr>
            <a:t>Школьные </a:t>
          </a:r>
          <a:r>
            <a:rPr lang="ru-RU" sz="1400" b="1" dirty="0" err="1">
              <a:latin typeface="BankGothic RUSS" pitchFamily="34" charset="0"/>
              <a:ea typeface="Verdana" pitchFamily="34" charset="0"/>
              <a:cs typeface="Arial" panose="020B0604020202020204" pitchFamily="34" charset="0"/>
            </a:rPr>
            <a:t>Кванториумы</a:t>
          </a:r>
          <a:r>
            <a:rPr lang="ru-RU" sz="1400" b="1" dirty="0">
              <a:latin typeface="BankGothic RUSS" pitchFamily="34" charset="0"/>
              <a:ea typeface="Verdana" pitchFamily="34" charset="0"/>
              <a:cs typeface="Arial" panose="020B0604020202020204" pitchFamily="34" charset="0"/>
            </a:rPr>
            <a:t> </a:t>
          </a:r>
          <a:r>
            <a:rPr lang="ru-RU" sz="1300" b="0" dirty="0">
              <a:latin typeface="FreeSetC" pitchFamily="82" charset="0"/>
              <a:ea typeface="Verdana" pitchFamily="34" charset="0"/>
              <a:cs typeface="Arial" panose="020B0604020202020204" pitchFamily="34" charset="0"/>
            </a:rPr>
            <a:t>создаются на базе городских общеобразовательных организаций</a:t>
          </a:r>
          <a:endParaRPr lang="ru-RU" sz="1300" b="0" dirty="0">
            <a:latin typeface="FreeSetC" pitchFamily="82" charset="0"/>
          </a:endParaRPr>
        </a:p>
      </dgm:t>
    </dgm:pt>
    <dgm:pt modelId="{CBAC4A2B-5CF7-432D-8B78-7F5C4646DA21}" type="parTrans" cxnId="{E782A202-4DCF-4171-98F3-4D63CB7314F9}">
      <dgm:prSet/>
      <dgm:spPr/>
      <dgm:t>
        <a:bodyPr/>
        <a:lstStyle/>
        <a:p>
          <a:endParaRPr lang="ru-RU"/>
        </a:p>
      </dgm:t>
    </dgm:pt>
    <dgm:pt modelId="{BA3634A2-EC8A-4109-B632-85A4F70CCD7E}" type="sibTrans" cxnId="{E782A202-4DCF-4171-98F3-4D63CB7314F9}">
      <dgm:prSet/>
      <dgm:spPr/>
      <dgm:t>
        <a:bodyPr/>
        <a:lstStyle/>
        <a:p>
          <a:endParaRPr lang="ru-RU"/>
        </a:p>
      </dgm:t>
    </dgm:pt>
    <dgm:pt modelId="{EF944B7C-06CE-4108-9344-10F6DC174891}">
      <dgm:prSet phldrT="[Текст]" custT="1"/>
      <dgm:spPr>
        <a:gradFill flip="none" rotWithShape="0">
          <a:gsLst>
            <a:gs pos="0">
              <a:srgbClr val="0231A1">
                <a:shade val="30000"/>
                <a:satMod val="115000"/>
              </a:srgbClr>
            </a:gs>
            <a:gs pos="50000">
              <a:srgbClr val="0231A1">
                <a:shade val="67500"/>
                <a:satMod val="115000"/>
              </a:srgbClr>
            </a:gs>
            <a:gs pos="100000">
              <a:srgbClr val="0231A1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r>
            <a:rPr lang="ru-RU" sz="1300" b="1" dirty="0">
              <a:solidFill>
                <a:schemeClr val="bg1"/>
              </a:solidFill>
              <a:latin typeface="BankGothic RUSS" pitchFamily="34" charset="0"/>
              <a:ea typeface="Verdana" pitchFamily="34" charset="0"/>
              <a:cs typeface="Arial" panose="020B0604020202020204" pitchFamily="34" charset="0"/>
            </a:rPr>
            <a:t>Наличие лицензии на дополнительное образование детей</a:t>
          </a:r>
          <a:r>
            <a:rPr lang="ru-RU" sz="1350" b="1" dirty="0">
              <a:solidFill>
                <a:schemeClr val="bg1"/>
              </a:solidFill>
              <a:latin typeface="BankGothic RUSS" pitchFamily="34" charset="0"/>
              <a:ea typeface="Verdana" pitchFamily="34" charset="0"/>
              <a:cs typeface="Arial" panose="020B0604020202020204" pitchFamily="34" charset="0"/>
            </a:rPr>
            <a:t> </a:t>
          </a:r>
          <a:r>
            <a:rPr lang="ru-RU" sz="1300" dirty="0">
              <a:solidFill>
                <a:schemeClr val="bg1"/>
              </a:solidFill>
              <a:latin typeface="FreeSetC" pitchFamily="82" charset="0"/>
              <a:ea typeface="Verdana" pitchFamily="34" charset="0"/>
              <a:cs typeface="Arial" panose="020B0604020202020204" pitchFamily="34" charset="0"/>
            </a:rPr>
            <a:t>у общеобразовательной организации</a:t>
          </a:r>
          <a:endParaRPr lang="ru-RU" sz="1300" dirty="0">
            <a:solidFill>
              <a:schemeClr val="bg1"/>
            </a:solidFill>
            <a:latin typeface="FreeSetC" pitchFamily="82" charset="0"/>
          </a:endParaRPr>
        </a:p>
      </dgm:t>
    </dgm:pt>
    <dgm:pt modelId="{AF42EC1B-D458-40CA-97E4-417F48637C74}" type="parTrans" cxnId="{2B09B8DB-1074-4E63-BCC1-120D8B208E08}">
      <dgm:prSet/>
      <dgm:spPr/>
      <dgm:t>
        <a:bodyPr/>
        <a:lstStyle/>
        <a:p>
          <a:endParaRPr lang="ru-RU"/>
        </a:p>
      </dgm:t>
    </dgm:pt>
    <dgm:pt modelId="{08ED1272-0EF5-4069-915A-1FF0C14CC628}" type="sibTrans" cxnId="{2B09B8DB-1074-4E63-BCC1-120D8B208E08}">
      <dgm:prSet/>
      <dgm:spPr/>
      <dgm:t>
        <a:bodyPr/>
        <a:lstStyle/>
        <a:p>
          <a:endParaRPr lang="ru-RU"/>
        </a:p>
      </dgm:t>
    </dgm:pt>
    <dgm:pt modelId="{605C3953-4C67-4F0B-8A24-DE487A619AEA}">
      <dgm:prSet phldrT="[Текст]" custT="1"/>
      <dgm:spPr>
        <a:gradFill flip="none" rotWithShape="0">
          <a:gsLst>
            <a:gs pos="0">
              <a:srgbClr val="0231A1">
                <a:shade val="30000"/>
                <a:satMod val="115000"/>
              </a:srgbClr>
            </a:gs>
            <a:gs pos="50000">
              <a:srgbClr val="0231A1">
                <a:shade val="67500"/>
                <a:satMod val="115000"/>
              </a:srgbClr>
            </a:gs>
            <a:gs pos="100000">
              <a:srgbClr val="0231A1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300" b="1" dirty="0">
              <a:solidFill>
                <a:schemeClr val="bg1"/>
              </a:solidFill>
              <a:latin typeface="BankGothic RUSS" pitchFamily="34" charset="0"/>
              <a:ea typeface="Verdana" pitchFamily="34" charset="0"/>
              <a:cs typeface="Arial" panose="020B0604020202020204" pitchFamily="34" charset="0"/>
            </a:rPr>
            <a:t>Наличие базового комплекта оборудования </a:t>
          </a:r>
          <a:r>
            <a:rPr lang="ru-RU" sz="1300" dirty="0">
              <a:solidFill>
                <a:schemeClr val="bg1"/>
              </a:solidFill>
              <a:latin typeface="FreeSetC" pitchFamily="82" charset="0"/>
              <a:ea typeface="Verdana" pitchFamily="34" charset="0"/>
              <a:cs typeface="Arial" panose="020B0604020202020204" pitchFamily="34" charset="0"/>
            </a:rPr>
            <a:t>должно быть обеспечено до момента создания Школьного </a:t>
          </a:r>
          <a:r>
            <a:rPr lang="ru-RU" sz="1300" dirty="0" err="1">
              <a:solidFill>
                <a:schemeClr val="bg1"/>
              </a:solidFill>
              <a:latin typeface="FreeSetC" pitchFamily="82" charset="0"/>
              <a:ea typeface="Verdana" pitchFamily="34" charset="0"/>
              <a:cs typeface="Arial" panose="020B0604020202020204" pitchFamily="34" charset="0"/>
            </a:rPr>
            <a:t>Кванториума</a:t>
          </a:r>
          <a:endParaRPr lang="ru-RU" sz="1300" dirty="0">
            <a:solidFill>
              <a:schemeClr val="bg1"/>
            </a:solidFill>
            <a:latin typeface="FreeSetC" pitchFamily="82" charset="0"/>
          </a:endParaRPr>
        </a:p>
      </dgm:t>
    </dgm:pt>
    <dgm:pt modelId="{791194D8-579A-4791-A630-7CB8B66FB795}" type="sibTrans" cxnId="{93D4321A-FE42-4D61-9F6D-34F2B0141BD8}">
      <dgm:prSet/>
      <dgm:spPr/>
      <dgm:t>
        <a:bodyPr/>
        <a:lstStyle/>
        <a:p>
          <a:endParaRPr lang="ru-RU"/>
        </a:p>
      </dgm:t>
    </dgm:pt>
    <dgm:pt modelId="{E4F9C9FF-1D1E-4F22-9192-8952E1397763}" type="parTrans" cxnId="{93D4321A-FE42-4D61-9F6D-34F2B0141BD8}">
      <dgm:prSet/>
      <dgm:spPr/>
      <dgm:t>
        <a:bodyPr/>
        <a:lstStyle/>
        <a:p>
          <a:endParaRPr lang="ru-RU"/>
        </a:p>
      </dgm:t>
    </dgm:pt>
    <dgm:pt modelId="{DC97E9DC-EDCE-4E9D-A1AF-2BE0B99F9CE2}">
      <dgm:prSet phldrT="[Текст]" custT="1"/>
      <dgm:spPr>
        <a:gradFill flip="none" rotWithShape="0">
          <a:gsLst>
            <a:gs pos="0">
              <a:srgbClr val="0231A1">
                <a:shade val="30000"/>
                <a:satMod val="115000"/>
              </a:srgbClr>
            </a:gs>
            <a:gs pos="50000">
              <a:srgbClr val="0231A1">
                <a:shade val="67500"/>
                <a:satMod val="115000"/>
              </a:srgbClr>
            </a:gs>
            <a:gs pos="100000">
              <a:srgbClr val="0231A1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231A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400" b="1" dirty="0">
              <a:solidFill>
                <a:schemeClr val="bg1"/>
              </a:solidFill>
              <a:latin typeface="BankGothic RUSS" pitchFamily="34" charset="0"/>
              <a:ea typeface="Verdana" pitchFamily="34" charset="0"/>
              <a:cs typeface="Arial" panose="020B0604020202020204" pitchFamily="34" charset="0"/>
            </a:rPr>
            <a:t>Более 500 обучающихся</a:t>
          </a:r>
          <a:r>
            <a:rPr lang="ru-RU" sz="1400" dirty="0">
              <a:solidFill>
                <a:schemeClr val="bg1"/>
              </a:solidFill>
              <a:latin typeface="BankGothic RUSS" pitchFamily="34" charset="0"/>
              <a:ea typeface="Verdana" pitchFamily="34" charset="0"/>
              <a:cs typeface="Arial" panose="020B0604020202020204" pitchFamily="34" charset="0"/>
            </a:rPr>
            <a:t> </a:t>
          </a:r>
          <a:r>
            <a:rPr lang="ru-RU" sz="1300" dirty="0">
              <a:solidFill>
                <a:schemeClr val="bg1"/>
              </a:solidFill>
              <a:latin typeface="FreeSetC" pitchFamily="82" charset="0"/>
              <a:ea typeface="Verdana" pitchFamily="34" charset="0"/>
              <a:cs typeface="Arial" panose="020B0604020202020204" pitchFamily="34" charset="0"/>
            </a:rPr>
            <a:t/>
          </a:r>
          <a:br>
            <a:rPr lang="ru-RU" sz="1300" dirty="0">
              <a:solidFill>
                <a:schemeClr val="bg1"/>
              </a:solidFill>
              <a:latin typeface="FreeSetC" pitchFamily="82" charset="0"/>
              <a:ea typeface="Verdana" pitchFamily="34" charset="0"/>
              <a:cs typeface="Arial" panose="020B0604020202020204" pitchFamily="34" charset="0"/>
            </a:rPr>
          </a:br>
          <a:r>
            <a:rPr lang="ru-RU" sz="1300" dirty="0">
              <a:solidFill>
                <a:schemeClr val="bg1"/>
              </a:solidFill>
              <a:latin typeface="FreeSetC" pitchFamily="82" charset="0"/>
              <a:ea typeface="Verdana" pitchFamily="34" charset="0"/>
              <a:cs typeface="Arial" panose="020B0604020202020204" pitchFamily="34" charset="0"/>
            </a:rPr>
            <a:t>в общеобразовательной организации, на базе которой создается Школьный </a:t>
          </a:r>
          <a:r>
            <a:rPr lang="ru-RU" sz="1300" dirty="0" err="1">
              <a:solidFill>
                <a:schemeClr val="bg1"/>
              </a:solidFill>
              <a:latin typeface="FreeSetC" pitchFamily="82" charset="0"/>
              <a:ea typeface="Verdana" pitchFamily="34" charset="0"/>
              <a:cs typeface="Arial" panose="020B0604020202020204" pitchFamily="34" charset="0"/>
            </a:rPr>
            <a:t>Кванториум</a:t>
          </a:r>
          <a:endParaRPr lang="ru-RU" sz="1300" dirty="0">
            <a:solidFill>
              <a:schemeClr val="bg1"/>
            </a:solidFill>
            <a:latin typeface="FreeSetC" pitchFamily="82" charset="0"/>
          </a:endParaRPr>
        </a:p>
      </dgm:t>
    </dgm:pt>
    <dgm:pt modelId="{3CE3755D-FB49-4862-87E4-DC7E606E1087}" type="sibTrans" cxnId="{7141A9FC-E521-4431-8EA6-D6EC9A775F1C}">
      <dgm:prSet/>
      <dgm:spPr/>
      <dgm:t>
        <a:bodyPr/>
        <a:lstStyle/>
        <a:p>
          <a:endParaRPr lang="ru-RU"/>
        </a:p>
      </dgm:t>
    </dgm:pt>
    <dgm:pt modelId="{2854E999-292C-4CD6-B52A-2B21B0A5CE35}" type="parTrans" cxnId="{7141A9FC-E521-4431-8EA6-D6EC9A775F1C}">
      <dgm:prSet/>
      <dgm:spPr/>
      <dgm:t>
        <a:bodyPr/>
        <a:lstStyle/>
        <a:p>
          <a:endParaRPr lang="ru-RU"/>
        </a:p>
      </dgm:t>
    </dgm:pt>
    <dgm:pt modelId="{48D2625C-E1B4-4083-BBCA-AF538CCB5670}" type="pres">
      <dgm:prSet presAssocID="{99C6A61F-EC36-4C19-AA40-F5813B16E150}" presName="Name0" presStyleCnt="0">
        <dgm:presLayoutVars>
          <dgm:dir/>
          <dgm:resizeHandles val="exact"/>
        </dgm:presLayoutVars>
      </dgm:prSet>
      <dgm:spPr/>
    </dgm:pt>
    <dgm:pt modelId="{2EE5AB84-1621-464C-9B4B-7CF3FA2F3EE3}" type="pres">
      <dgm:prSet presAssocID="{99C6A61F-EC36-4C19-AA40-F5813B16E150}" presName="bkgdShp" presStyleLbl="alignAccFollowNode1" presStyleIdx="0" presStyleCnt="1" custScaleX="98084" custScaleY="96154" custLinFactNeighborX="-1373" custLinFactNeighborY="-73"/>
      <dgm:spPr/>
    </dgm:pt>
    <dgm:pt modelId="{2F9E9C1A-E7AA-44C2-8BED-518538AE9DAC}" type="pres">
      <dgm:prSet presAssocID="{99C6A61F-EC36-4C19-AA40-F5813B16E150}" presName="linComp" presStyleCnt="0"/>
      <dgm:spPr/>
    </dgm:pt>
    <dgm:pt modelId="{57C0E8C4-24CE-4AB8-A47C-80FDFB20CD8E}" type="pres">
      <dgm:prSet presAssocID="{B8F2BDB6-2F8C-47D5-AAFC-D606DE705A97}" presName="compNode" presStyleCnt="0"/>
      <dgm:spPr/>
    </dgm:pt>
    <dgm:pt modelId="{CF79ADC1-4B60-427D-9C2A-311716AC1C10}" type="pres">
      <dgm:prSet presAssocID="{B8F2BDB6-2F8C-47D5-AAFC-D606DE705A97}" presName="node" presStyleLbl="node1" presStyleIdx="0" presStyleCnt="4" custScaleX="173879" custScaleY="114450" custLinFactNeighborX="-15488" custLinFactNeighborY="-1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6BE923-E335-408D-9B3D-B0C7D8909CAA}" type="pres">
      <dgm:prSet presAssocID="{B8F2BDB6-2F8C-47D5-AAFC-D606DE705A97}" presName="invisiNode" presStyleLbl="node1" presStyleIdx="0" presStyleCnt="4"/>
      <dgm:spPr/>
    </dgm:pt>
    <dgm:pt modelId="{FEAD0622-E2C5-4259-8436-E63FC99C0360}" type="pres">
      <dgm:prSet presAssocID="{B8F2BDB6-2F8C-47D5-AAFC-D606DE705A97}" presName="imagNode" presStyleLbl="fgImgPlace1" presStyleIdx="0" presStyleCnt="4" custLinFactNeighborX="-15777" custLinFactNeighborY="-12161"/>
      <dgm:spPr>
        <a:ln w="28575">
          <a:solidFill>
            <a:srgbClr val="0231A1"/>
          </a:solidFill>
        </a:ln>
      </dgm:spPr>
    </dgm:pt>
    <dgm:pt modelId="{DE0EF441-5472-490A-BF40-A838DF8B5C24}" type="pres">
      <dgm:prSet presAssocID="{BA3634A2-EC8A-4109-B632-85A4F70CCD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A4D65F6-B05E-46E7-8764-4FA7728DF71D}" type="pres">
      <dgm:prSet presAssocID="{DC97E9DC-EDCE-4E9D-A1AF-2BE0B99F9CE2}" presName="compNode" presStyleCnt="0"/>
      <dgm:spPr/>
    </dgm:pt>
    <dgm:pt modelId="{24D9D6DB-E47A-4139-B2B8-D8903D55D42E}" type="pres">
      <dgm:prSet presAssocID="{DC97E9DC-EDCE-4E9D-A1AF-2BE0B99F9CE2}" presName="node" presStyleLbl="node1" presStyleIdx="1" presStyleCnt="4" custScaleX="186515" custScaleY="113413" custLinFactNeighborX="-12008" custLinFactNeighborY="-12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3601C0-5351-415D-ACEE-24A9793F6108}" type="pres">
      <dgm:prSet presAssocID="{DC97E9DC-EDCE-4E9D-A1AF-2BE0B99F9CE2}" presName="invisiNode" presStyleLbl="node1" presStyleIdx="1" presStyleCnt="4"/>
      <dgm:spPr/>
    </dgm:pt>
    <dgm:pt modelId="{9C13AB02-2B9E-4AEA-8A77-7B507B317D26}" type="pres">
      <dgm:prSet presAssocID="{DC97E9DC-EDCE-4E9D-A1AF-2BE0B99F9CE2}" presName="imagNode" presStyleLbl="fgImgPlace1" presStyleIdx="1" presStyleCnt="4" custLinFactNeighborX="-12213" custLinFactNeighborY="-21709"/>
      <dgm:spPr>
        <a:ln w="28575">
          <a:solidFill>
            <a:srgbClr val="0231A1"/>
          </a:solidFill>
        </a:ln>
      </dgm:spPr>
    </dgm:pt>
    <dgm:pt modelId="{E9807242-1A82-4723-AF13-9C7C575CF35B}" type="pres">
      <dgm:prSet presAssocID="{3CE3755D-FB49-4862-87E4-DC7E606E108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EF34C4B-89C2-48D4-9635-699B5249871F}" type="pres">
      <dgm:prSet presAssocID="{605C3953-4C67-4F0B-8A24-DE487A619AEA}" presName="compNode" presStyleCnt="0"/>
      <dgm:spPr/>
    </dgm:pt>
    <dgm:pt modelId="{92BD59BF-DBFA-4C68-8285-990D00CBAADE}" type="pres">
      <dgm:prSet presAssocID="{605C3953-4C67-4F0B-8A24-DE487A619AEA}" presName="node" presStyleLbl="node1" presStyleIdx="2" presStyleCnt="4" custScaleX="206182" custScaleY="112696" custLinFactNeighborX="-4637" custLinFactNeighborY="-10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56240-1E8E-41C4-B869-7303441CC547}" type="pres">
      <dgm:prSet presAssocID="{605C3953-4C67-4F0B-8A24-DE487A619AEA}" presName="invisiNode" presStyleLbl="node1" presStyleIdx="2" presStyleCnt="4"/>
      <dgm:spPr/>
    </dgm:pt>
    <dgm:pt modelId="{38E204A0-DC6C-4E7C-B0E0-6D2A31DF4CAA}" type="pres">
      <dgm:prSet presAssocID="{605C3953-4C67-4F0B-8A24-DE487A619AEA}" presName="imagNode" presStyleLbl="fgImgPlace1" presStyleIdx="2" presStyleCnt="4" custLinFactNeighborX="-8225" custLinFactNeighborY="-12892"/>
      <dgm:spPr>
        <a:ln w="28575">
          <a:solidFill>
            <a:srgbClr val="0231A1"/>
          </a:solidFill>
        </a:ln>
      </dgm:spPr>
    </dgm:pt>
    <dgm:pt modelId="{3FF89CBB-E54D-438B-957A-4B28557D5E58}" type="pres">
      <dgm:prSet presAssocID="{791194D8-579A-4791-A630-7CB8B66FB79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6A5DA97-333B-4095-854D-79A6FC9FA422}" type="pres">
      <dgm:prSet presAssocID="{EF944B7C-06CE-4108-9344-10F6DC174891}" presName="compNode" presStyleCnt="0"/>
      <dgm:spPr/>
    </dgm:pt>
    <dgm:pt modelId="{10BFAFF4-85AD-4DE4-887A-14A12C5D57AB}" type="pres">
      <dgm:prSet presAssocID="{EF944B7C-06CE-4108-9344-10F6DC174891}" presName="node" presStyleLbl="node1" presStyleIdx="3" presStyleCnt="4" custScaleX="184814" custScaleY="115726" custLinFactNeighborX="1917" custLinFactNeighborY="-5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E31CC2-FC48-4B93-9E28-15109FE48D4F}" type="pres">
      <dgm:prSet presAssocID="{EF944B7C-06CE-4108-9344-10F6DC174891}" presName="invisiNode" presStyleLbl="node1" presStyleIdx="3" presStyleCnt="4"/>
      <dgm:spPr/>
    </dgm:pt>
    <dgm:pt modelId="{584326E2-A56F-4AFB-9A6C-1028C69C692A}" type="pres">
      <dgm:prSet presAssocID="{EF944B7C-06CE-4108-9344-10F6DC174891}" presName="imagNode" presStyleLbl="fgImgPlace1" presStyleIdx="3" presStyleCnt="4" custLinFactNeighborX="6198" custLinFactNeighborY="-11629"/>
      <dgm:spPr>
        <a:ln w="28575">
          <a:solidFill>
            <a:srgbClr val="0231A1"/>
          </a:solidFill>
        </a:ln>
      </dgm:spPr>
    </dgm:pt>
  </dgm:ptLst>
  <dgm:cxnLst>
    <dgm:cxn modelId="{7141A9FC-E521-4431-8EA6-D6EC9A775F1C}" srcId="{99C6A61F-EC36-4C19-AA40-F5813B16E150}" destId="{DC97E9DC-EDCE-4E9D-A1AF-2BE0B99F9CE2}" srcOrd="1" destOrd="0" parTransId="{2854E999-292C-4CD6-B52A-2B21B0A5CE35}" sibTransId="{3CE3755D-FB49-4862-87E4-DC7E606E1087}"/>
    <dgm:cxn modelId="{FA3D7776-53BB-44B2-9005-706BD0EC7EA0}" type="presOf" srcId="{605C3953-4C67-4F0B-8A24-DE487A619AEA}" destId="{92BD59BF-DBFA-4C68-8285-990D00CBAADE}" srcOrd="0" destOrd="0" presId="urn:microsoft.com/office/officeart/2005/8/layout/pList2#1"/>
    <dgm:cxn modelId="{93D4321A-FE42-4D61-9F6D-34F2B0141BD8}" srcId="{99C6A61F-EC36-4C19-AA40-F5813B16E150}" destId="{605C3953-4C67-4F0B-8A24-DE487A619AEA}" srcOrd="2" destOrd="0" parTransId="{E4F9C9FF-1D1E-4F22-9192-8952E1397763}" sibTransId="{791194D8-579A-4791-A630-7CB8B66FB795}"/>
    <dgm:cxn modelId="{CF044646-DB2B-459E-9391-8FB470F46480}" type="presOf" srcId="{EF944B7C-06CE-4108-9344-10F6DC174891}" destId="{10BFAFF4-85AD-4DE4-887A-14A12C5D57AB}" srcOrd="0" destOrd="0" presId="urn:microsoft.com/office/officeart/2005/8/layout/pList2#1"/>
    <dgm:cxn modelId="{A847BBA7-E6A4-43F9-A211-7D2BBD757298}" type="presOf" srcId="{BA3634A2-EC8A-4109-B632-85A4F70CCD7E}" destId="{DE0EF441-5472-490A-BF40-A838DF8B5C24}" srcOrd="0" destOrd="0" presId="urn:microsoft.com/office/officeart/2005/8/layout/pList2#1"/>
    <dgm:cxn modelId="{BA4CEE93-6663-4E6F-B16D-DDD70205B79E}" type="presOf" srcId="{DC97E9DC-EDCE-4E9D-A1AF-2BE0B99F9CE2}" destId="{24D9D6DB-E47A-4139-B2B8-D8903D55D42E}" srcOrd="0" destOrd="0" presId="urn:microsoft.com/office/officeart/2005/8/layout/pList2#1"/>
    <dgm:cxn modelId="{075051F6-87D9-4B0E-9D1B-3C096CCB5AF0}" type="presOf" srcId="{791194D8-579A-4791-A630-7CB8B66FB795}" destId="{3FF89CBB-E54D-438B-957A-4B28557D5E58}" srcOrd="0" destOrd="0" presId="urn:microsoft.com/office/officeart/2005/8/layout/pList2#1"/>
    <dgm:cxn modelId="{2CC2B624-EBBF-4144-9993-710EFF0AA6A5}" type="presOf" srcId="{99C6A61F-EC36-4C19-AA40-F5813B16E150}" destId="{48D2625C-E1B4-4083-BBCA-AF538CCB5670}" srcOrd="0" destOrd="0" presId="urn:microsoft.com/office/officeart/2005/8/layout/pList2#1"/>
    <dgm:cxn modelId="{EB1C14C5-1581-49DB-8DDB-CA272E3F55DD}" type="presOf" srcId="{B8F2BDB6-2F8C-47D5-AAFC-D606DE705A97}" destId="{CF79ADC1-4B60-427D-9C2A-311716AC1C10}" srcOrd="0" destOrd="0" presId="urn:microsoft.com/office/officeart/2005/8/layout/pList2#1"/>
    <dgm:cxn modelId="{E782A202-4DCF-4171-98F3-4D63CB7314F9}" srcId="{99C6A61F-EC36-4C19-AA40-F5813B16E150}" destId="{B8F2BDB6-2F8C-47D5-AAFC-D606DE705A97}" srcOrd="0" destOrd="0" parTransId="{CBAC4A2B-5CF7-432D-8B78-7F5C4646DA21}" sibTransId="{BA3634A2-EC8A-4109-B632-85A4F70CCD7E}"/>
    <dgm:cxn modelId="{4FBBC8A9-1A8F-4B07-AE31-DF08CA041B97}" type="presOf" srcId="{3CE3755D-FB49-4862-87E4-DC7E606E1087}" destId="{E9807242-1A82-4723-AF13-9C7C575CF35B}" srcOrd="0" destOrd="0" presId="urn:microsoft.com/office/officeart/2005/8/layout/pList2#1"/>
    <dgm:cxn modelId="{2B09B8DB-1074-4E63-BCC1-120D8B208E08}" srcId="{99C6A61F-EC36-4C19-AA40-F5813B16E150}" destId="{EF944B7C-06CE-4108-9344-10F6DC174891}" srcOrd="3" destOrd="0" parTransId="{AF42EC1B-D458-40CA-97E4-417F48637C74}" sibTransId="{08ED1272-0EF5-4069-915A-1FF0C14CC628}"/>
    <dgm:cxn modelId="{164EF72C-682E-4372-AD73-DBD33FF0BAB3}" type="presParOf" srcId="{48D2625C-E1B4-4083-BBCA-AF538CCB5670}" destId="{2EE5AB84-1621-464C-9B4B-7CF3FA2F3EE3}" srcOrd="0" destOrd="0" presId="urn:microsoft.com/office/officeart/2005/8/layout/pList2#1"/>
    <dgm:cxn modelId="{268A49C5-D14A-4CC8-80D3-722E79166ECA}" type="presParOf" srcId="{48D2625C-E1B4-4083-BBCA-AF538CCB5670}" destId="{2F9E9C1A-E7AA-44C2-8BED-518538AE9DAC}" srcOrd="1" destOrd="0" presId="urn:microsoft.com/office/officeart/2005/8/layout/pList2#1"/>
    <dgm:cxn modelId="{D2320AF8-5E0B-457B-AE89-B0D2BB97086C}" type="presParOf" srcId="{2F9E9C1A-E7AA-44C2-8BED-518538AE9DAC}" destId="{57C0E8C4-24CE-4AB8-A47C-80FDFB20CD8E}" srcOrd="0" destOrd="0" presId="urn:microsoft.com/office/officeart/2005/8/layout/pList2#1"/>
    <dgm:cxn modelId="{C5A87D32-86A2-4FBE-8B1B-BDAE0B96D15A}" type="presParOf" srcId="{57C0E8C4-24CE-4AB8-A47C-80FDFB20CD8E}" destId="{CF79ADC1-4B60-427D-9C2A-311716AC1C10}" srcOrd="0" destOrd="0" presId="urn:microsoft.com/office/officeart/2005/8/layout/pList2#1"/>
    <dgm:cxn modelId="{673FFA6E-CE6C-4AAA-A0D4-88B36175C2F7}" type="presParOf" srcId="{57C0E8C4-24CE-4AB8-A47C-80FDFB20CD8E}" destId="{596BE923-E335-408D-9B3D-B0C7D8909CAA}" srcOrd="1" destOrd="0" presId="urn:microsoft.com/office/officeart/2005/8/layout/pList2#1"/>
    <dgm:cxn modelId="{050F1D94-12A4-4891-B8D7-C6EEC1AF5B4D}" type="presParOf" srcId="{57C0E8C4-24CE-4AB8-A47C-80FDFB20CD8E}" destId="{FEAD0622-E2C5-4259-8436-E63FC99C0360}" srcOrd="2" destOrd="0" presId="urn:microsoft.com/office/officeart/2005/8/layout/pList2#1"/>
    <dgm:cxn modelId="{0F76E343-703A-4279-8D22-5459873B5387}" type="presParOf" srcId="{2F9E9C1A-E7AA-44C2-8BED-518538AE9DAC}" destId="{DE0EF441-5472-490A-BF40-A838DF8B5C24}" srcOrd="1" destOrd="0" presId="urn:microsoft.com/office/officeart/2005/8/layout/pList2#1"/>
    <dgm:cxn modelId="{9E56D812-D440-493C-A762-BC4273AA2DAE}" type="presParOf" srcId="{2F9E9C1A-E7AA-44C2-8BED-518538AE9DAC}" destId="{EA4D65F6-B05E-46E7-8764-4FA7728DF71D}" srcOrd="2" destOrd="0" presId="urn:microsoft.com/office/officeart/2005/8/layout/pList2#1"/>
    <dgm:cxn modelId="{CCD460FF-7147-4284-9671-F7644B6251AF}" type="presParOf" srcId="{EA4D65F6-B05E-46E7-8764-4FA7728DF71D}" destId="{24D9D6DB-E47A-4139-B2B8-D8903D55D42E}" srcOrd="0" destOrd="0" presId="urn:microsoft.com/office/officeart/2005/8/layout/pList2#1"/>
    <dgm:cxn modelId="{B28F7B1F-4DC4-43D6-87DE-386241981262}" type="presParOf" srcId="{EA4D65F6-B05E-46E7-8764-4FA7728DF71D}" destId="{673601C0-5351-415D-ACEE-24A9793F6108}" srcOrd="1" destOrd="0" presId="urn:microsoft.com/office/officeart/2005/8/layout/pList2#1"/>
    <dgm:cxn modelId="{BE12DBE6-91F8-43CD-9402-9068C78F8002}" type="presParOf" srcId="{EA4D65F6-B05E-46E7-8764-4FA7728DF71D}" destId="{9C13AB02-2B9E-4AEA-8A77-7B507B317D26}" srcOrd="2" destOrd="0" presId="urn:microsoft.com/office/officeart/2005/8/layout/pList2#1"/>
    <dgm:cxn modelId="{73502961-7668-4A98-8AF4-F03580933342}" type="presParOf" srcId="{2F9E9C1A-E7AA-44C2-8BED-518538AE9DAC}" destId="{E9807242-1A82-4723-AF13-9C7C575CF35B}" srcOrd="3" destOrd="0" presId="urn:microsoft.com/office/officeart/2005/8/layout/pList2#1"/>
    <dgm:cxn modelId="{B26680F9-A652-47A8-9800-59D3ED231CD8}" type="presParOf" srcId="{2F9E9C1A-E7AA-44C2-8BED-518538AE9DAC}" destId="{0EF34C4B-89C2-48D4-9635-699B5249871F}" srcOrd="4" destOrd="0" presId="urn:microsoft.com/office/officeart/2005/8/layout/pList2#1"/>
    <dgm:cxn modelId="{640477CF-62C1-49C8-AC09-EB95BF738238}" type="presParOf" srcId="{0EF34C4B-89C2-48D4-9635-699B5249871F}" destId="{92BD59BF-DBFA-4C68-8285-990D00CBAADE}" srcOrd="0" destOrd="0" presId="urn:microsoft.com/office/officeart/2005/8/layout/pList2#1"/>
    <dgm:cxn modelId="{4A766DA1-421E-4BF1-A17D-93900779D29F}" type="presParOf" srcId="{0EF34C4B-89C2-48D4-9635-699B5249871F}" destId="{79C56240-1E8E-41C4-B869-7303441CC547}" srcOrd="1" destOrd="0" presId="urn:microsoft.com/office/officeart/2005/8/layout/pList2#1"/>
    <dgm:cxn modelId="{3EF67CFD-7997-4BD9-812B-67825A7B6723}" type="presParOf" srcId="{0EF34C4B-89C2-48D4-9635-699B5249871F}" destId="{38E204A0-DC6C-4E7C-B0E0-6D2A31DF4CAA}" srcOrd="2" destOrd="0" presId="urn:microsoft.com/office/officeart/2005/8/layout/pList2#1"/>
    <dgm:cxn modelId="{1EE3DDDC-0268-4869-BB64-543F5F6C2123}" type="presParOf" srcId="{2F9E9C1A-E7AA-44C2-8BED-518538AE9DAC}" destId="{3FF89CBB-E54D-438B-957A-4B28557D5E58}" srcOrd="5" destOrd="0" presId="urn:microsoft.com/office/officeart/2005/8/layout/pList2#1"/>
    <dgm:cxn modelId="{5AAA6A99-F3C2-4644-BB6E-5A01EA1F0084}" type="presParOf" srcId="{2F9E9C1A-E7AA-44C2-8BED-518538AE9DAC}" destId="{16A5DA97-333B-4095-854D-79A6FC9FA422}" srcOrd="6" destOrd="0" presId="urn:microsoft.com/office/officeart/2005/8/layout/pList2#1"/>
    <dgm:cxn modelId="{DEAF28D8-305E-486A-85EC-EBF2BDAF3F45}" type="presParOf" srcId="{16A5DA97-333B-4095-854D-79A6FC9FA422}" destId="{10BFAFF4-85AD-4DE4-887A-14A12C5D57AB}" srcOrd="0" destOrd="0" presId="urn:microsoft.com/office/officeart/2005/8/layout/pList2#1"/>
    <dgm:cxn modelId="{0D1A9AFF-9A6E-4069-A356-E4602C38955C}" type="presParOf" srcId="{16A5DA97-333B-4095-854D-79A6FC9FA422}" destId="{B4E31CC2-FC48-4B93-9E28-15109FE48D4F}" srcOrd="1" destOrd="0" presId="urn:microsoft.com/office/officeart/2005/8/layout/pList2#1"/>
    <dgm:cxn modelId="{20F2FBF1-586A-4AE2-8193-EE80B608933E}" type="presParOf" srcId="{16A5DA97-333B-4095-854D-79A6FC9FA422}" destId="{584326E2-A56F-4AFB-9A6C-1028C69C692A}" srcOrd="2" destOrd="0" presId="urn:microsoft.com/office/officeart/2005/8/layout/pList2#1"/>
  </dgm:cxnLst>
  <dgm:bg/>
  <dgm:whole/>
  <dgm:extLst>
    <a:ext uri="http://schemas.microsoft.com/office/drawing/2008/diagram">
      <dsp:dataModelExt xmlns=""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0E96D8A-D257-44C8-B428-3DB97D374F5D}" type="doc">
      <dgm:prSet loTypeId="urn:microsoft.com/office/officeart/2008/layout/AlternatingPictureBlocks" loCatId="list" qsTypeId="urn:microsoft.com/office/officeart/2005/8/quickstyle/3d4" qsCatId="3D" csTypeId="urn:microsoft.com/office/officeart/2005/8/colors/accent1_2#8" csCatId="accent1" phldr="1"/>
      <dgm:spPr/>
    </dgm:pt>
    <dgm:pt modelId="{BE9BA786-116E-4B02-811C-FE40A5178BE0}">
      <dgm:prSet phldrT="[Текст]" custT="1"/>
      <dgm:spPr>
        <a:solidFill>
          <a:srgbClr val="FFC715"/>
        </a:solidFill>
        <a:scene3d>
          <a:camera prst="orthographicFront"/>
          <a:lightRig rig="chilly" dir="t"/>
        </a:scene3d>
        <a:sp3d prstMaterial="matte"/>
      </dgm:spPr>
      <dgm:t>
        <a:bodyPr/>
        <a:lstStyle/>
        <a:p>
          <a:pPr>
            <a:lnSpc>
              <a:spcPts val="1600"/>
            </a:lnSpc>
          </a:pPr>
          <a:r>
            <a:rPr lang="ru-RU" sz="2000" b="0" dirty="0">
              <a:solidFill>
                <a:schemeClr val="tx1"/>
              </a:solidFill>
              <a:latin typeface="+mn-lt"/>
            </a:rPr>
            <a:t>вы будете анализировать данные</a:t>
          </a:r>
        </a:p>
      </dgm:t>
    </dgm:pt>
    <dgm:pt modelId="{F8FDA937-6E1B-4691-B810-A67B9ECAEA69}" type="parTrans" cxnId="{BD9697D0-3424-4CFE-BC99-B896F39962D4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+mn-lt"/>
          </a:endParaRPr>
        </a:p>
      </dgm:t>
    </dgm:pt>
    <dgm:pt modelId="{9C689B7F-CAE8-4542-A131-16CF08AA0885}" type="sibTrans" cxnId="{BD9697D0-3424-4CFE-BC99-B896F39962D4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+mn-lt"/>
          </a:endParaRPr>
        </a:p>
      </dgm:t>
    </dgm:pt>
    <dgm:pt modelId="{77F79181-20EE-4A34-8C0E-194C454FD76B}">
      <dgm:prSet custT="1"/>
      <dgm:spPr>
        <a:solidFill>
          <a:srgbClr val="FFC715"/>
        </a:solidFill>
        <a:scene3d>
          <a:camera prst="orthographicFront"/>
          <a:lightRig rig="chilly" dir="t"/>
        </a:scene3d>
        <a:sp3d prstMaterial="matte"/>
      </dgm:spPr>
      <dgm:t>
        <a:bodyPr/>
        <a:lstStyle/>
        <a:p>
          <a:pPr>
            <a:lnSpc>
              <a:spcPts val="1600"/>
            </a:lnSpc>
          </a:pPr>
          <a:r>
            <a:rPr lang="ru-RU" sz="2000" b="0" dirty="0">
              <a:solidFill>
                <a:schemeClr val="tx1"/>
              </a:solidFill>
              <a:latin typeface="+mn-lt"/>
            </a:rPr>
            <a:t>вы изучите самые современные направления в науке и технике</a:t>
          </a:r>
        </a:p>
      </dgm:t>
    </dgm:pt>
    <dgm:pt modelId="{B1C81259-CFD2-4E45-AA5D-6BD7FC59E0FE}" type="parTrans" cxnId="{785E6DF3-DE2D-4569-B1FD-FEFBF597970C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+mn-lt"/>
          </a:endParaRPr>
        </a:p>
      </dgm:t>
    </dgm:pt>
    <dgm:pt modelId="{9F8496BA-A1EB-4CEB-8B6B-23660285B6E2}" type="sibTrans" cxnId="{785E6DF3-DE2D-4569-B1FD-FEFBF597970C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+mn-lt"/>
          </a:endParaRPr>
        </a:p>
      </dgm:t>
    </dgm:pt>
    <dgm:pt modelId="{F8CBFC9A-196C-4F5F-9556-D3021F21C77A}">
      <dgm:prSet custT="1"/>
      <dgm:spPr>
        <a:solidFill>
          <a:srgbClr val="FFC715"/>
        </a:solidFill>
        <a:scene3d>
          <a:camera prst="orthographicFront"/>
          <a:lightRig rig="chilly" dir="t"/>
        </a:scene3d>
        <a:sp3d prstMaterial="matte"/>
      </dgm:spPr>
      <dgm:t>
        <a:bodyPr/>
        <a:lstStyle/>
        <a:p>
          <a:pPr>
            <a:lnSpc>
              <a:spcPts val="1600"/>
            </a:lnSpc>
          </a:pPr>
          <a:r>
            <a:rPr lang="ru-RU" sz="2000" b="0" dirty="0">
              <a:solidFill>
                <a:schemeClr val="tx1"/>
              </a:solidFill>
              <a:latin typeface="+mn-lt"/>
            </a:rPr>
            <a:t>сможете сами мыслить иначе</a:t>
          </a:r>
        </a:p>
      </dgm:t>
    </dgm:pt>
    <dgm:pt modelId="{5626774C-77AD-4FDC-B53A-5B09900C5967}" type="parTrans" cxnId="{E2C3B144-7A00-408B-BAFF-91B77C0B1AFF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+mn-lt"/>
          </a:endParaRPr>
        </a:p>
      </dgm:t>
    </dgm:pt>
    <dgm:pt modelId="{77056172-5F3A-45A6-9FC4-0E2CC7FE7A65}" type="sibTrans" cxnId="{E2C3B144-7A00-408B-BAFF-91B77C0B1AFF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+mn-lt"/>
          </a:endParaRPr>
        </a:p>
      </dgm:t>
    </dgm:pt>
    <dgm:pt modelId="{173E6565-E2F9-48B3-84C9-15C2D6C87006}" type="pres">
      <dgm:prSet presAssocID="{00E96D8A-D257-44C8-B428-3DB97D374F5D}" presName="linearFlow" presStyleCnt="0">
        <dgm:presLayoutVars>
          <dgm:dir/>
          <dgm:resizeHandles val="exact"/>
        </dgm:presLayoutVars>
      </dgm:prSet>
      <dgm:spPr/>
    </dgm:pt>
    <dgm:pt modelId="{7E4AD1A5-0269-42F7-AC3E-A177B9A3D786}" type="pres">
      <dgm:prSet presAssocID="{77F79181-20EE-4A34-8C0E-194C454FD76B}" presName="comp" presStyleCnt="0"/>
      <dgm:spPr/>
    </dgm:pt>
    <dgm:pt modelId="{B38289B7-AEA2-4B08-84D5-5D0EC1686DB5}" type="pres">
      <dgm:prSet presAssocID="{77F79181-20EE-4A34-8C0E-194C454FD76B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77784C-AFEF-4AB6-8C47-4C630C55EDC1}" type="pres">
      <dgm:prSet presAssocID="{77F79181-20EE-4A34-8C0E-194C454FD76B}" presName="rect1" presStyleLbl="l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B552CFF-631F-41CE-A498-17D790C5B273}" type="pres">
      <dgm:prSet presAssocID="{9F8496BA-A1EB-4CEB-8B6B-23660285B6E2}" presName="sibTrans" presStyleCnt="0"/>
      <dgm:spPr/>
    </dgm:pt>
    <dgm:pt modelId="{574AFD72-C03F-4003-A7DD-0F7201F996BA}" type="pres">
      <dgm:prSet presAssocID="{F8CBFC9A-196C-4F5F-9556-D3021F21C77A}" presName="comp" presStyleCnt="0"/>
      <dgm:spPr/>
    </dgm:pt>
    <dgm:pt modelId="{4E50262B-0DA4-478E-B5C1-6B8826410D71}" type="pres">
      <dgm:prSet presAssocID="{F8CBFC9A-196C-4F5F-9556-D3021F21C77A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487204-C74F-49C7-A11F-546A92FC1419}" type="pres">
      <dgm:prSet presAssocID="{F8CBFC9A-196C-4F5F-9556-D3021F21C77A}" presName="rect1" presStyleLbl="ln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3E90BE3-5EA8-46C6-AE24-E20112068273}" type="pres">
      <dgm:prSet presAssocID="{77056172-5F3A-45A6-9FC4-0E2CC7FE7A65}" presName="sibTrans" presStyleCnt="0"/>
      <dgm:spPr/>
    </dgm:pt>
    <dgm:pt modelId="{253933C8-96CB-43E2-B4EB-762693BD5BD1}" type="pres">
      <dgm:prSet presAssocID="{BE9BA786-116E-4B02-811C-FE40A5178BE0}" presName="comp" presStyleCnt="0"/>
      <dgm:spPr/>
    </dgm:pt>
    <dgm:pt modelId="{477476A6-15E5-4E58-8D28-BE4AB816D71F}" type="pres">
      <dgm:prSet presAssocID="{BE9BA786-116E-4B02-811C-FE40A5178BE0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15C1F9-FB74-4574-8645-DA372A97BDC4}" type="pres">
      <dgm:prSet presAssocID="{BE9BA786-116E-4B02-811C-FE40A5178BE0}" presName="rect1" presStyleLbl="ln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BD9697D0-3424-4CFE-BC99-B896F39962D4}" srcId="{00E96D8A-D257-44C8-B428-3DB97D374F5D}" destId="{BE9BA786-116E-4B02-811C-FE40A5178BE0}" srcOrd="2" destOrd="0" parTransId="{F8FDA937-6E1B-4691-B810-A67B9ECAEA69}" sibTransId="{9C689B7F-CAE8-4542-A131-16CF08AA0885}"/>
    <dgm:cxn modelId="{785E6DF3-DE2D-4569-B1FD-FEFBF597970C}" srcId="{00E96D8A-D257-44C8-B428-3DB97D374F5D}" destId="{77F79181-20EE-4A34-8C0E-194C454FD76B}" srcOrd="0" destOrd="0" parTransId="{B1C81259-CFD2-4E45-AA5D-6BD7FC59E0FE}" sibTransId="{9F8496BA-A1EB-4CEB-8B6B-23660285B6E2}"/>
    <dgm:cxn modelId="{E8D7C0CF-BDAB-420E-8ACA-E5AC8EC468CF}" type="presOf" srcId="{BE9BA786-116E-4B02-811C-FE40A5178BE0}" destId="{477476A6-15E5-4E58-8D28-BE4AB816D71F}" srcOrd="0" destOrd="0" presId="urn:microsoft.com/office/officeart/2008/layout/AlternatingPictureBlocks"/>
    <dgm:cxn modelId="{E2C3B144-7A00-408B-BAFF-91B77C0B1AFF}" srcId="{00E96D8A-D257-44C8-B428-3DB97D374F5D}" destId="{F8CBFC9A-196C-4F5F-9556-D3021F21C77A}" srcOrd="1" destOrd="0" parTransId="{5626774C-77AD-4FDC-B53A-5B09900C5967}" sibTransId="{77056172-5F3A-45A6-9FC4-0E2CC7FE7A65}"/>
    <dgm:cxn modelId="{CE4ADFFA-1B88-448B-ABE8-703592A7F1BA}" type="presOf" srcId="{00E96D8A-D257-44C8-B428-3DB97D374F5D}" destId="{173E6565-E2F9-48B3-84C9-15C2D6C87006}" srcOrd="0" destOrd="0" presId="urn:microsoft.com/office/officeart/2008/layout/AlternatingPictureBlocks"/>
    <dgm:cxn modelId="{33B97DBD-C303-4D1C-AF56-D9908E87DD6D}" type="presOf" srcId="{F8CBFC9A-196C-4F5F-9556-D3021F21C77A}" destId="{4E50262B-0DA4-478E-B5C1-6B8826410D71}" srcOrd="0" destOrd="0" presId="urn:microsoft.com/office/officeart/2008/layout/AlternatingPictureBlocks"/>
    <dgm:cxn modelId="{4F20FD6A-EC08-410F-BE93-37016EB1D419}" type="presOf" srcId="{77F79181-20EE-4A34-8C0E-194C454FD76B}" destId="{B38289B7-AEA2-4B08-84D5-5D0EC1686DB5}" srcOrd="0" destOrd="0" presId="urn:microsoft.com/office/officeart/2008/layout/AlternatingPictureBlocks"/>
    <dgm:cxn modelId="{69425452-89E6-4F2C-9E77-D78AB0E731B4}" type="presParOf" srcId="{173E6565-E2F9-48B3-84C9-15C2D6C87006}" destId="{7E4AD1A5-0269-42F7-AC3E-A177B9A3D786}" srcOrd="0" destOrd="0" presId="urn:microsoft.com/office/officeart/2008/layout/AlternatingPictureBlocks"/>
    <dgm:cxn modelId="{F941354B-1E31-45E8-AB7A-B378A8C6B7C1}" type="presParOf" srcId="{7E4AD1A5-0269-42F7-AC3E-A177B9A3D786}" destId="{B38289B7-AEA2-4B08-84D5-5D0EC1686DB5}" srcOrd="0" destOrd="0" presId="urn:microsoft.com/office/officeart/2008/layout/AlternatingPictureBlocks"/>
    <dgm:cxn modelId="{E360C273-ECA6-4147-B67E-FCBF41403B2C}" type="presParOf" srcId="{7E4AD1A5-0269-42F7-AC3E-A177B9A3D786}" destId="{1977784C-AFEF-4AB6-8C47-4C630C55EDC1}" srcOrd="1" destOrd="0" presId="urn:microsoft.com/office/officeart/2008/layout/AlternatingPictureBlocks"/>
    <dgm:cxn modelId="{46C3FDDF-D1B8-4B77-94AF-4952976B0091}" type="presParOf" srcId="{173E6565-E2F9-48B3-84C9-15C2D6C87006}" destId="{AB552CFF-631F-41CE-A498-17D790C5B273}" srcOrd="1" destOrd="0" presId="urn:microsoft.com/office/officeart/2008/layout/AlternatingPictureBlocks"/>
    <dgm:cxn modelId="{9D88A279-15E9-4EF8-9973-4225DA9921D5}" type="presParOf" srcId="{173E6565-E2F9-48B3-84C9-15C2D6C87006}" destId="{574AFD72-C03F-4003-A7DD-0F7201F996BA}" srcOrd="2" destOrd="0" presId="urn:microsoft.com/office/officeart/2008/layout/AlternatingPictureBlocks"/>
    <dgm:cxn modelId="{B79BA67D-E051-4E05-935B-F421F2798A61}" type="presParOf" srcId="{574AFD72-C03F-4003-A7DD-0F7201F996BA}" destId="{4E50262B-0DA4-478E-B5C1-6B8826410D71}" srcOrd="0" destOrd="0" presId="urn:microsoft.com/office/officeart/2008/layout/AlternatingPictureBlocks"/>
    <dgm:cxn modelId="{F6F538B5-5455-471D-8E90-7E282EB17BDD}" type="presParOf" srcId="{574AFD72-C03F-4003-A7DD-0F7201F996BA}" destId="{72487204-C74F-49C7-A11F-546A92FC1419}" srcOrd="1" destOrd="0" presId="urn:microsoft.com/office/officeart/2008/layout/AlternatingPictureBlocks"/>
    <dgm:cxn modelId="{B20D5193-D596-4C9A-8C49-04EC6A385360}" type="presParOf" srcId="{173E6565-E2F9-48B3-84C9-15C2D6C87006}" destId="{D3E90BE3-5EA8-46C6-AE24-E20112068273}" srcOrd="3" destOrd="0" presId="urn:microsoft.com/office/officeart/2008/layout/AlternatingPictureBlocks"/>
    <dgm:cxn modelId="{95FB39FB-BCDC-4573-A4FF-E4BCA8AF12A5}" type="presParOf" srcId="{173E6565-E2F9-48B3-84C9-15C2D6C87006}" destId="{253933C8-96CB-43E2-B4EB-762693BD5BD1}" srcOrd="4" destOrd="0" presId="urn:microsoft.com/office/officeart/2008/layout/AlternatingPictureBlocks"/>
    <dgm:cxn modelId="{49DF698F-A281-414B-BB57-2C45AA5999ED}" type="presParOf" srcId="{253933C8-96CB-43E2-B4EB-762693BD5BD1}" destId="{477476A6-15E5-4E58-8D28-BE4AB816D71F}" srcOrd="0" destOrd="0" presId="urn:microsoft.com/office/officeart/2008/layout/AlternatingPictureBlocks"/>
    <dgm:cxn modelId="{17E4E33C-93A5-4C54-9D81-03638ED9D760}" type="presParOf" srcId="{253933C8-96CB-43E2-B4EB-762693BD5BD1}" destId="{FD15C1F9-FB74-4574-8645-DA372A97BDC4}" srcOrd="1" destOrd="0" presId="urn:microsoft.com/office/officeart/2008/layout/AlternatingPictureBlocks"/>
  </dgm:cxnLst>
  <dgm:bg>
    <a:noFill/>
  </dgm:bg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0E96D8A-D257-44C8-B428-3DB97D374F5D}" type="doc">
      <dgm:prSet loTypeId="urn:microsoft.com/office/officeart/2008/layout/AlternatingPictureBlocks" loCatId="list" qsTypeId="urn:microsoft.com/office/officeart/2005/8/quickstyle/simple1#8" qsCatId="simple" csTypeId="urn:microsoft.com/office/officeart/2005/8/colors/accent1_2#9" csCatId="accent1" phldr="1"/>
      <dgm:spPr/>
    </dgm:pt>
    <dgm:pt modelId="{C8FC162D-C3B5-4C00-8706-66357E53156F}">
      <dgm:prSet phldrT="[Текст]" custT="1"/>
      <dgm:spPr>
        <a:solidFill>
          <a:srgbClr val="FFC715"/>
        </a:solidFill>
        <a:ln>
          <a:noFill/>
        </a:ln>
      </dgm:spPr>
      <dgm:t>
        <a:bodyPr/>
        <a:lstStyle/>
        <a:p>
          <a:pPr>
            <a:lnSpc>
              <a:spcPts val="1600"/>
            </a:lnSpc>
          </a:pPr>
          <a:r>
            <a:rPr lang="ru-RU" sz="2000" b="0" dirty="0">
              <a:solidFill>
                <a:schemeClr val="tx1"/>
              </a:solidFill>
              <a:latin typeface="+mn-lt"/>
            </a:rPr>
            <a:t>мы научим вас вести саморазвитие на протяжении всей жизни</a:t>
          </a:r>
        </a:p>
      </dgm:t>
    </dgm:pt>
    <dgm:pt modelId="{36A28E39-FBC2-451D-8EFC-D8424BF1C118}" type="parTrans" cxnId="{EFF63591-AF49-4FDC-AC01-F140D9DEAFF6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+mn-lt"/>
          </a:endParaRPr>
        </a:p>
      </dgm:t>
    </dgm:pt>
    <dgm:pt modelId="{99AD3E32-6972-4A46-8AA2-5C48E0693089}" type="sibTrans" cxnId="{EFF63591-AF49-4FDC-AC01-F140D9DEAFF6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+mn-lt"/>
          </a:endParaRPr>
        </a:p>
      </dgm:t>
    </dgm:pt>
    <dgm:pt modelId="{BE9BA786-116E-4B02-811C-FE40A5178BE0}">
      <dgm:prSet phldrT="[Текст]" custT="1"/>
      <dgm:spPr>
        <a:solidFill>
          <a:srgbClr val="FFC715"/>
        </a:solidFill>
        <a:ln>
          <a:noFill/>
        </a:ln>
      </dgm:spPr>
      <dgm:t>
        <a:bodyPr/>
        <a:lstStyle/>
        <a:p>
          <a:pPr>
            <a:lnSpc>
              <a:spcPts val="1600"/>
            </a:lnSpc>
          </a:pPr>
          <a:r>
            <a:rPr lang="ru-RU" sz="2000" b="0" dirty="0">
              <a:solidFill>
                <a:schemeClr val="tx1"/>
              </a:solidFill>
              <a:latin typeface="+mn-lt"/>
            </a:rPr>
            <a:t>вы научитесь быть наставником-организатором проектных команд</a:t>
          </a:r>
        </a:p>
      </dgm:t>
    </dgm:pt>
    <dgm:pt modelId="{F8FDA937-6E1B-4691-B810-A67B9ECAEA69}" type="parTrans" cxnId="{BD9697D0-3424-4CFE-BC99-B896F39962D4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+mn-lt"/>
          </a:endParaRPr>
        </a:p>
      </dgm:t>
    </dgm:pt>
    <dgm:pt modelId="{9C689B7F-CAE8-4542-A131-16CF08AA0885}" type="sibTrans" cxnId="{BD9697D0-3424-4CFE-BC99-B896F39962D4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+mn-lt"/>
          </a:endParaRPr>
        </a:p>
      </dgm:t>
    </dgm:pt>
    <dgm:pt modelId="{741B85A5-1C77-426C-B741-0AAC7BB55565}">
      <dgm:prSet phldrT="[Текст]" custT="1"/>
      <dgm:spPr>
        <a:solidFill>
          <a:srgbClr val="FFC715"/>
        </a:solidFill>
        <a:ln>
          <a:noFill/>
        </a:ln>
      </dgm:spPr>
      <dgm:t>
        <a:bodyPr/>
        <a:lstStyle/>
        <a:p>
          <a:pPr>
            <a:lnSpc>
              <a:spcPts val="1600"/>
            </a:lnSpc>
          </a:pPr>
          <a:r>
            <a:rPr lang="ru-RU" sz="2000" b="0" dirty="0">
              <a:solidFill>
                <a:schemeClr val="tx1"/>
              </a:solidFill>
              <a:latin typeface="+mn-lt"/>
            </a:rPr>
            <a:t>мы поможем вам совершать осознанный подход к образованию</a:t>
          </a:r>
        </a:p>
      </dgm:t>
    </dgm:pt>
    <dgm:pt modelId="{10B09F47-2C06-45D9-8E3D-12398B7DE89C}" type="sibTrans" cxnId="{A6261C78-E130-472C-BF13-CDB4FCBB4797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+mn-lt"/>
          </a:endParaRPr>
        </a:p>
      </dgm:t>
    </dgm:pt>
    <dgm:pt modelId="{E56E7005-CD5D-4BCE-8255-D5FB2794634A}" type="parTrans" cxnId="{A6261C78-E130-472C-BF13-CDB4FCBB4797}">
      <dgm:prSet/>
      <dgm:spPr/>
      <dgm:t>
        <a:bodyPr/>
        <a:lstStyle/>
        <a:p>
          <a:endParaRPr lang="ru-RU" sz="2000" b="1">
            <a:solidFill>
              <a:schemeClr val="tx1"/>
            </a:solidFill>
            <a:latin typeface="+mn-lt"/>
          </a:endParaRPr>
        </a:p>
      </dgm:t>
    </dgm:pt>
    <dgm:pt modelId="{173E6565-E2F9-48B3-84C9-15C2D6C87006}" type="pres">
      <dgm:prSet presAssocID="{00E96D8A-D257-44C8-B428-3DB97D374F5D}" presName="linearFlow" presStyleCnt="0">
        <dgm:presLayoutVars>
          <dgm:dir/>
          <dgm:resizeHandles val="exact"/>
        </dgm:presLayoutVars>
      </dgm:prSet>
      <dgm:spPr/>
    </dgm:pt>
    <dgm:pt modelId="{57248F69-089C-4347-8757-9B37FA0FF8A9}" type="pres">
      <dgm:prSet presAssocID="{C8FC162D-C3B5-4C00-8706-66357E53156F}" presName="comp" presStyleCnt="0"/>
      <dgm:spPr/>
    </dgm:pt>
    <dgm:pt modelId="{3A42ACA8-9CB4-49E9-A0EF-E8A950969695}" type="pres">
      <dgm:prSet presAssocID="{C8FC162D-C3B5-4C00-8706-66357E53156F}" presName="rect2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1F0192-9F79-4460-81A4-F553082849C5}" type="pres">
      <dgm:prSet presAssocID="{C8FC162D-C3B5-4C00-8706-66357E53156F}" presName="rect1" presStyleLbl="l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</dgm:pt>
    <dgm:pt modelId="{F1F5E7F4-07DF-4A5F-9805-561301142AA6}" type="pres">
      <dgm:prSet presAssocID="{99AD3E32-6972-4A46-8AA2-5C48E0693089}" presName="sibTrans" presStyleCnt="0"/>
      <dgm:spPr/>
    </dgm:pt>
    <dgm:pt modelId="{A0AE83C9-F042-4186-8DC5-579A40656F6A}" type="pres">
      <dgm:prSet presAssocID="{741B85A5-1C77-426C-B741-0AAC7BB55565}" presName="comp" presStyleCnt="0"/>
      <dgm:spPr/>
    </dgm:pt>
    <dgm:pt modelId="{27FF4FCD-9BC4-49EB-9139-96D803E455BA}" type="pres">
      <dgm:prSet presAssocID="{741B85A5-1C77-426C-B741-0AAC7BB55565}" presName="rect2" presStyleLbl="node1" presStyleIdx="1" presStyleCnt="3" custLinFactNeighborX="-1255" custLinFactNeighborY="-67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51937D-B3A3-4905-9A4D-7C290FDD7802}" type="pres">
      <dgm:prSet presAssocID="{741B85A5-1C77-426C-B741-0AAC7BB55565}" presName="rect1" presStyleLbl="ln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</dgm:pt>
    <dgm:pt modelId="{569FE2CE-4D7D-46D5-98B9-6CE722A11C29}" type="pres">
      <dgm:prSet presAssocID="{10B09F47-2C06-45D9-8E3D-12398B7DE89C}" presName="sibTrans" presStyleCnt="0"/>
      <dgm:spPr/>
    </dgm:pt>
    <dgm:pt modelId="{253933C8-96CB-43E2-B4EB-762693BD5BD1}" type="pres">
      <dgm:prSet presAssocID="{BE9BA786-116E-4B02-811C-FE40A5178BE0}" presName="comp" presStyleCnt="0"/>
      <dgm:spPr/>
    </dgm:pt>
    <dgm:pt modelId="{477476A6-15E5-4E58-8D28-BE4AB816D71F}" type="pres">
      <dgm:prSet presAssocID="{BE9BA786-116E-4B02-811C-FE40A5178BE0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15C1F9-FB74-4574-8645-DA372A97BDC4}" type="pres">
      <dgm:prSet presAssocID="{BE9BA786-116E-4B02-811C-FE40A5178BE0}" presName="rect1" presStyleLbl="lnNode1" presStyleIdx="2" presStyleCnt="3" custLinFactNeighborX="-737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/>
            </a:extLst>
          </a:blip>
          <a:srcRect/>
          <a:stretch>
            <a:fillRect b="427"/>
          </a:stretch>
        </a:blipFill>
        <a:ln>
          <a:noFill/>
        </a:ln>
      </dgm:spPr>
    </dgm:pt>
  </dgm:ptLst>
  <dgm:cxnLst>
    <dgm:cxn modelId="{EFF63591-AF49-4FDC-AC01-F140D9DEAFF6}" srcId="{00E96D8A-D257-44C8-B428-3DB97D374F5D}" destId="{C8FC162D-C3B5-4C00-8706-66357E53156F}" srcOrd="0" destOrd="0" parTransId="{36A28E39-FBC2-451D-8EFC-D8424BF1C118}" sibTransId="{99AD3E32-6972-4A46-8AA2-5C48E0693089}"/>
    <dgm:cxn modelId="{4DB03FAF-47A3-4DAA-94D2-393118B147AB}" type="presOf" srcId="{00E96D8A-D257-44C8-B428-3DB97D374F5D}" destId="{173E6565-E2F9-48B3-84C9-15C2D6C87006}" srcOrd="0" destOrd="0" presId="urn:microsoft.com/office/officeart/2008/layout/AlternatingPictureBlocks"/>
    <dgm:cxn modelId="{4067252C-382C-4C7B-AFB7-1F69FC24DAE5}" type="presOf" srcId="{C8FC162D-C3B5-4C00-8706-66357E53156F}" destId="{3A42ACA8-9CB4-49E9-A0EF-E8A950969695}" srcOrd="0" destOrd="0" presId="urn:microsoft.com/office/officeart/2008/layout/AlternatingPictureBlocks"/>
    <dgm:cxn modelId="{EF55616E-442B-47DE-8338-FD66EFF8BFE7}" type="presOf" srcId="{BE9BA786-116E-4B02-811C-FE40A5178BE0}" destId="{477476A6-15E5-4E58-8D28-BE4AB816D71F}" srcOrd="0" destOrd="0" presId="urn:microsoft.com/office/officeart/2008/layout/AlternatingPictureBlocks"/>
    <dgm:cxn modelId="{BD9697D0-3424-4CFE-BC99-B896F39962D4}" srcId="{00E96D8A-D257-44C8-B428-3DB97D374F5D}" destId="{BE9BA786-116E-4B02-811C-FE40A5178BE0}" srcOrd="2" destOrd="0" parTransId="{F8FDA937-6E1B-4691-B810-A67B9ECAEA69}" sibTransId="{9C689B7F-CAE8-4542-A131-16CF08AA0885}"/>
    <dgm:cxn modelId="{A6261C78-E130-472C-BF13-CDB4FCBB4797}" srcId="{00E96D8A-D257-44C8-B428-3DB97D374F5D}" destId="{741B85A5-1C77-426C-B741-0AAC7BB55565}" srcOrd="1" destOrd="0" parTransId="{E56E7005-CD5D-4BCE-8255-D5FB2794634A}" sibTransId="{10B09F47-2C06-45D9-8E3D-12398B7DE89C}"/>
    <dgm:cxn modelId="{E9F18429-39E2-4400-A7FB-335A383661F5}" type="presOf" srcId="{741B85A5-1C77-426C-B741-0AAC7BB55565}" destId="{27FF4FCD-9BC4-49EB-9139-96D803E455BA}" srcOrd="0" destOrd="0" presId="urn:microsoft.com/office/officeart/2008/layout/AlternatingPictureBlocks"/>
    <dgm:cxn modelId="{CF02F60A-7814-4A52-92FE-8EAC6515AAB9}" type="presParOf" srcId="{173E6565-E2F9-48B3-84C9-15C2D6C87006}" destId="{57248F69-089C-4347-8757-9B37FA0FF8A9}" srcOrd="0" destOrd="0" presId="urn:microsoft.com/office/officeart/2008/layout/AlternatingPictureBlocks"/>
    <dgm:cxn modelId="{BF373577-A11D-46A0-9BF1-D6AA39BD9F77}" type="presParOf" srcId="{57248F69-089C-4347-8757-9B37FA0FF8A9}" destId="{3A42ACA8-9CB4-49E9-A0EF-E8A950969695}" srcOrd="0" destOrd="0" presId="urn:microsoft.com/office/officeart/2008/layout/AlternatingPictureBlocks"/>
    <dgm:cxn modelId="{D58CEFFA-3154-4613-9F8B-980490C8B166}" type="presParOf" srcId="{57248F69-089C-4347-8757-9B37FA0FF8A9}" destId="{2B1F0192-9F79-4460-81A4-F553082849C5}" srcOrd="1" destOrd="0" presId="urn:microsoft.com/office/officeart/2008/layout/AlternatingPictureBlocks"/>
    <dgm:cxn modelId="{7D241AE2-8C5C-4EFB-9BF5-4C08E984FD77}" type="presParOf" srcId="{173E6565-E2F9-48B3-84C9-15C2D6C87006}" destId="{F1F5E7F4-07DF-4A5F-9805-561301142AA6}" srcOrd="1" destOrd="0" presId="urn:microsoft.com/office/officeart/2008/layout/AlternatingPictureBlocks"/>
    <dgm:cxn modelId="{3A346F7E-A10E-44F4-A389-E1FC3C8147FD}" type="presParOf" srcId="{173E6565-E2F9-48B3-84C9-15C2D6C87006}" destId="{A0AE83C9-F042-4186-8DC5-579A40656F6A}" srcOrd="2" destOrd="0" presId="urn:microsoft.com/office/officeart/2008/layout/AlternatingPictureBlocks"/>
    <dgm:cxn modelId="{C002A5AD-07FE-4ABE-80CF-8E66D6524230}" type="presParOf" srcId="{A0AE83C9-F042-4186-8DC5-579A40656F6A}" destId="{27FF4FCD-9BC4-49EB-9139-96D803E455BA}" srcOrd="0" destOrd="0" presId="urn:microsoft.com/office/officeart/2008/layout/AlternatingPictureBlocks"/>
    <dgm:cxn modelId="{FADD8C7F-A2E5-49C8-9E7E-88FD53E13AA4}" type="presParOf" srcId="{A0AE83C9-F042-4186-8DC5-579A40656F6A}" destId="{E451937D-B3A3-4905-9A4D-7C290FDD7802}" srcOrd="1" destOrd="0" presId="urn:microsoft.com/office/officeart/2008/layout/AlternatingPictureBlocks"/>
    <dgm:cxn modelId="{59F4497D-3DA3-49EB-8713-AA9120E41C81}" type="presParOf" srcId="{173E6565-E2F9-48B3-84C9-15C2D6C87006}" destId="{569FE2CE-4D7D-46D5-98B9-6CE722A11C29}" srcOrd="3" destOrd="0" presId="urn:microsoft.com/office/officeart/2008/layout/AlternatingPictureBlocks"/>
    <dgm:cxn modelId="{B834D20D-6B98-47A5-B8FE-9285F86213C2}" type="presParOf" srcId="{173E6565-E2F9-48B3-84C9-15C2D6C87006}" destId="{253933C8-96CB-43E2-B4EB-762693BD5BD1}" srcOrd="4" destOrd="0" presId="urn:microsoft.com/office/officeart/2008/layout/AlternatingPictureBlocks"/>
    <dgm:cxn modelId="{5FD6D689-99A2-486F-8027-756903ABD228}" type="presParOf" srcId="{253933C8-96CB-43E2-B4EB-762693BD5BD1}" destId="{477476A6-15E5-4E58-8D28-BE4AB816D71F}" srcOrd="0" destOrd="0" presId="urn:microsoft.com/office/officeart/2008/layout/AlternatingPictureBlocks"/>
    <dgm:cxn modelId="{02E9114E-18A4-48D7-AA10-09962688E786}" type="presParOf" srcId="{253933C8-96CB-43E2-B4EB-762693BD5BD1}" destId="{FD15C1F9-FB74-4574-8645-DA372A97BDC4}" srcOrd="1" destOrd="0" presId="urn:microsoft.com/office/officeart/2008/layout/AlternatingPictureBlocks"/>
  </dgm:cxnLst>
  <dgm:bg>
    <a:noFill/>
  </dgm:bg>
  <dgm:whole/>
  <dgm:extLst>
    <a:ext uri="http://schemas.microsoft.com/office/drawing/2008/diagram">
      <dsp:dataModelExt xmlns="" xmlns:dsp="http://schemas.microsoft.com/office/drawing/2008/diagram" relId="rId1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45F8B46-6E3B-421B-B5E3-94A23BAD64F4}" type="doc">
      <dgm:prSet loTypeId="urn:microsoft.com/office/officeart/2005/8/layout/hList7#1" loCatId="list" qsTypeId="urn:microsoft.com/office/officeart/2005/8/quickstyle/simple3" qsCatId="simple" csTypeId="urn:microsoft.com/office/officeart/2005/8/colors/accent1_2#10" csCatId="accent1" phldr="1"/>
      <dgm:spPr/>
    </dgm:pt>
    <dgm:pt modelId="{9C5E9FA0-40AD-4C37-9B95-ACC19A290633}">
      <dgm:prSet phldrT="[Текст]" custT="1"/>
      <dgm:spPr/>
      <dgm:t>
        <a:bodyPr/>
        <a:lstStyle/>
        <a:p>
          <a:pPr algn="ctr"/>
          <a:r>
            <a:rPr kumimoji="0" lang="ru-RU" altLang="ru-RU" sz="1600" b="1">
              <a:latin typeface="Calibri Light"/>
              <a:cs typeface="Arial" panose="020B0604020202020204" pitchFamily="34" charset="0"/>
            </a:rPr>
            <a:t>АО «Апатит» </a:t>
          </a:r>
        </a:p>
        <a:p>
          <a:pPr algn="ctr"/>
          <a:r>
            <a:rPr kumimoji="0" lang="ru-RU" altLang="ru-RU" sz="1600" b="1">
              <a:latin typeface="Calibri Light"/>
              <a:cs typeface="Arial" panose="020B0604020202020204" pitchFamily="34" charset="0"/>
            </a:rPr>
            <a:t>Практическое обучение </a:t>
          </a:r>
        </a:p>
        <a:p>
          <a:pPr algn="l"/>
          <a:r>
            <a:rPr kumimoji="0" lang="ru-RU" altLang="ru-RU" sz="1600">
              <a:latin typeface="Calibri Light"/>
              <a:cs typeface="Arial" panose="020B0604020202020204" pitchFamily="34" charset="0"/>
            </a:rPr>
            <a:t>- Производственные цеха </a:t>
          </a:r>
          <a:endParaRPr kumimoji="0" lang="ru-RU" altLang="ru-RU" sz="1600" b="0" i="0" u="none" strike="noStrike" cap="none" spc="0" normalizeH="0" baseline="0" noProof="0">
            <a:ln/>
            <a:effectLst/>
            <a:uLnTx/>
            <a:uFillTx/>
            <a:latin typeface="Calibri Light"/>
            <a:ea typeface="+mn-ea"/>
            <a:cs typeface="Arial" panose="020B0604020202020204" pitchFamily="34" charset="0"/>
          </a:endParaRPr>
        </a:p>
        <a:p>
          <a:pPr algn="l"/>
          <a:r>
            <a:rPr kumimoji="0" lang="ru-RU" altLang="ru-RU" sz="1600" b="0" i="0" u="none" strike="noStrike" cap="none" spc="0" normalizeH="0" baseline="0" noProof="0">
              <a:ln/>
              <a:effectLst/>
              <a:uLnTx/>
              <a:uFillTx/>
              <a:latin typeface="Calibri Light"/>
              <a:ea typeface="+mn-ea"/>
              <a:cs typeface="Arial" panose="020B0604020202020204" pitchFamily="34" charset="0"/>
            </a:rPr>
            <a:t>- Учебно-производственный полигон </a:t>
          </a:r>
          <a:endParaRPr lang="ru-RU" sz="1600" dirty="0"/>
        </a:p>
      </dgm:t>
    </dgm:pt>
    <dgm:pt modelId="{1592FB5E-03BF-45A8-9069-E5DA32CCD25A}" type="parTrans" cxnId="{D399895B-415E-41D8-80C7-21F26ED19F9C}">
      <dgm:prSet/>
      <dgm:spPr/>
      <dgm:t>
        <a:bodyPr/>
        <a:lstStyle/>
        <a:p>
          <a:endParaRPr lang="ru-RU"/>
        </a:p>
      </dgm:t>
    </dgm:pt>
    <dgm:pt modelId="{D4A9028C-A8E1-4F48-A138-34CB2CCCD65A}" type="sibTrans" cxnId="{D399895B-415E-41D8-80C7-21F26ED19F9C}">
      <dgm:prSet/>
      <dgm:spPr/>
      <dgm:t>
        <a:bodyPr/>
        <a:lstStyle/>
        <a:p>
          <a:endParaRPr lang="ru-RU"/>
        </a:p>
      </dgm:t>
    </dgm:pt>
    <dgm:pt modelId="{CCB00795-4DD0-4D79-987A-1736C892AF6F}">
      <dgm:prSet phldrT="[Текст]" custT="1"/>
      <dgm:spPr/>
      <dgm:t>
        <a:bodyPr anchor="t"/>
        <a:lstStyle/>
        <a:p>
          <a:pPr algn="ctr"/>
          <a:r>
            <a:rPr lang="ru-RU" altLang="ru-RU" sz="1600" b="1">
              <a:latin typeface="Calibri Light"/>
            </a:rPr>
            <a:t>БПОУ ВО «ЧХТК»</a:t>
          </a:r>
        </a:p>
        <a:p>
          <a:pPr algn="ctr"/>
          <a:r>
            <a:rPr lang="ru-RU" altLang="ru-RU" sz="1600" b="1">
              <a:latin typeface="Calibri Light"/>
            </a:rPr>
            <a:t>Теоретическое обучение</a:t>
          </a:r>
          <a:endParaRPr kumimoji="0" lang="ru-RU" altLang="ru-RU" sz="1600" b="1" i="0" u="none" strike="noStrike" cap="none" spc="0" normalizeH="0" baseline="0" noProof="0">
            <a:ln/>
            <a:effectLst/>
            <a:uLnTx/>
            <a:uFillTx/>
            <a:latin typeface="Calibri Light"/>
          </a:endParaRPr>
        </a:p>
        <a:p>
          <a:pPr algn="l"/>
          <a:r>
            <a:rPr kumimoji="0" lang="ru-RU" altLang="ru-RU" sz="1600" b="0" i="0" u="none" strike="noStrike" cap="none" spc="0" normalizeH="0" baseline="0" noProof="0">
              <a:ln/>
              <a:effectLst/>
              <a:uLnTx/>
              <a:uFillTx/>
              <a:latin typeface="Calibri Light"/>
              <a:ea typeface="+mn-ea"/>
              <a:cs typeface="Arial" panose="020B0604020202020204" pitchFamily="34" charset="0"/>
            </a:rPr>
            <a:t>- Специализированный центр компетенций</a:t>
          </a:r>
        </a:p>
        <a:p>
          <a:pPr algn="l"/>
          <a:r>
            <a:rPr lang="ru-RU" altLang="ru-RU" sz="1600">
              <a:latin typeface="Calibri Light"/>
            </a:rPr>
            <a:t>- Учебный центр профессиональной квалификации</a:t>
          </a:r>
          <a:r>
            <a:rPr kumimoji="0" lang="ru-RU" altLang="ru-RU" sz="1600" b="0" i="0" u="none" strike="noStrike" cap="none" spc="0" normalizeH="0" baseline="0" noProof="0">
              <a:ln/>
              <a:effectLst/>
              <a:uLnTx/>
              <a:uFillTx/>
              <a:latin typeface="Calibri Light"/>
              <a:ea typeface="+mn-ea"/>
              <a:cs typeface="Arial" panose="020B0604020202020204" pitchFamily="34" charset="0"/>
            </a:rPr>
            <a:t> </a:t>
          </a:r>
          <a:endParaRPr lang="ru-RU" sz="1600" dirty="0"/>
        </a:p>
      </dgm:t>
    </dgm:pt>
    <dgm:pt modelId="{04238B0D-6E93-43CA-B05D-951871A3EAC4}" type="parTrans" cxnId="{1A6D4253-E58B-4DA1-8656-F80A08CE8B48}">
      <dgm:prSet/>
      <dgm:spPr/>
      <dgm:t>
        <a:bodyPr/>
        <a:lstStyle/>
        <a:p>
          <a:endParaRPr lang="ru-RU"/>
        </a:p>
      </dgm:t>
    </dgm:pt>
    <dgm:pt modelId="{0D4EBA4F-C5DA-4F07-8BF5-526CE47B2408}" type="sibTrans" cxnId="{1A6D4253-E58B-4DA1-8656-F80A08CE8B48}">
      <dgm:prSet/>
      <dgm:spPr/>
      <dgm:t>
        <a:bodyPr/>
        <a:lstStyle/>
        <a:p>
          <a:endParaRPr lang="ru-RU"/>
        </a:p>
      </dgm:t>
    </dgm:pt>
    <dgm:pt modelId="{F8A9BFB9-1C7F-43FC-92EE-37044A8FBC47}">
      <dgm:prSet phldrT="[Текст]" custT="1"/>
      <dgm:spPr/>
      <dgm:t>
        <a:bodyPr anchor="t"/>
        <a:lstStyle/>
        <a:p>
          <a:r>
            <a:rPr kumimoji="0" lang="ru-RU" altLang="ru-RU" sz="1600" b="1">
              <a:latin typeface="Calibri Light"/>
              <a:cs typeface="Arial" panose="020B0604020202020204" pitchFamily="34" charset="0"/>
            </a:rPr>
            <a:t>ФГБУ ВО «ИГХТУ»</a:t>
          </a:r>
        </a:p>
        <a:p>
          <a:r>
            <a:rPr kumimoji="0" lang="ru-RU" altLang="ru-RU" sz="1600" b="1">
              <a:latin typeface="Calibri Light"/>
              <a:cs typeface="Arial" panose="020B0604020202020204" pitchFamily="34" charset="0"/>
            </a:rPr>
            <a:t>Базовая кафедра</a:t>
          </a:r>
          <a:endParaRPr lang="ru-RU" sz="1600" dirty="0"/>
        </a:p>
      </dgm:t>
    </dgm:pt>
    <dgm:pt modelId="{B026E2D5-7D54-4D68-9A98-7C25AC239183}" type="parTrans" cxnId="{2835ED06-CFF7-4735-B03D-BA9E0DB85166}">
      <dgm:prSet/>
      <dgm:spPr/>
      <dgm:t>
        <a:bodyPr/>
        <a:lstStyle/>
        <a:p>
          <a:endParaRPr lang="ru-RU"/>
        </a:p>
      </dgm:t>
    </dgm:pt>
    <dgm:pt modelId="{37740E0C-3C7E-4FBE-BE74-12FD042A4D98}" type="sibTrans" cxnId="{2835ED06-CFF7-4735-B03D-BA9E0DB85166}">
      <dgm:prSet/>
      <dgm:spPr/>
      <dgm:t>
        <a:bodyPr/>
        <a:lstStyle/>
        <a:p>
          <a:endParaRPr lang="ru-RU"/>
        </a:p>
      </dgm:t>
    </dgm:pt>
    <dgm:pt modelId="{185E1A10-177E-4E87-90EA-CEFB582F256A}" type="pres">
      <dgm:prSet presAssocID="{745F8B46-6E3B-421B-B5E3-94A23BAD64F4}" presName="Name0" presStyleCnt="0">
        <dgm:presLayoutVars>
          <dgm:dir/>
          <dgm:resizeHandles val="exact"/>
        </dgm:presLayoutVars>
      </dgm:prSet>
      <dgm:spPr/>
    </dgm:pt>
    <dgm:pt modelId="{2CA88122-6E41-42D7-AA06-60FAB3E37859}" type="pres">
      <dgm:prSet presAssocID="{745F8B46-6E3B-421B-B5E3-94A23BAD64F4}" presName="fgShape" presStyleLbl="fgShp" presStyleIdx="0" presStyleCnt="1" custLinFactNeighborY="33334"/>
      <dgm:spPr/>
    </dgm:pt>
    <dgm:pt modelId="{5B502CCA-B3D2-4B10-BCA7-B4E87B7AF310}" type="pres">
      <dgm:prSet presAssocID="{745F8B46-6E3B-421B-B5E3-94A23BAD64F4}" presName="linComp" presStyleCnt="0"/>
      <dgm:spPr/>
    </dgm:pt>
    <dgm:pt modelId="{474C6616-DD12-4437-8B38-43560CD1B76F}" type="pres">
      <dgm:prSet presAssocID="{9C5E9FA0-40AD-4C37-9B95-ACC19A290633}" presName="compNode" presStyleCnt="0"/>
      <dgm:spPr/>
    </dgm:pt>
    <dgm:pt modelId="{B6F2BDDB-751A-471F-86D3-7E2F9814A348}" type="pres">
      <dgm:prSet presAssocID="{9C5E9FA0-40AD-4C37-9B95-ACC19A290633}" presName="bkgdShape" presStyleLbl="node1" presStyleIdx="0" presStyleCnt="3"/>
      <dgm:spPr/>
      <dgm:t>
        <a:bodyPr/>
        <a:lstStyle/>
        <a:p>
          <a:endParaRPr lang="ru-RU"/>
        </a:p>
      </dgm:t>
    </dgm:pt>
    <dgm:pt modelId="{23F73A1C-BAB2-4FF0-AE46-9860D2D9AE94}" type="pres">
      <dgm:prSet presAssocID="{9C5E9FA0-40AD-4C37-9B95-ACC19A290633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428EB2-145A-4BBA-B3F5-5699A4B1326C}" type="pres">
      <dgm:prSet presAssocID="{9C5E9FA0-40AD-4C37-9B95-ACC19A290633}" presName="invisiNode" presStyleLbl="node1" presStyleIdx="0" presStyleCnt="3"/>
      <dgm:spPr/>
    </dgm:pt>
    <dgm:pt modelId="{86B7EBBA-41F4-457C-AA4B-BEC22D82FA8F}" type="pres">
      <dgm:prSet presAssocID="{9C5E9FA0-40AD-4C37-9B95-ACC19A290633}" presName="imagNode" presStyleLbl="fgImgPlace1" presStyleIdx="0" presStyleCnt="3" custScaleX="88075" custScaleY="81868" custLinFactNeighborY="0"/>
      <dgm:spPr>
        <a:blipFill>
          <a:blip xmlns:r="http://schemas.openxmlformats.org/officeDocument/2006/relationships" r:embed="rId1" cstate="screen">
            <a:extLst>
              <a:ext uri="{28A0092B-C50C-407E-A947-70E740481C1C}"/>
            </a:extLst>
          </a:blip>
          <a:srcRect/>
          <a:stretch>
            <a:fillRect/>
          </a:stretch>
        </a:blipFill>
      </dgm:spPr>
    </dgm:pt>
    <dgm:pt modelId="{E5AD2190-708B-4EEC-8E08-F1A3883CF5E7}" type="pres">
      <dgm:prSet presAssocID="{D4A9028C-A8E1-4F48-A138-34CB2CCCD65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8F19780-D7AE-4B8C-964A-617B865443B1}" type="pres">
      <dgm:prSet presAssocID="{CCB00795-4DD0-4D79-987A-1736C892AF6F}" presName="compNode" presStyleCnt="0"/>
      <dgm:spPr/>
    </dgm:pt>
    <dgm:pt modelId="{087ACD42-658F-43EF-A3AE-6DC1AD9039A3}" type="pres">
      <dgm:prSet presAssocID="{CCB00795-4DD0-4D79-987A-1736C892AF6F}" presName="bkgdShape" presStyleLbl="node1" presStyleIdx="1" presStyleCnt="3"/>
      <dgm:spPr/>
      <dgm:t>
        <a:bodyPr/>
        <a:lstStyle/>
        <a:p>
          <a:endParaRPr lang="ru-RU"/>
        </a:p>
      </dgm:t>
    </dgm:pt>
    <dgm:pt modelId="{D09C28CF-1554-4028-B4C6-89392C4E0511}" type="pres">
      <dgm:prSet presAssocID="{CCB00795-4DD0-4D79-987A-1736C892AF6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64BCE8-19C2-40E0-9079-A547EDB47893}" type="pres">
      <dgm:prSet presAssocID="{CCB00795-4DD0-4D79-987A-1736C892AF6F}" presName="invisiNode" presStyleLbl="node1" presStyleIdx="1" presStyleCnt="3"/>
      <dgm:spPr/>
    </dgm:pt>
    <dgm:pt modelId="{57BA43E6-31E5-477F-840B-CC4EE3301B09}" type="pres">
      <dgm:prSet presAssocID="{CCB00795-4DD0-4D79-987A-1736C892AF6F}" presName="imagNode" presStyleLbl="fgImgPlace1" presStyleIdx="1" presStyleCnt="3"/>
      <dgm:spPr>
        <a:blipFill rotWithShape="1">
          <a:blip xmlns:r="http://schemas.openxmlformats.org/officeDocument/2006/relationships" r:embed="rId2" cstate="screen">
            <a:extLst>
              <a:ext uri="{28A0092B-C50C-407E-A947-70E740481C1C}"/>
            </a:extLst>
          </a:blip>
          <a:srcRect/>
          <a:stretch>
            <a:fillRect/>
          </a:stretch>
        </a:blipFill>
      </dgm:spPr>
    </dgm:pt>
    <dgm:pt modelId="{FE9B3FA7-F763-41AA-983F-B172302933C0}" type="pres">
      <dgm:prSet presAssocID="{0D4EBA4F-C5DA-4F07-8BF5-526CE47B240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12EB175-27E2-4635-A844-779983FDE8B1}" type="pres">
      <dgm:prSet presAssocID="{F8A9BFB9-1C7F-43FC-92EE-37044A8FBC47}" presName="compNode" presStyleCnt="0"/>
      <dgm:spPr/>
    </dgm:pt>
    <dgm:pt modelId="{F64DC6E3-9E31-4395-84F4-2DAC83857F90}" type="pres">
      <dgm:prSet presAssocID="{F8A9BFB9-1C7F-43FC-92EE-37044A8FBC47}" presName="bkgdShape" presStyleLbl="node1" presStyleIdx="2" presStyleCnt="3" custLinFactNeighborX="718"/>
      <dgm:spPr/>
      <dgm:t>
        <a:bodyPr/>
        <a:lstStyle/>
        <a:p>
          <a:endParaRPr lang="ru-RU"/>
        </a:p>
      </dgm:t>
    </dgm:pt>
    <dgm:pt modelId="{405E7439-A50C-4104-BA9B-C33A48732B6B}" type="pres">
      <dgm:prSet presAssocID="{F8A9BFB9-1C7F-43FC-92EE-37044A8FBC4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ACEFBD-7BC1-4455-A1A5-C958E4B4EC7A}" type="pres">
      <dgm:prSet presAssocID="{F8A9BFB9-1C7F-43FC-92EE-37044A8FBC47}" presName="invisiNode" presStyleLbl="node1" presStyleIdx="2" presStyleCnt="3"/>
      <dgm:spPr/>
    </dgm:pt>
    <dgm:pt modelId="{6FE13B23-8ACD-4755-BFC8-8034B9D5D4A4}" type="pres">
      <dgm:prSet presAssocID="{F8A9BFB9-1C7F-43FC-92EE-37044A8FBC47}" presName="imagNode" presStyleLbl="fgImgPlace1" presStyleIdx="2" presStyleCnt="3"/>
      <dgm:spPr>
        <a:blipFill>
          <a:blip xmlns:r="http://schemas.openxmlformats.org/officeDocument/2006/relationships" r:embed="rId3" cstate="screen">
            <a:extLst>
              <a:ext uri="{28A0092B-C50C-407E-A947-70E740481C1C}"/>
            </a:extLst>
          </a:blip>
          <a:srcRect/>
          <a:stretch>
            <a:fillRect/>
          </a:stretch>
        </a:blipFill>
      </dgm:spPr>
    </dgm:pt>
  </dgm:ptLst>
  <dgm:cxnLst>
    <dgm:cxn modelId="{1A6D4253-E58B-4DA1-8656-F80A08CE8B48}" srcId="{745F8B46-6E3B-421B-B5E3-94A23BAD64F4}" destId="{CCB00795-4DD0-4D79-987A-1736C892AF6F}" srcOrd="1" destOrd="0" parTransId="{04238B0D-6E93-43CA-B05D-951871A3EAC4}" sibTransId="{0D4EBA4F-C5DA-4F07-8BF5-526CE47B2408}"/>
    <dgm:cxn modelId="{D399895B-415E-41D8-80C7-21F26ED19F9C}" srcId="{745F8B46-6E3B-421B-B5E3-94A23BAD64F4}" destId="{9C5E9FA0-40AD-4C37-9B95-ACC19A290633}" srcOrd="0" destOrd="0" parTransId="{1592FB5E-03BF-45A8-9069-E5DA32CCD25A}" sibTransId="{D4A9028C-A8E1-4F48-A138-34CB2CCCD65A}"/>
    <dgm:cxn modelId="{A69BFEDD-3A09-4965-AEC3-B2E48D50FB84}" type="presOf" srcId="{CCB00795-4DD0-4D79-987A-1736C892AF6F}" destId="{087ACD42-658F-43EF-A3AE-6DC1AD9039A3}" srcOrd="0" destOrd="0" presId="urn:microsoft.com/office/officeart/2005/8/layout/hList7#1"/>
    <dgm:cxn modelId="{99360BD2-53F4-4729-9007-31EF859F3F89}" type="presOf" srcId="{D4A9028C-A8E1-4F48-A138-34CB2CCCD65A}" destId="{E5AD2190-708B-4EEC-8E08-F1A3883CF5E7}" srcOrd="0" destOrd="0" presId="urn:microsoft.com/office/officeart/2005/8/layout/hList7#1"/>
    <dgm:cxn modelId="{C98AE93D-8848-4352-A231-812597AA5375}" type="presOf" srcId="{F8A9BFB9-1C7F-43FC-92EE-37044A8FBC47}" destId="{F64DC6E3-9E31-4395-84F4-2DAC83857F90}" srcOrd="0" destOrd="0" presId="urn:microsoft.com/office/officeart/2005/8/layout/hList7#1"/>
    <dgm:cxn modelId="{025A1084-F77A-4BBD-9661-77DB2E177EE5}" type="presOf" srcId="{CCB00795-4DD0-4D79-987A-1736C892AF6F}" destId="{D09C28CF-1554-4028-B4C6-89392C4E0511}" srcOrd="1" destOrd="0" presId="urn:microsoft.com/office/officeart/2005/8/layout/hList7#1"/>
    <dgm:cxn modelId="{2245F037-028B-411D-B584-7C41A82C7AD2}" type="presOf" srcId="{9C5E9FA0-40AD-4C37-9B95-ACC19A290633}" destId="{B6F2BDDB-751A-471F-86D3-7E2F9814A348}" srcOrd="0" destOrd="0" presId="urn:microsoft.com/office/officeart/2005/8/layout/hList7#1"/>
    <dgm:cxn modelId="{E0C3055B-5D3C-4CE4-8C30-ED457C107AF9}" type="presOf" srcId="{745F8B46-6E3B-421B-B5E3-94A23BAD64F4}" destId="{185E1A10-177E-4E87-90EA-CEFB582F256A}" srcOrd="0" destOrd="0" presId="urn:microsoft.com/office/officeart/2005/8/layout/hList7#1"/>
    <dgm:cxn modelId="{535416A3-492B-4CF9-ADF9-4B19CA49F489}" type="presOf" srcId="{9C5E9FA0-40AD-4C37-9B95-ACC19A290633}" destId="{23F73A1C-BAB2-4FF0-AE46-9860D2D9AE94}" srcOrd="1" destOrd="0" presId="urn:microsoft.com/office/officeart/2005/8/layout/hList7#1"/>
    <dgm:cxn modelId="{A72FE836-314C-41DA-87AD-47DB847A13A2}" type="presOf" srcId="{F8A9BFB9-1C7F-43FC-92EE-37044A8FBC47}" destId="{405E7439-A50C-4104-BA9B-C33A48732B6B}" srcOrd="1" destOrd="0" presId="urn:microsoft.com/office/officeart/2005/8/layout/hList7#1"/>
    <dgm:cxn modelId="{2835ED06-CFF7-4735-B03D-BA9E0DB85166}" srcId="{745F8B46-6E3B-421B-B5E3-94A23BAD64F4}" destId="{F8A9BFB9-1C7F-43FC-92EE-37044A8FBC47}" srcOrd="2" destOrd="0" parTransId="{B026E2D5-7D54-4D68-9A98-7C25AC239183}" sibTransId="{37740E0C-3C7E-4FBE-BE74-12FD042A4D98}"/>
    <dgm:cxn modelId="{E0FC65AD-9BC8-4CFB-82A9-FDA9C05FDBCA}" type="presOf" srcId="{0D4EBA4F-C5DA-4F07-8BF5-526CE47B2408}" destId="{FE9B3FA7-F763-41AA-983F-B172302933C0}" srcOrd="0" destOrd="0" presId="urn:microsoft.com/office/officeart/2005/8/layout/hList7#1"/>
    <dgm:cxn modelId="{F2AD9C10-F3EC-42B3-B3F6-09DC4DD699D1}" type="presParOf" srcId="{185E1A10-177E-4E87-90EA-CEFB582F256A}" destId="{2CA88122-6E41-42D7-AA06-60FAB3E37859}" srcOrd="0" destOrd="0" presId="urn:microsoft.com/office/officeart/2005/8/layout/hList7#1"/>
    <dgm:cxn modelId="{C3A49062-274A-4B95-BE71-0B5FC8E6D2D2}" type="presParOf" srcId="{185E1A10-177E-4E87-90EA-CEFB582F256A}" destId="{5B502CCA-B3D2-4B10-BCA7-B4E87B7AF310}" srcOrd="1" destOrd="0" presId="urn:microsoft.com/office/officeart/2005/8/layout/hList7#1"/>
    <dgm:cxn modelId="{1C091394-DE67-4F49-8D39-0F595D6D2331}" type="presParOf" srcId="{5B502CCA-B3D2-4B10-BCA7-B4E87B7AF310}" destId="{474C6616-DD12-4437-8B38-43560CD1B76F}" srcOrd="0" destOrd="0" presId="urn:microsoft.com/office/officeart/2005/8/layout/hList7#1"/>
    <dgm:cxn modelId="{AE320528-701A-426A-970F-620B9F991ECB}" type="presParOf" srcId="{474C6616-DD12-4437-8B38-43560CD1B76F}" destId="{B6F2BDDB-751A-471F-86D3-7E2F9814A348}" srcOrd="0" destOrd="0" presId="urn:microsoft.com/office/officeart/2005/8/layout/hList7#1"/>
    <dgm:cxn modelId="{91CF41EC-02C4-4B8A-8FAB-29791304EF33}" type="presParOf" srcId="{474C6616-DD12-4437-8B38-43560CD1B76F}" destId="{23F73A1C-BAB2-4FF0-AE46-9860D2D9AE94}" srcOrd="1" destOrd="0" presId="urn:microsoft.com/office/officeart/2005/8/layout/hList7#1"/>
    <dgm:cxn modelId="{9EF88173-DF19-4DD2-9AA3-CCFDFDCDDA10}" type="presParOf" srcId="{474C6616-DD12-4437-8B38-43560CD1B76F}" destId="{D8428EB2-145A-4BBA-B3F5-5699A4B1326C}" srcOrd="2" destOrd="0" presId="urn:microsoft.com/office/officeart/2005/8/layout/hList7#1"/>
    <dgm:cxn modelId="{184E7F11-C30F-45F8-8D52-40AD63243FAE}" type="presParOf" srcId="{474C6616-DD12-4437-8B38-43560CD1B76F}" destId="{86B7EBBA-41F4-457C-AA4B-BEC22D82FA8F}" srcOrd="3" destOrd="0" presId="urn:microsoft.com/office/officeart/2005/8/layout/hList7#1"/>
    <dgm:cxn modelId="{4ED9F8E6-62F1-40F5-BB52-7523E595BC31}" type="presParOf" srcId="{5B502CCA-B3D2-4B10-BCA7-B4E87B7AF310}" destId="{E5AD2190-708B-4EEC-8E08-F1A3883CF5E7}" srcOrd="1" destOrd="0" presId="urn:microsoft.com/office/officeart/2005/8/layout/hList7#1"/>
    <dgm:cxn modelId="{B726D64C-60AC-40B9-B454-552F4CDB2BE1}" type="presParOf" srcId="{5B502CCA-B3D2-4B10-BCA7-B4E87B7AF310}" destId="{08F19780-D7AE-4B8C-964A-617B865443B1}" srcOrd="2" destOrd="0" presId="urn:microsoft.com/office/officeart/2005/8/layout/hList7#1"/>
    <dgm:cxn modelId="{51F3BA71-69A8-40B9-80E8-ECD8D8227F4C}" type="presParOf" srcId="{08F19780-D7AE-4B8C-964A-617B865443B1}" destId="{087ACD42-658F-43EF-A3AE-6DC1AD9039A3}" srcOrd="0" destOrd="0" presId="urn:microsoft.com/office/officeart/2005/8/layout/hList7#1"/>
    <dgm:cxn modelId="{2B477EA7-EA62-435E-94D0-06917FE43BBB}" type="presParOf" srcId="{08F19780-D7AE-4B8C-964A-617B865443B1}" destId="{D09C28CF-1554-4028-B4C6-89392C4E0511}" srcOrd="1" destOrd="0" presId="urn:microsoft.com/office/officeart/2005/8/layout/hList7#1"/>
    <dgm:cxn modelId="{E6DEE371-5C11-4496-9B5E-827525D59B63}" type="presParOf" srcId="{08F19780-D7AE-4B8C-964A-617B865443B1}" destId="{4764BCE8-19C2-40E0-9079-A547EDB47893}" srcOrd="2" destOrd="0" presId="urn:microsoft.com/office/officeart/2005/8/layout/hList7#1"/>
    <dgm:cxn modelId="{1C9BAAF6-8B9E-4146-95C6-D70F3F59DF72}" type="presParOf" srcId="{08F19780-D7AE-4B8C-964A-617B865443B1}" destId="{57BA43E6-31E5-477F-840B-CC4EE3301B09}" srcOrd="3" destOrd="0" presId="urn:microsoft.com/office/officeart/2005/8/layout/hList7#1"/>
    <dgm:cxn modelId="{C3616A05-DD18-4476-A4C2-5CC355DD8C0E}" type="presParOf" srcId="{5B502CCA-B3D2-4B10-BCA7-B4E87B7AF310}" destId="{FE9B3FA7-F763-41AA-983F-B172302933C0}" srcOrd="3" destOrd="0" presId="urn:microsoft.com/office/officeart/2005/8/layout/hList7#1"/>
    <dgm:cxn modelId="{FCD18B94-2619-4E74-B0A4-89E224D97901}" type="presParOf" srcId="{5B502CCA-B3D2-4B10-BCA7-B4E87B7AF310}" destId="{612EB175-27E2-4635-A844-779983FDE8B1}" srcOrd="4" destOrd="0" presId="urn:microsoft.com/office/officeart/2005/8/layout/hList7#1"/>
    <dgm:cxn modelId="{BA69ED5B-3939-4B67-9E6E-D9A7366A446B}" type="presParOf" srcId="{612EB175-27E2-4635-A844-779983FDE8B1}" destId="{F64DC6E3-9E31-4395-84F4-2DAC83857F90}" srcOrd="0" destOrd="0" presId="urn:microsoft.com/office/officeart/2005/8/layout/hList7#1"/>
    <dgm:cxn modelId="{E5EF10E4-A089-4E3E-A4FB-FE40816E0402}" type="presParOf" srcId="{612EB175-27E2-4635-A844-779983FDE8B1}" destId="{405E7439-A50C-4104-BA9B-C33A48732B6B}" srcOrd="1" destOrd="0" presId="urn:microsoft.com/office/officeart/2005/8/layout/hList7#1"/>
    <dgm:cxn modelId="{55CB2BB7-7D4E-4AC8-AEFD-40130C0A7193}" type="presParOf" srcId="{612EB175-27E2-4635-A844-779983FDE8B1}" destId="{7EACEFBD-7BC1-4455-A1A5-C958E4B4EC7A}" srcOrd="2" destOrd="0" presId="urn:microsoft.com/office/officeart/2005/8/layout/hList7#1"/>
    <dgm:cxn modelId="{D5C62E4A-DC89-499C-A1C1-C0C6A4F69CD5}" type="presParOf" srcId="{612EB175-27E2-4635-A844-779983FDE8B1}" destId="{6FE13B23-8ACD-4755-BFC8-8034B9D5D4A4}" srcOrd="3" destOrd="0" presId="urn:microsoft.com/office/officeart/2005/8/layout/hList7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15667C-F025-4144-B78C-F4166B5BE133}" type="doc">
      <dgm:prSet loTypeId="urn:microsoft.com/office/officeart/2008/layout/VerticalCurvedList" loCatId="list" qsTypeId="urn:microsoft.com/office/officeart/2005/8/quickstyle/simple1#1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3499FACD-5EBB-4594-BC7D-9443AA28ACE8}">
      <dgm:prSet phldrT="[Текст]"/>
      <dgm:spPr/>
      <dgm:t>
        <a:bodyPr/>
        <a:lstStyle/>
        <a:p>
          <a:r>
            <a:rPr lang="ru-RU" b="1" dirty="0">
              <a:latin typeface="FreeSetC" pitchFamily="82" charset="0"/>
            </a:rPr>
            <a:t>Базовый набор оборудования, средств обучения и воспитания, наличие которого в общеобразовательной организации является условием создания на базе общеобразовательной организации детского технопарка</a:t>
          </a:r>
          <a:endParaRPr lang="ru-RU" dirty="0">
            <a:latin typeface="FreeSetC" pitchFamily="82" charset="0"/>
          </a:endParaRPr>
        </a:p>
      </dgm:t>
    </dgm:pt>
    <dgm:pt modelId="{43713AAA-2F9E-4782-B4BA-5F9B73A63CBE}" type="parTrans" cxnId="{8629276F-6BB9-4BF2-BD69-6EA6AC81121A}">
      <dgm:prSet/>
      <dgm:spPr/>
      <dgm:t>
        <a:bodyPr/>
        <a:lstStyle/>
        <a:p>
          <a:endParaRPr lang="ru-RU"/>
        </a:p>
      </dgm:t>
    </dgm:pt>
    <dgm:pt modelId="{E1E5FEDD-BAF9-404A-BBA8-FC15DC0D01A1}" type="sibTrans" cxnId="{8629276F-6BB9-4BF2-BD69-6EA6AC81121A}">
      <dgm:prSet/>
      <dgm:spPr/>
      <dgm:t>
        <a:bodyPr/>
        <a:lstStyle/>
        <a:p>
          <a:endParaRPr lang="ru-RU"/>
        </a:p>
      </dgm:t>
    </dgm:pt>
    <dgm:pt modelId="{39417300-77F3-4C98-86C3-9BCBF6D0494C}">
      <dgm:prSet phldrT="[Текст]"/>
      <dgm:spPr/>
      <dgm:t>
        <a:bodyPr/>
        <a:lstStyle/>
        <a:p>
          <a:r>
            <a:rPr lang="ru-RU" b="1" dirty="0">
              <a:latin typeface="FreeSetC" pitchFamily="82" charset="0"/>
            </a:rPr>
            <a:t>Компьютерное и презентационное оборудование</a:t>
          </a:r>
          <a:endParaRPr lang="ru-RU" dirty="0">
            <a:latin typeface="FreeSetC" pitchFamily="82" charset="0"/>
          </a:endParaRPr>
        </a:p>
      </dgm:t>
    </dgm:pt>
    <dgm:pt modelId="{1FCC2DA5-86D2-4A1C-A822-8032580729DD}" type="parTrans" cxnId="{250A6545-AC7C-43D7-A66D-FAC507A3B666}">
      <dgm:prSet/>
      <dgm:spPr/>
      <dgm:t>
        <a:bodyPr/>
        <a:lstStyle/>
        <a:p>
          <a:endParaRPr lang="ru-RU"/>
        </a:p>
      </dgm:t>
    </dgm:pt>
    <dgm:pt modelId="{9728E7F6-F8F9-4757-B251-30266F70A735}" type="sibTrans" cxnId="{250A6545-AC7C-43D7-A66D-FAC507A3B666}">
      <dgm:prSet/>
      <dgm:spPr/>
      <dgm:t>
        <a:bodyPr/>
        <a:lstStyle/>
        <a:p>
          <a:endParaRPr lang="ru-RU"/>
        </a:p>
      </dgm:t>
    </dgm:pt>
    <dgm:pt modelId="{662DB53F-80A8-44C1-90A3-EBD8BB7A82B5}">
      <dgm:prSet phldrT="[Текст]"/>
      <dgm:spPr/>
      <dgm:t>
        <a:bodyPr/>
        <a:lstStyle/>
        <a:p>
          <a:r>
            <a:rPr lang="ru-RU" b="1" dirty="0">
              <a:latin typeface="FreeSetC" pitchFamily="82" charset="0"/>
            </a:rPr>
            <a:t>Цифровые лаборатории по предметам естественно-научного цикла</a:t>
          </a:r>
        </a:p>
      </dgm:t>
    </dgm:pt>
    <dgm:pt modelId="{DA74664A-DE7E-403D-A8E9-CDB8F86A5B2F}" type="parTrans" cxnId="{3C176824-46AF-409C-A0FC-6D20C4F5EA98}">
      <dgm:prSet/>
      <dgm:spPr/>
      <dgm:t>
        <a:bodyPr/>
        <a:lstStyle/>
        <a:p>
          <a:endParaRPr lang="ru-RU"/>
        </a:p>
      </dgm:t>
    </dgm:pt>
    <dgm:pt modelId="{BBBD7B1D-49B3-4BA8-9163-1C23209BB771}" type="sibTrans" cxnId="{3C176824-46AF-409C-A0FC-6D20C4F5EA98}">
      <dgm:prSet/>
      <dgm:spPr/>
      <dgm:t>
        <a:bodyPr/>
        <a:lstStyle/>
        <a:p>
          <a:endParaRPr lang="ru-RU"/>
        </a:p>
      </dgm:t>
    </dgm:pt>
    <dgm:pt modelId="{51B48D1A-A9F2-4FEB-8570-5E091DA37910}">
      <dgm:prSet phldrT="[Текст]"/>
      <dgm:spPr/>
      <dgm:t>
        <a:bodyPr/>
        <a:lstStyle/>
        <a:p>
          <a:r>
            <a:rPr lang="ru-RU" b="1" dirty="0">
              <a:latin typeface="FreeSetC" pitchFamily="82" charset="0"/>
            </a:rPr>
            <a:t>Образовательные наборы для предметов технологической направленности</a:t>
          </a:r>
        </a:p>
      </dgm:t>
    </dgm:pt>
    <dgm:pt modelId="{1BF818E9-BDB7-4421-B414-8DD0C42CD7C2}" type="parTrans" cxnId="{A098AB5D-7270-4E36-8EF2-944E019C19BE}">
      <dgm:prSet/>
      <dgm:spPr/>
      <dgm:t>
        <a:bodyPr/>
        <a:lstStyle/>
        <a:p>
          <a:endParaRPr lang="ru-RU"/>
        </a:p>
      </dgm:t>
    </dgm:pt>
    <dgm:pt modelId="{6D1C5B60-846B-4513-B047-FF06F29A4DCB}" type="sibTrans" cxnId="{A098AB5D-7270-4E36-8EF2-944E019C19BE}">
      <dgm:prSet/>
      <dgm:spPr/>
      <dgm:t>
        <a:bodyPr/>
        <a:lstStyle/>
        <a:p>
          <a:endParaRPr lang="ru-RU"/>
        </a:p>
      </dgm:t>
    </dgm:pt>
    <dgm:pt modelId="{8A0A97D8-4467-4441-82E2-67AD650916A4}">
      <dgm:prSet phldrT="[Текст]"/>
      <dgm:spPr/>
      <dgm:t>
        <a:bodyPr/>
        <a:lstStyle/>
        <a:p>
          <a:r>
            <a:rPr lang="ru-RU" b="1" dirty="0">
              <a:latin typeface="FreeSetC" pitchFamily="82" charset="0"/>
            </a:rPr>
            <a:t>Оборудование по дополнительным направлениям (вариативный перечень для дополнительного образования, внеурочной деятельности)</a:t>
          </a:r>
        </a:p>
      </dgm:t>
    </dgm:pt>
    <dgm:pt modelId="{818B9A34-CACD-403B-8A09-A1C0DC8D6F8B}" type="parTrans" cxnId="{D800DCC4-DA81-4EAC-999F-D5EE3E8ACAD3}">
      <dgm:prSet/>
      <dgm:spPr/>
      <dgm:t>
        <a:bodyPr/>
        <a:lstStyle/>
        <a:p>
          <a:endParaRPr lang="ru-RU"/>
        </a:p>
      </dgm:t>
    </dgm:pt>
    <dgm:pt modelId="{4191F9BB-5D5D-4FF3-A652-9BBFF3507BF3}" type="sibTrans" cxnId="{D800DCC4-DA81-4EAC-999F-D5EE3E8ACAD3}">
      <dgm:prSet/>
      <dgm:spPr/>
      <dgm:t>
        <a:bodyPr/>
        <a:lstStyle/>
        <a:p>
          <a:endParaRPr lang="ru-RU"/>
        </a:p>
      </dgm:t>
    </dgm:pt>
    <dgm:pt modelId="{CE44F011-14E6-4454-9FBA-2479023C779B}" type="pres">
      <dgm:prSet presAssocID="{6515667C-F025-4144-B78C-F4166B5BE13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6946E87-66D8-415E-9EBB-FBD988EB6183}" type="pres">
      <dgm:prSet presAssocID="{6515667C-F025-4144-B78C-F4166B5BE133}" presName="Name1" presStyleCnt="0"/>
      <dgm:spPr/>
    </dgm:pt>
    <dgm:pt modelId="{30F852E5-57D8-48B4-918C-A1B727FA257E}" type="pres">
      <dgm:prSet presAssocID="{6515667C-F025-4144-B78C-F4166B5BE133}" presName="cycle" presStyleCnt="0"/>
      <dgm:spPr/>
    </dgm:pt>
    <dgm:pt modelId="{9A1E2E68-2872-4ABA-8032-95E755698FC3}" type="pres">
      <dgm:prSet presAssocID="{6515667C-F025-4144-B78C-F4166B5BE133}" presName="srcNode" presStyleLbl="node1" presStyleIdx="0" presStyleCnt="5"/>
      <dgm:spPr/>
    </dgm:pt>
    <dgm:pt modelId="{06FC599D-5F54-44F3-A88A-981934E0FA83}" type="pres">
      <dgm:prSet presAssocID="{6515667C-F025-4144-B78C-F4166B5BE133}" presName="conn" presStyleLbl="parChTrans1D2" presStyleIdx="0" presStyleCnt="1"/>
      <dgm:spPr/>
      <dgm:t>
        <a:bodyPr/>
        <a:lstStyle/>
        <a:p>
          <a:endParaRPr lang="ru-RU"/>
        </a:p>
      </dgm:t>
    </dgm:pt>
    <dgm:pt modelId="{A840DE29-976E-47F7-954C-2DBDD657DEAC}" type="pres">
      <dgm:prSet presAssocID="{6515667C-F025-4144-B78C-F4166B5BE133}" presName="extraNode" presStyleLbl="node1" presStyleIdx="0" presStyleCnt="5"/>
      <dgm:spPr/>
    </dgm:pt>
    <dgm:pt modelId="{E0000A36-73E0-479D-A90A-0210732B984A}" type="pres">
      <dgm:prSet presAssocID="{6515667C-F025-4144-B78C-F4166B5BE133}" presName="dstNode" presStyleLbl="node1" presStyleIdx="0" presStyleCnt="5"/>
      <dgm:spPr/>
    </dgm:pt>
    <dgm:pt modelId="{2AB0F953-90E2-4F20-8F38-4A63483BC7A9}" type="pres">
      <dgm:prSet presAssocID="{3499FACD-5EBB-4594-BC7D-9443AA28ACE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B11851-F166-4215-853C-9258F3FFEBD8}" type="pres">
      <dgm:prSet presAssocID="{3499FACD-5EBB-4594-BC7D-9443AA28ACE8}" presName="accent_1" presStyleCnt="0"/>
      <dgm:spPr/>
    </dgm:pt>
    <dgm:pt modelId="{7CF6B0E7-24E6-4F60-B0F0-313E8FC1BE86}" type="pres">
      <dgm:prSet presAssocID="{3499FACD-5EBB-4594-BC7D-9443AA28ACE8}" presName="accentRepeatNode" presStyleLbl="solidFgAcc1" presStyleIdx="0" presStyleCnt="5"/>
      <dgm:spPr>
        <a:blipFill rotWithShape="0">
          <a:blip xmlns:r="http://schemas.openxmlformats.org/officeDocument/2006/relationships" r:embed="rId1" cstate="screen">
            <a:extLst>
              <a:ext uri="{28A0092B-C50C-407E-A947-70E740481C1C}"/>
            </a:extLst>
          </a:blip>
          <a:srcRect/>
          <a:stretch>
            <a:fillRect/>
          </a:stretch>
        </a:blipFill>
      </dgm:spPr>
    </dgm:pt>
    <dgm:pt modelId="{99AC31D2-CBFC-415C-9D48-7C8CB85D9831}" type="pres">
      <dgm:prSet presAssocID="{39417300-77F3-4C98-86C3-9BCBF6D0494C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D4336C-10D4-4016-8B1F-8716711EE8C5}" type="pres">
      <dgm:prSet presAssocID="{39417300-77F3-4C98-86C3-9BCBF6D0494C}" presName="accent_2" presStyleCnt="0"/>
      <dgm:spPr/>
    </dgm:pt>
    <dgm:pt modelId="{FFDC9F71-4887-44A0-9497-8B795B7B6EA4}" type="pres">
      <dgm:prSet presAssocID="{39417300-77F3-4C98-86C3-9BCBF6D0494C}" presName="accentRepeatNode" presStyleLbl="solidFgAcc1" presStyleIdx="1" presStyleCnt="5"/>
      <dgm:spPr>
        <a:blipFill rotWithShape="0">
          <a:blip xmlns:r="http://schemas.openxmlformats.org/officeDocument/2006/relationships" r:embed="rId2" cstate="screen">
            <a:extLst>
              <a:ext uri="{28A0092B-C50C-407E-A947-70E740481C1C}"/>
            </a:extLst>
          </a:blip>
          <a:srcRect/>
          <a:stretch>
            <a:fillRect/>
          </a:stretch>
        </a:blipFill>
      </dgm:spPr>
    </dgm:pt>
    <dgm:pt modelId="{FCC008B9-981B-4C43-9ACA-2321D6BD26BA}" type="pres">
      <dgm:prSet presAssocID="{662DB53F-80A8-44C1-90A3-EBD8BB7A82B5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6DD56E-9ECD-4B7E-9F1E-7880D346F556}" type="pres">
      <dgm:prSet presAssocID="{662DB53F-80A8-44C1-90A3-EBD8BB7A82B5}" presName="accent_3" presStyleCnt="0"/>
      <dgm:spPr/>
    </dgm:pt>
    <dgm:pt modelId="{4F2DF8E2-48EB-405F-B1D5-3B36F26E47B3}" type="pres">
      <dgm:prSet presAssocID="{662DB53F-80A8-44C1-90A3-EBD8BB7A82B5}" presName="accentRepeatNode" presStyleLbl="solidFgAcc1" presStyleIdx="2" presStyleCnt="5"/>
      <dgm:spPr>
        <a:blipFill rotWithShape="0">
          <a:blip xmlns:r="http://schemas.openxmlformats.org/officeDocument/2006/relationships" r:embed="rId3" cstate="screen">
            <a:extLst>
              <a:ext uri="{28A0092B-C50C-407E-A947-70E740481C1C}"/>
            </a:extLst>
          </a:blip>
          <a:srcRect/>
          <a:stretch>
            <a:fillRect/>
          </a:stretch>
        </a:blipFill>
      </dgm:spPr>
    </dgm:pt>
    <dgm:pt modelId="{0F6D40D6-41C0-471F-A4AC-3A3AD6449CF2}" type="pres">
      <dgm:prSet presAssocID="{51B48D1A-A9F2-4FEB-8570-5E091DA3791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58E90-8026-483B-9940-A540CD363B52}" type="pres">
      <dgm:prSet presAssocID="{51B48D1A-A9F2-4FEB-8570-5E091DA37910}" presName="accent_4" presStyleCnt="0"/>
      <dgm:spPr/>
    </dgm:pt>
    <dgm:pt modelId="{710598CF-9697-4A83-B47E-203BE4147518}" type="pres">
      <dgm:prSet presAssocID="{51B48D1A-A9F2-4FEB-8570-5E091DA37910}" presName="accentRepeatNode" presStyleLbl="solidFgAcc1" presStyleIdx="3" presStyleCnt="5"/>
      <dgm:spPr>
        <a:blipFill rotWithShape="0">
          <a:blip xmlns:r="http://schemas.openxmlformats.org/officeDocument/2006/relationships" r:embed="rId4" cstate="screen">
            <a:extLst>
              <a:ext uri="{28A0092B-C50C-407E-A947-70E740481C1C}"/>
            </a:extLst>
          </a:blip>
          <a:srcRect/>
          <a:stretch>
            <a:fillRect/>
          </a:stretch>
        </a:blipFill>
      </dgm:spPr>
    </dgm:pt>
    <dgm:pt modelId="{70DACF62-BDAD-41FF-999F-EBDEAD874C8E}" type="pres">
      <dgm:prSet presAssocID="{8A0A97D8-4467-4441-82E2-67AD650916A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84957B-C0AB-4830-8949-9C5ACA4CDED3}" type="pres">
      <dgm:prSet presAssocID="{8A0A97D8-4467-4441-82E2-67AD650916A4}" presName="accent_5" presStyleCnt="0"/>
      <dgm:spPr/>
    </dgm:pt>
    <dgm:pt modelId="{72AC3E69-DE14-4E45-A33A-51677A2C2F75}" type="pres">
      <dgm:prSet presAssocID="{8A0A97D8-4467-4441-82E2-67AD650916A4}" presName="accentRepeatNode" presStyleLbl="solidFgAcc1" presStyleIdx="4" presStyleCnt="5"/>
      <dgm:spPr>
        <a:blipFill rotWithShape="0">
          <a:blip xmlns:r="http://schemas.openxmlformats.org/officeDocument/2006/relationships" r:embed="rId5" cstate="screen">
            <a:extLst>
              <a:ext uri="{28A0092B-C50C-407E-A947-70E740481C1C}"/>
            </a:extLst>
          </a:blip>
          <a:srcRect/>
          <a:stretch>
            <a:fillRect/>
          </a:stretch>
        </a:blipFill>
      </dgm:spPr>
    </dgm:pt>
  </dgm:ptLst>
  <dgm:cxnLst>
    <dgm:cxn modelId="{D36EF2B7-CBE9-45A1-8A18-C3244121630B}" type="presOf" srcId="{51B48D1A-A9F2-4FEB-8570-5E091DA37910}" destId="{0F6D40D6-41C0-471F-A4AC-3A3AD6449CF2}" srcOrd="0" destOrd="0" presId="urn:microsoft.com/office/officeart/2008/layout/VerticalCurvedList"/>
    <dgm:cxn modelId="{250A6545-AC7C-43D7-A66D-FAC507A3B666}" srcId="{6515667C-F025-4144-B78C-F4166B5BE133}" destId="{39417300-77F3-4C98-86C3-9BCBF6D0494C}" srcOrd="1" destOrd="0" parTransId="{1FCC2DA5-86D2-4A1C-A822-8032580729DD}" sibTransId="{9728E7F6-F8F9-4757-B251-30266F70A735}"/>
    <dgm:cxn modelId="{A098AB5D-7270-4E36-8EF2-944E019C19BE}" srcId="{6515667C-F025-4144-B78C-F4166B5BE133}" destId="{51B48D1A-A9F2-4FEB-8570-5E091DA37910}" srcOrd="3" destOrd="0" parTransId="{1BF818E9-BDB7-4421-B414-8DD0C42CD7C2}" sibTransId="{6D1C5B60-846B-4513-B047-FF06F29A4DCB}"/>
    <dgm:cxn modelId="{97D1E3DA-DA92-46BA-89DA-8ABED60E5C5F}" type="presOf" srcId="{662DB53F-80A8-44C1-90A3-EBD8BB7A82B5}" destId="{FCC008B9-981B-4C43-9ACA-2321D6BD26BA}" srcOrd="0" destOrd="0" presId="urn:microsoft.com/office/officeart/2008/layout/VerticalCurvedList"/>
    <dgm:cxn modelId="{F149A129-1EF8-4401-8984-6C0E734A5017}" type="presOf" srcId="{3499FACD-5EBB-4594-BC7D-9443AA28ACE8}" destId="{2AB0F953-90E2-4F20-8F38-4A63483BC7A9}" srcOrd="0" destOrd="0" presId="urn:microsoft.com/office/officeart/2008/layout/VerticalCurvedList"/>
    <dgm:cxn modelId="{8629276F-6BB9-4BF2-BD69-6EA6AC81121A}" srcId="{6515667C-F025-4144-B78C-F4166B5BE133}" destId="{3499FACD-5EBB-4594-BC7D-9443AA28ACE8}" srcOrd="0" destOrd="0" parTransId="{43713AAA-2F9E-4782-B4BA-5F9B73A63CBE}" sibTransId="{E1E5FEDD-BAF9-404A-BBA8-FC15DC0D01A1}"/>
    <dgm:cxn modelId="{D373FF19-090B-489E-816A-1A1271CCE76D}" type="presOf" srcId="{8A0A97D8-4467-4441-82E2-67AD650916A4}" destId="{70DACF62-BDAD-41FF-999F-EBDEAD874C8E}" srcOrd="0" destOrd="0" presId="urn:microsoft.com/office/officeart/2008/layout/VerticalCurvedList"/>
    <dgm:cxn modelId="{2FFAA960-5603-4607-B01A-16E59E686525}" type="presOf" srcId="{6515667C-F025-4144-B78C-F4166B5BE133}" destId="{CE44F011-14E6-4454-9FBA-2479023C779B}" srcOrd="0" destOrd="0" presId="urn:microsoft.com/office/officeart/2008/layout/VerticalCurvedList"/>
    <dgm:cxn modelId="{D800DCC4-DA81-4EAC-999F-D5EE3E8ACAD3}" srcId="{6515667C-F025-4144-B78C-F4166B5BE133}" destId="{8A0A97D8-4467-4441-82E2-67AD650916A4}" srcOrd="4" destOrd="0" parTransId="{818B9A34-CACD-403B-8A09-A1C0DC8D6F8B}" sibTransId="{4191F9BB-5D5D-4FF3-A652-9BBFF3507BF3}"/>
    <dgm:cxn modelId="{3C176824-46AF-409C-A0FC-6D20C4F5EA98}" srcId="{6515667C-F025-4144-B78C-F4166B5BE133}" destId="{662DB53F-80A8-44C1-90A3-EBD8BB7A82B5}" srcOrd="2" destOrd="0" parTransId="{DA74664A-DE7E-403D-A8E9-CDB8F86A5B2F}" sibTransId="{BBBD7B1D-49B3-4BA8-9163-1C23209BB771}"/>
    <dgm:cxn modelId="{9ABB3BD7-3090-4306-924B-97E2FA27BCC9}" type="presOf" srcId="{39417300-77F3-4C98-86C3-9BCBF6D0494C}" destId="{99AC31D2-CBFC-415C-9D48-7C8CB85D9831}" srcOrd="0" destOrd="0" presId="urn:microsoft.com/office/officeart/2008/layout/VerticalCurvedList"/>
    <dgm:cxn modelId="{700B57AA-F601-4FE9-8AC0-6D80BB56CDA5}" type="presOf" srcId="{E1E5FEDD-BAF9-404A-BBA8-FC15DC0D01A1}" destId="{06FC599D-5F54-44F3-A88A-981934E0FA83}" srcOrd="0" destOrd="0" presId="urn:microsoft.com/office/officeart/2008/layout/VerticalCurvedList"/>
    <dgm:cxn modelId="{00EC9892-5B20-4B52-B89D-ACA66A5D1DC5}" type="presParOf" srcId="{CE44F011-14E6-4454-9FBA-2479023C779B}" destId="{A6946E87-66D8-415E-9EBB-FBD988EB6183}" srcOrd="0" destOrd="0" presId="urn:microsoft.com/office/officeart/2008/layout/VerticalCurvedList"/>
    <dgm:cxn modelId="{F71FC48F-ECF7-4379-833B-34095FBAABB7}" type="presParOf" srcId="{A6946E87-66D8-415E-9EBB-FBD988EB6183}" destId="{30F852E5-57D8-48B4-918C-A1B727FA257E}" srcOrd="0" destOrd="0" presId="urn:microsoft.com/office/officeart/2008/layout/VerticalCurvedList"/>
    <dgm:cxn modelId="{4D3EA57D-8EAE-4511-8BF8-16DF44C7A719}" type="presParOf" srcId="{30F852E5-57D8-48B4-918C-A1B727FA257E}" destId="{9A1E2E68-2872-4ABA-8032-95E755698FC3}" srcOrd="0" destOrd="0" presId="urn:microsoft.com/office/officeart/2008/layout/VerticalCurvedList"/>
    <dgm:cxn modelId="{48C97F32-1276-4A45-846D-E1EED3F2AE03}" type="presParOf" srcId="{30F852E5-57D8-48B4-918C-A1B727FA257E}" destId="{06FC599D-5F54-44F3-A88A-981934E0FA83}" srcOrd="1" destOrd="0" presId="urn:microsoft.com/office/officeart/2008/layout/VerticalCurvedList"/>
    <dgm:cxn modelId="{665F4FD9-8056-4440-B408-907A36EDBFD4}" type="presParOf" srcId="{30F852E5-57D8-48B4-918C-A1B727FA257E}" destId="{A840DE29-976E-47F7-954C-2DBDD657DEAC}" srcOrd="2" destOrd="0" presId="urn:microsoft.com/office/officeart/2008/layout/VerticalCurvedList"/>
    <dgm:cxn modelId="{DC9A833A-F870-41C1-AFB7-2F1B218F1925}" type="presParOf" srcId="{30F852E5-57D8-48B4-918C-A1B727FA257E}" destId="{E0000A36-73E0-479D-A90A-0210732B984A}" srcOrd="3" destOrd="0" presId="urn:microsoft.com/office/officeart/2008/layout/VerticalCurvedList"/>
    <dgm:cxn modelId="{5017EACF-9BF8-4CE0-B3A1-70B1F551D1F1}" type="presParOf" srcId="{A6946E87-66D8-415E-9EBB-FBD988EB6183}" destId="{2AB0F953-90E2-4F20-8F38-4A63483BC7A9}" srcOrd="1" destOrd="0" presId="urn:microsoft.com/office/officeart/2008/layout/VerticalCurvedList"/>
    <dgm:cxn modelId="{1795A62A-64FB-48E5-976E-B0C3B7A3FB46}" type="presParOf" srcId="{A6946E87-66D8-415E-9EBB-FBD988EB6183}" destId="{46B11851-F166-4215-853C-9258F3FFEBD8}" srcOrd="2" destOrd="0" presId="urn:microsoft.com/office/officeart/2008/layout/VerticalCurvedList"/>
    <dgm:cxn modelId="{07ADB484-8674-4B40-924B-A1EFAF5D3DCB}" type="presParOf" srcId="{46B11851-F166-4215-853C-9258F3FFEBD8}" destId="{7CF6B0E7-24E6-4F60-B0F0-313E8FC1BE86}" srcOrd="0" destOrd="0" presId="urn:microsoft.com/office/officeart/2008/layout/VerticalCurvedList"/>
    <dgm:cxn modelId="{E2C3F2DC-DA08-4BDB-A23E-08E6C6440019}" type="presParOf" srcId="{A6946E87-66D8-415E-9EBB-FBD988EB6183}" destId="{99AC31D2-CBFC-415C-9D48-7C8CB85D9831}" srcOrd="3" destOrd="0" presId="urn:microsoft.com/office/officeart/2008/layout/VerticalCurvedList"/>
    <dgm:cxn modelId="{004929FB-2519-4383-924C-7B41FCEE9236}" type="presParOf" srcId="{A6946E87-66D8-415E-9EBB-FBD988EB6183}" destId="{A6D4336C-10D4-4016-8B1F-8716711EE8C5}" srcOrd="4" destOrd="0" presId="urn:microsoft.com/office/officeart/2008/layout/VerticalCurvedList"/>
    <dgm:cxn modelId="{21EEA416-C8B8-4A01-82E3-37FF4E911EBB}" type="presParOf" srcId="{A6D4336C-10D4-4016-8B1F-8716711EE8C5}" destId="{FFDC9F71-4887-44A0-9497-8B795B7B6EA4}" srcOrd="0" destOrd="0" presId="urn:microsoft.com/office/officeart/2008/layout/VerticalCurvedList"/>
    <dgm:cxn modelId="{5F5F7C00-1E45-4C1A-887F-F0FEC98987B5}" type="presParOf" srcId="{A6946E87-66D8-415E-9EBB-FBD988EB6183}" destId="{FCC008B9-981B-4C43-9ACA-2321D6BD26BA}" srcOrd="5" destOrd="0" presId="urn:microsoft.com/office/officeart/2008/layout/VerticalCurvedList"/>
    <dgm:cxn modelId="{3B25069F-F26F-4CC8-AFBF-E8AFED9A3F3A}" type="presParOf" srcId="{A6946E87-66D8-415E-9EBB-FBD988EB6183}" destId="{DE6DD56E-9ECD-4B7E-9F1E-7880D346F556}" srcOrd="6" destOrd="0" presId="urn:microsoft.com/office/officeart/2008/layout/VerticalCurvedList"/>
    <dgm:cxn modelId="{2B60E08D-9C8A-4CC2-9AAD-599E27F9BD35}" type="presParOf" srcId="{DE6DD56E-9ECD-4B7E-9F1E-7880D346F556}" destId="{4F2DF8E2-48EB-405F-B1D5-3B36F26E47B3}" srcOrd="0" destOrd="0" presId="urn:microsoft.com/office/officeart/2008/layout/VerticalCurvedList"/>
    <dgm:cxn modelId="{1C932FDD-4C5F-4012-804E-B03837E3D346}" type="presParOf" srcId="{A6946E87-66D8-415E-9EBB-FBD988EB6183}" destId="{0F6D40D6-41C0-471F-A4AC-3A3AD6449CF2}" srcOrd="7" destOrd="0" presId="urn:microsoft.com/office/officeart/2008/layout/VerticalCurvedList"/>
    <dgm:cxn modelId="{89C34A04-D59E-48CA-9976-D07A5AD532BC}" type="presParOf" srcId="{A6946E87-66D8-415E-9EBB-FBD988EB6183}" destId="{55F58E90-8026-483B-9940-A540CD363B52}" srcOrd="8" destOrd="0" presId="urn:microsoft.com/office/officeart/2008/layout/VerticalCurvedList"/>
    <dgm:cxn modelId="{50644F33-AE8B-467B-93E1-5809FA19556E}" type="presParOf" srcId="{55F58E90-8026-483B-9940-A540CD363B52}" destId="{710598CF-9697-4A83-B47E-203BE4147518}" srcOrd="0" destOrd="0" presId="urn:microsoft.com/office/officeart/2008/layout/VerticalCurvedList"/>
    <dgm:cxn modelId="{65CADBC7-2E80-4184-967B-48073F18C849}" type="presParOf" srcId="{A6946E87-66D8-415E-9EBB-FBD988EB6183}" destId="{70DACF62-BDAD-41FF-999F-EBDEAD874C8E}" srcOrd="9" destOrd="0" presId="urn:microsoft.com/office/officeart/2008/layout/VerticalCurvedList"/>
    <dgm:cxn modelId="{F70A456A-977B-4B30-81BD-FD7C98DC074B}" type="presParOf" srcId="{A6946E87-66D8-415E-9EBB-FBD988EB6183}" destId="{C384957B-C0AB-4830-8949-9C5ACA4CDED3}" srcOrd="10" destOrd="0" presId="urn:microsoft.com/office/officeart/2008/layout/VerticalCurvedList"/>
    <dgm:cxn modelId="{7EF6A31B-24DB-40F4-B53F-F541422544EF}" type="presParOf" srcId="{C384957B-C0AB-4830-8949-9C5ACA4CDED3}" destId="{72AC3E69-DE14-4E45-A33A-51677A2C2F75}" srcOrd="0" destOrd="0" presId="urn:microsoft.com/office/officeart/2008/layout/VerticalCurvedList"/>
  </dgm:cxnLst>
  <dgm:bg/>
  <dgm:whole/>
  <dgm:extLst>
    <a:ext uri="http://schemas.microsoft.com/office/drawing/2008/diagram">
      <dsp:dataModelExt xmlns=""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8B499D-0994-447E-94AB-C7D49C9050D1}" type="doc">
      <dgm:prSet loTypeId="urn:microsoft.com/office/officeart/2005/8/layout/default#1" loCatId="list" qsTypeId="urn:microsoft.com/office/officeart/2005/8/quickstyle/simple1#2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31D4E1A9-5D58-44CA-A491-006F93997573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solidFill>
          <a:srgbClr val="0231A1"/>
        </a:solidFill>
        <a:ln w="38100"/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600" b="1" u="none" strike="noStrike" dirty="0">
              <a:solidFill>
                <a:schemeClr val="bg1"/>
              </a:solidFill>
              <a:effectLst/>
              <a:latin typeface="FreeSetC" pitchFamily="82" charset="0"/>
              <a:cs typeface="Arial" panose="020B0604020202020204" pitchFamily="34" charset="0"/>
            </a:rPr>
            <a:t>Естественнонаучная направленность</a:t>
          </a:r>
          <a:endParaRPr lang="ru-RU" sz="1600" dirty="0">
            <a:solidFill>
              <a:schemeClr val="bg1"/>
            </a:solidFill>
            <a:latin typeface="FreeSetC" pitchFamily="82" charset="0"/>
          </a:endParaRPr>
        </a:p>
      </dgm:t>
    </dgm:pt>
    <dgm:pt modelId="{897CDFD9-41B5-45B6-8A62-E2298CD1381F}" type="parTrans" cxnId="{BAF2D063-626C-4A74-8ECD-F8F7C45F0D42}">
      <dgm:prSet/>
      <dgm:spPr/>
      <dgm:t>
        <a:bodyPr/>
        <a:lstStyle/>
        <a:p>
          <a:endParaRPr lang="ru-RU"/>
        </a:p>
      </dgm:t>
    </dgm:pt>
    <dgm:pt modelId="{A3C3B414-2BC0-4749-9902-946796043F35}" type="sibTrans" cxnId="{BAF2D063-626C-4A74-8ECD-F8F7C45F0D42}">
      <dgm:prSet/>
      <dgm:spPr/>
      <dgm:t>
        <a:bodyPr/>
        <a:lstStyle/>
        <a:p>
          <a:endParaRPr lang="ru-RU"/>
        </a:p>
      </dgm:t>
    </dgm:pt>
    <dgm:pt modelId="{191C81D8-01EA-4C30-87FE-AEC5B79454B3}">
      <dgm:prSet phldrT="[Текст]" custT="1"/>
      <dgm:spPr>
        <a:solidFill>
          <a:srgbClr val="0231A1"/>
        </a:solidFill>
        <a:ln w="38100"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400" b="1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Технологическая направленность. РОБО</a:t>
          </a:r>
          <a:endParaRPr lang="ru-RU" sz="1400" dirty="0">
            <a:solidFill>
              <a:schemeClr val="bg1"/>
            </a:solidFill>
          </a:endParaRPr>
        </a:p>
      </dgm:t>
    </dgm:pt>
    <dgm:pt modelId="{3125A34C-CD8A-4831-8168-718E33E5A20E}" type="parTrans" cxnId="{F514BFCF-C5FA-408A-AB63-95BA12574D34}">
      <dgm:prSet/>
      <dgm:spPr/>
      <dgm:t>
        <a:bodyPr/>
        <a:lstStyle/>
        <a:p>
          <a:endParaRPr lang="ru-RU"/>
        </a:p>
      </dgm:t>
    </dgm:pt>
    <dgm:pt modelId="{BE77514B-CBAF-4952-AD04-D126BC8111E5}" type="sibTrans" cxnId="{F514BFCF-C5FA-408A-AB63-95BA12574D34}">
      <dgm:prSet/>
      <dgm:spPr/>
      <dgm:t>
        <a:bodyPr/>
        <a:lstStyle/>
        <a:p>
          <a:endParaRPr lang="ru-RU"/>
        </a:p>
      </dgm:t>
    </dgm:pt>
    <dgm:pt modelId="{741DD0BB-E0F5-4FFC-8179-3957D060FCB6}">
      <dgm:prSet phldrT="[Текст]" custT="1"/>
      <dgm:spPr>
        <a:solidFill>
          <a:srgbClr val="0231A1"/>
        </a:solidFill>
        <a:ln w="38100"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400" b="1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Технологическая направленность. БИО</a:t>
          </a:r>
          <a:endParaRPr lang="ru-RU" sz="1400" dirty="0">
            <a:solidFill>
              <a:schemeClr val="bg1"/>
            </a:solidFill>
          </a:endParaRPr>
        </a:p>
      </dgm:t>
    </dgm:pt>
    <dgm:pt modelId="{9EB8597A-44CA-4014-B461-BAD88D0E7F7F}" type="parTrans" cxnId="{CB7C98B9-3991-4E0E-8026-A1DB301DA72C}">
      <dgm:prSet/>
      <dgm:spPr/>
      <dgm:t>
        <a:bodyPr/>
        <a:lstStyle/>
        <a:p>
          <a:endParaRPr lang="ru-RU"/>
        </a:p>
      </dgm:t>
    </dgm:pt>
    <dgm:pt modelId="{1C2011E6-5CC6-43A8-88C6-B348FBD288C2}" type="sibTrans" cxnId="{CB7C98B9-3991-4E0E-8026-A1DB301DA72C}">
      <dgm:prSet/>
      <dgm:spPr/>
      <dgm:t>
        <a:bodyPr/>
        <a:lstStyle/>
        <a:p>
          <a:endParaRPr lang="ru-RU"/>
        </a:p>
      </dgm:t>
    </dgm:pt>
    <dgm:pt modelId="{1FAE2EB5-2E1A-4675-8CAC-68CB9383099A}">
      <dgm:prSet phldrT="[Текст]" custT="1"/>
      <dgm:spPr>
        <a:solidFill>
          <a:srgbClr val="0231A1"/>
        </a:solidFill>
        <a:ln w="38100"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400" b="1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Компьютерное и презентационное оборудование</a:t>
          </a:r>
          <a:endParaRPr lang="ru-RU" sz="1400" dirty="0">
            <a:solidFill>
              <a:schemeClr val="bg1"/>
            </a:solidFill>
          </a:endParaRPr>
        </a:p>
      </dgm:t>
    </dgm:pt>
    <dgm:pt modelId="{778B5204-6E50-42C6-8DD9-88E937617807}" type="parTrans" cxnId="{2304A05B-7A0E-4FC4-90D3-F3835F589637}">
      <dgm:prSet/>
      <dgm:spPr/>
      <dgm:t>
        <a:bodyPr/>
        <a:lstStyle/>
        <a:p>
          <a:endParaRPr lang="ru-RU"/>
        </a:p>
      </dgm:t>
    </dgm:pt>
    <dgm:pt modelId="{65C4A71A-9466-4206-9C17-B846BC298C52}" type="sibTrans" cxnId="{2304A05B-7A0E-4FC4-90D3-F3835F589637}">
      <dgm:prSet/>
      <dgm:spPr/>
      <dgm:t>
        <a:bodyPr/>
        <a:lstStyle/>
        <a:p>
          <a:endParaRPr lang="ru-RU"/>
        </a:p>
      </dgm:t>
    </dgm:pt>
    <dgm:pt modelId="{3395F67E-BD53-44E1-94BF-E4A117CB4C4B}" type="pres">
      <dgm:prSet presAssocID="{148B499D-0994-447E-94AB-C7D49C9050D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60E747-8E6F-4F3C-853F-19EFD05F0F63}" type="pres">
      <dgm:prSet presAssocID="{31D4E1A9-5D58-44CA-A491-006F93997573}" presName="node" presStyleLbl="node1" presStyleIdx="0" presStyleCnt="4" custScaleX="135483" custLinFactNeighborX="492" custLinFactNeighborY="-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FE7F9E-9809-4AF7-90FA-E70B51D4655F}" type="pres">
      <dgm:prSet presAssocID="{A3C3B414-2BC0-4749-9902-946796043F35}" presName="sibTrans" presStyleCnt="0"/>
      <dgm:spPr/>
    </dgm:pt>
    <dgm:pt modelId="{F8F6F4BF-033D-49D7-8130-E1FA2E44A9F3}" type="pres">
      <dgm:prSet presAssocID="{191C81D8-01EA-4C30-87FE-AEC5B79454B3}" presName="node" presStyleLbl="node1" presStyleIdx="1" presStyleCnt="4" custScaleX="135541" custLinFactNeighborX="-574" custLinFactNeighborY="-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915980-58AD-4B6B-BC65-E22160AA9A4B}" type="pres">
      <dgm:prSet presAssocID="{BE77514B-CBAF-4952-AD04-D126BC8111E5}" presName="sibTrans" presStyleCnt="0"/>
      <dgm:spPr/>
    </dgm:pt>
    <dgm:pt modelId="{C18B2F46-9AC5-4915-9D73-B9D6799D7107}" type="pres">
      <dgm:prSet presAssocID="{741DD0BB-E0F5-4FFC-8179-3957D060FCB6}" presName="node" presStyleLbl="node1" presStyleIdx="2" presStyleCnt="4" custScaleX="135540" custLinFactNeighborX="2175" custLinFactNeighborY="-6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B90293-EB01-4471-8A8D-70A755EBC9D0}" type="pres">
      <dgm:prSet presAssocID="{1C2011E6-5CC6-43A8-88C6-B348FBD288C2}" presName="sibTrans" presStyleCnt="0"/>
      <dgm:spPr/>
    </dgm:pt>
    <dgm:pt modelId="{427B69AA-9A06-4797-9D7F-C7F74480FFD0}" type="pres">
      <dgm:prSet presAssocID="{1FAE2EB5-2E1A-4675-8CAC-68CB9383099A}" presName="node" presStyleLbl="node1" presStyleIdx="3" presStyleCnt="4" custScaleX="135483" custLinFactNeighborX="-1975" custLinFactNeighborY="-67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FFFB54-6F0A-4820-9734-4EE169A9E758}" type="presOf" srcId="{148B499D-0994-447E-94AB-C7D49C9050D1}" destId="{3395F67E-BD53-44E1-94BF-E4A117CB4C4B}" srcOrd="0" destOrd="0" presId="urn:microsoft.com/office/officeart/2005/8/layout/default#1"/>
    <dgm:cxn modelId="{F514BFCF-C5FA-408A-AB63-95BA12574D34}" srcId="{148B499D-0994-447E-94AB-C7D49C9050D1}" destId="{191C81D8-01EA-4C30-87FE-AEC5B79454B3}" srcOrd="1" destOrd="0" parTransId="{3125A34C-CD8A-4831-8168-718E33E5A20E}" sibTransId="{BE77514B-CBAF-4952-AD04-D126BC8111E5}"/>
    <dgm:cxn modelId="{2304A05B-7A0E-4FC4-90D3-F3835F589637}" srcId="{148B499D-0994-447E-94AB-C7D49C9050D1}" destId="{1FAE2EB5-2E1A-4675-8CAC-68CB9383099A}" srcOrd="3" destOrd="0" parTransId="{778B5204-6E50-42C6-8DD9-88E937617807}" sibTransId="{65C4A71A-9466-4206-9C17-B846BC298C52}"/>
    <dgm:cxn modelId="{BAF2D063-626C-4A74-8ECD-F8F7C45F0D42}" srcId="{148B499D-0994-447E-94AB-C7D49C9050D1}" destId="{31D4E1A9-5D58-44CA-A491-006F93997573}" srcOrd="0" destOrd="0" parTransId="{897CDFD9-41B5-45B6-8A62-E2298CD1381F}" sibTransId="{A3C3B414-2BC0-4749-9902-946796043F35}"/>
    <dgm:cxn modelId="{CB7C98B9-3991-4E0E-8026-A1DB301DA72C}" srcId="{148B499D-0994-447E-94AB-C7D49C9050D1}" destId="{741DD0BB-E0F5-4FFC-8179-3957D060FCB6}" srcOrd="2" destOrd="0" parTransId="{9EB8597A-44CA-4014-B461-BAD88D0E7F7F}" sibTransId="{1C2011E6-5CC6-43A8-88C6-B348FBD288C2}"/>
    <dgm:cxn modelId="{D8E29B0C-BA59-4648-A00A-E1F81FCCDFE8}" type="presOf" srcId="{741DD0BB-E0F5-4FFC-8179-3957D060FCB6}" destId="{C18B2F46-9AC5-4915-9D73-B9D6799D7107}" srcOrd="0" destOrd="0" presId="urn:microsoft.com/office/officeart/2005/8/layout/default#1"/>
    <dgm:cxn modelId="{247A7947-86A0-4A70-8AF5-16CC22B06E20}" type="presOf" srcId="{191C81D8-01EA-4C30-87FE-AEC5B79454B3}" destId="{F8F6F4BF-033D-49D7-8130-E1FA2E44A9F3}" srcOrd="0" destOrd="0" presId="urn:microsoft.com/office/officeart/2005/8/layout/default#1"/>
    <dgm:cxn modelId="{6177EEF1-AD7C-4DC9-A5B9-D340B4DCF9AE}" type="presOf" srcId="{1FAE2EB5-2E1A-4675-8CAC-68CB9383099A}" destId="{427B69AA-9A06-4797-9D7F-C7F74480FFD0}" srcOrd="0" destOrd="0" presId="urn:microsoft.com/office/officeart/2005/8/layout/default#1"/>
    <dgm:cxn modelId="{275B73F3-561D-437E-B17E-B99FEBB25837}" type="presOf" srcId="{31D4E1A9-5D58-44CA-A491-006F93997573}" destId="{B260E747-8E6F-4F3C-853F-19EFD05F0F63}" srcOrd="0" destOrd="0" presId="urn:microsoft.com/office/officeart/2005/8/layout/default#1"/>
    <dgm:cxn modelId="{0BB48042-66FD-4223-BD0E-E3EC0E12A918}" type="presParOf" srcId="{3395F67E-BD53-44E1-94BF-E4A117CB4C4B}" destId="{B260E747-8E6F-4F3C-853F-19EFD05F0F63}" srcOrd="0" destOrd="0" presId="urn:microsoft.com/office/officeart/2005/8/layout/default#1"/>
    <dgm:cxn modelId="{9D84BFF4-CF4A-4BB0-BC2C-3FFF429531C8}" type="presParOf" srcId="{3395F67E-BD53-44E1-94BF-E4A117CB4C4B}" destId="{9FFE7F9E-9809-4AF7-90FA-E70B51D4655F}" srcOrd="1" destOrd="0" presId="urn:microsoft.com/office/officeart/2005/8/layout/default#1"/>
    <dgm:cxn modelId="{9D0E781B-15AD-448E-84E9-5CEE49605357}" type="presParOf" srcId="{3395F67E-BD53-44E1-94BF-E4A117CB4C4B}" destId="{F8F6F4BF-033D-49D7-8130-E1FA2E44A9F3}" srcOrd="2" destOrd="0" presId="urn:microsoft.com/office/officeart/2005/8/layout/default#1"/>
    <dgm:cxn modelId="{D884B52B-A89D-44EE-A21D-5D049C1A54D5}" type="presParOf" srcId="{3395F67E-BD53-44E1-94BF-E4A117CB4C4B}" destId="{C3915980-58AD-4B6B-BC65-E22160AA9A4B}" srcOrd="3" destOrd="0" presId="urn:microsoft.com/office/officeart/2005/8/layout/default#1"/>
    <dgm:cxn modelId="{7B4DF331-3F14-4CCA-B1F0-632B067275BD}" type="presParOf" srcId="{3395F67E-BD53-44E1-94BF-E4A117CB4C4B}" destId="{C18B2F46-9AC5-4915-9D73-B9D6799D7107}" srcOrd="4" destOrd="0" presId="urn:microsoft.com/office/officeart/2005/8/layout/default#1"/>
    <dgm:cxn modelId="{935C68F6-5593-4935-B14F-A3C9BA83A605}" type="presParOf" srcId="{3395F67E-BD53-44E1-94BF-E4A117CB4C4B}" destId="{0AB90293-EB01-4471-8A8D-70A755EBC9D0}" srcOrd="5" destOrd="0" presId="urn:microsoft.com/office/officeart/2005/8/layout/default#1"/>
    <dgm:cxn modelId="{2DB7F535-BCC5-4BBE-BF50-E76583B8AB67}" type="presParOf" srcId="{3395F67E-BD53-44E1-94BF-E4A117CB4C4B}" destId="{427B69AA-9A06-4797-9D7F-C7F74480FFD0}" srcOrd="6" destOrd="0" presId="urn:microsoft.com/office/officeart/2005/8/layout/default#1"/>
  </dgm:cxnLst>
  <dgm:bg/>
  <dgm:whole/>
  <dgm:extLst>
    <a:ext uri="http://schemas.microsoft.com/office/drawing/2008/diagram">
      <dsp:dataModelExt xmlns=""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4A6813-A056-45DE-A027-EB6AAEDBCC8B}" type="doc">
      <dgm:prSet loTypeId="urn:microsoft.com/office/officeart/2005/8/layout/vProcess5" loCatId="process" qsTypeId="urn:microsoft.com/office/officeart/2005/8/quickstyle/simple1#3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EBDC829C-003E-47C1-9439-89B564CA5D33}">
      <dgm:prSet phldrT="[Текст]" custT="1"/>
      <dgm:spPr>
        <a:solidFill>
          <a:schemeClr val="bg1"/>
        </a:solidFill>
        <a:ln>
          <a:solidFill>
            <a:srgbClr val="0231A1"/>
          </a:solidFill>
        </a:ln>
      </dgm:spPr>
      <dgm:t>
        <a:bodyPr/>
        <a:lstStyle/>
        <a:p>
          <a:pPr algn="ctr"/>
          <a:r>
            <a:rPr lang="ru-RU" sz="1800" b="1" dirty="0">
              <a:solidFill>
                <a:srgbClr val="0231A1"/>
              </a:solidFill>
              <a:latin typeface="FreeSetC" pitchFamily="82" charset="0"/>
            </a:rPr>
            <a:t>Учебные предметы</a:t>
          </a:r>
        </a:p>
      </dgm:t>
    </dgm:pt>
    <dgm:pt modelId="{A93D8346-3A40-4B9C-9343-1143BB7C8CE9}" type="parTrans" cxnId="{77243EDE-BCD4-49B8-873A-9BBB87AA809C}">
      <dgm:prSet/>
      <dgm:spPr/>
      <dgm:t>
        <a:bodyPr/>
        <a:lstStyle/>
        <a:p>
          <a:endParaRPr lang="ru-RU"/>
        </a:p>
      </dgm:t>
    </dgm:pt>
    <dgm:pt modelId="{651F39DA-4D86-4024-8FCE-81F529E9D2DC}" type="sibTrans" cxnId="{77243EDE-BCD4-49B8-873A-9BBB87AA809C}">
      <dgm:prSet/>
      <dgm:spPr>
        <a:gradFill flip="none" rotWithShape="0">
          <a:gsLst>
            <a:gs pos="0">
              <a:srgbClr val="0231A1">
                <a:shade val="30000"/>
                <a:satMod val="115000"/>
              </a:srgbClr>
            </a:gs>
            <a:gs pos="50000">
              <a:srgbClr val="0231A1">
                <a:shade val="67500"/>
                <a:satMod val="115000"/>
              </a:srgbClr>
            </a:gs>
            <a:gs pos="100000">
              <a:srgbClr val="0231A1">
                <a:shade val="100000"/>
                <a:satMod val="115000"/>
              </a:srgbClr>
            </a:gs>
          </a:gsLst>
          <a:lin ang="10800000" scaled="1"/>
          <a:tileRect/>
        </a:gradFill>
        <a:ln>
          <a:solidFill>
            <a:srgbClr val="0231A1">
              <a:alpha val="90000"/>
            </a:srgbClr>
          </a:solidFill>
        </a:ln>
      </dgm:spPr>
      <dgm:t>
        <a:bodyPr/>
        <a:lstStyle/>
        <a:p>
          <a:endParaRPr lang="ru-RU"/>
        </a:p>
      </dgm:t>
    </dgm:pt>
    <dgm:pt modelId="{C074042F-3E1C-492D-8D05-40BEFF5542DC}">
      <dgm:prSet phldrT="[Текст]" custT="1"/>
      <dgm:spPr>
        <a:solidFill>
          <a:schemeClr val="bg1"/>
        </a:solidFill>
        <a:ln>
          <a:solidFill>
            <a:srgbClr val="0231A1"/>
          </a:solidFill>
        </a:ln>
      </dgm:spPr>
      <dgm:t>
        <a:bodyPr/>
        <a:lstStyle/>
        <a:p>
          <a:r>
            <a:rPr lang="ru-RU" sz="1600" b="1" dirty="0">
              <a:solidFill>
                <a:srgbClr val="0231A1"/>
              </a:solidFill>
              <a:latin typeface="FreeSetC" pitchFamily="82" charset="0"/>
            </a:rPr>
            <a:t>Внеурочная деятельность</a:t>
          </a:r>
        </a:p>
      </dgm:t>
    </dgm:pt>
    <dgm:pt modelId="{A0D4DB8C-720C-48A8-9683-46EC98E5385C}" type="parTrans" cxnId="{65481948-C298-4C95-A6E4-B9199F503A08}">
      <dgm:prSet/>
      <dgm:spPr/>
      <dgm:t>
        <a:bodyPr/>
        <a:lstStyle/>
        <a:p>
          <a:endParaRPr lang="ru-RU"/>
        </a:p>
      </dgm:t>
    </dgm:pt>
    <dgm:pt modelId="{20CFA208-939D-4C68-9C36-15CEEB156A2F}" type="sibTrans" cxnId="{65481948-C298-4C95-A6E4-B9199F503A08}">
      <dgm:prSet/>
      <dgm:spPr/>
      <dgm:t>
        <a:bodyPr/>
        <a:lstStyle/>
        <a:p>
          <a:endParaRPr lang="ru-RU"/>
        </a:p>
      </dgm:t>
    </dgm:pt>
    <dgm:pt modelId="{83FDEDF4-7257-4EAD-9F8B-A58A05F28DCC}" type="pres">
      <dgm:prSet presAssocID="{DB4A6813-A056-45DE-A027-EB6AAEDBCC8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22F34E-BC4C-4996-80CE-BEDB2BBA13B7}" type="pres">
      <dgm:prSet presAssocID="{DB4A6813-A056-45DE-A027-EB6AAEDBCC8B}" presName="dummyMaxCanvas" presStyleCnt="0">
        <dgm:presLayoutVars/>
      </dgm:prSet>
      <dgm:spPr/>
    </dgm:pt>
    <dgm:pt modelId="{4EE283AA-27AA-4759-8088-C66346344102}" type="pres">
      <dgm:prSet presAssocID="{DB4A6813-A056-45DE-A027-EB6AAEDBCC8B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36B9BB-5F50-406A-B435-A6902B8593D6}" type="pres">
      <dgm:prSet presAssocID="{DB4A6813-A056-45DE-A027-EB6AAEDBCC8B}" presName="TwoNodes_2" presStyleLbl="node1" presStyleIdx="1" presStyleCnt="2" custScaleX="113920" custLinFactNeighborX="-247" custLinFactNeighborY="169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E6A50C-54A7-4A73-8861-2D8A5F61DF9E}" type="pres">
      <dgm:prSet presAssocID="{DB4A6813-A056-45DE-A027-EB6AAEDBCC8B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AD3A3-B9B0-40E0-BE49-8F9CB58CD6D6}" type="pres">
      <dgm:prSet presAssocID="{DB4A6813-A056-45DE-A027-EB6AAEDBCC8B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F40B3-A339-4751-8FC4-C8E35777C883}" type="pres">
      <dgm:prSet presAssocID="{DB4A6813-A056-45DE-A027-EB6AAEDBCC8B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CDE83FC-0EE5-40FB-BB3B-6E68A15E79D6}" type="presOf" srcId="{EBDC829C-003E-47C1-9439-89B564CA5D33}" destId="{4EE283AA-27AA-4759-8088-C66346344102}" srcOrd="0" destOrd="0" presId="urn:microsoft.com/office/officeart/2005/8/layout/vProcess5"/>
    <dgm:cxn modelId="{65481948-C298-4C95-A6E4-B9199F503A08}" srcId="{DB4A6813-A056-45DE-A027-EB6AAEDBCC8B}" destId="{C074042F-3E1C-492D-8D05-40BEFF5542DC}" srcOrd="1" destOrd="0" parTransId="{A0D4DB8C-720C-48A8-9683-46EC98E5385C}" sibTransId="{20CFA208-939D-4C68-9C36-15CEEB156A2F}"/>
    <dgm:cxn modelId="{22D1983F-2311-4ADD-88A1-074B8F4D19C2}" type="presOf" srcId="{651F39DA-4D86-4024-8FCE-81F529E9D2DC}" destId="{07E6A50C-54A7-4A73-8861-2D8A5F61DF9E}" srcOrd="0" destOrd="0" presId="urn:microsoft.com/office/officeart/2005/8/layout/vProcess5"/>
    <dgm:cxn modelId="{AEF409EF-E492-4E97-B321-2676E440977C}" type="presOf" srcId="{C074042F-3E1C-492D-8D05-40BEFF5542DC}" destId="{830F40B3-A339-4751-8FC4-C8E35777C883}" srcOrd="1" destOrd="0" presId="urn:microsoft.com/office/officeart/2005/8/layout/vProcess5"/>
    <dgm:cxn modelId="{77243EDE-BCD4-49B8-873A-9BBB87AA809C}" srcId="{DB4A6813-A056-45DE-A027-EB6AAEDBCC8B}" destId="{EBDC829C-003E-47C1-9439-89B564CA5D33}" srcOrd="0" destOrd="0" parTransId="{A93D8346-3A40-4B9C-9343-1143BB7C8CE9}" sibTransId="{651F39DA-4D86-4024-8FCE-81F529E9D2DC}"/>
    <dgm:cxn modelId="{E07E94A4-BE4C-4DE1-AA86-67A34BD1D552}" type="presOf" srcId="{EBDC829C-003E-47C1-9439-89B564CA5D33}" destId="{1A6AD3A3-B9B0-40E0-BE49-8F9CB58CD6D6}" srcOrd="1" destOrd="0" presId="urn:microsoft.com/office/officeart/2005/8/layout/vProcess5"/>
    <dgm:cxn modelId="{B83520E1-31A9-4DCB-9724-C1A00E1DF4E8}" type="presOf" srcId="{DB4A6813-A056-45DE-A027-EB6AAEDBCC8B}" destId="{83FDEDF4-7257-4EAD-9F8B-A58A05F28DCC}" srcOrd="0" destOrd="0" presId="urn:microsoft.com/office/officeart/2005/8/layout/vProcess5"/>
    <dgm:cxn modelId="{5471CBC4-3A15-4272-8DEA-09CE0B456C00}" type="presOf" srcId="{C074042F-3E1C-492D-8D05-40BEFF5542DC}" destId="{A036B9BB-5F50-406A-B435-A6902B8593D6}" srcOrd="0" destOrd="0" presId="urn:microsoft.com/office/officeart/2005/8/layout/vProcess5"/>
    <dgm:cxn modelId="{C2F9B944-2508-404D-B943-879D28A9D270}" type="presParOf" srcId="{83FDEDF4-7257-4EAD-9F8B-A58A05F28DCC}" destId="{CB22F34E-BC4C-4996-80CE-BEDB2BBA13B7}" srcOrd="0" destOrd="0" presId="urn:microsoft.com/office/officeart/2005/8/layout/vProcess5"/>
    <dgm:cxn modelId="{EB79662B-2546-4256-A85B-8CE0DBD787AD}" type="presParOf" srcId="{83FDEDF4-7257-4EAD-9F8B-A58A05F28DCC}" destId="{4EE283AA-27AA-4759-8088-C66346344102}" srcOrd="1" destOrd="0" presId="urn:microsoft.com/office/officeart/2005/8/layout/vProcess5"/>
    <dgm:cxn modelId="{A22F2BE4-FCDB-48E1-AE06-DA03858B6262}" type="presParOf" srcId="{83FDEDF4-7257-4EAD-9F8B-A58A05F28DCC}" destId="{A036B9BB-5F50-406A-B435-A6902B8593D6}" srcOrd="2" destOrd="0" presId="urn:microsoft.com/office/officeart/2005/8/layout/vProcess5"/>
    <dgm:cxn modelId="{8481175A-7E3A-4792-B268-1A1BA5166DD5}" type="presParOf" srcId="{83FDEDF4-7257-4EAD-9F8B-A58A05F28DCC}" destId="{07E6A50C-54A7-4A73-8861-2D8A5F61DF9E}" srcOrd="3" destOrd="0" presId="urn:microsoft.com/office/officeart/2005/8/layout/vProcess5"/>
    <dgm:cxn modelId="{E83966F1-DF10-430A-B64E-F2430E195CAE}" type="presParOf" srcId="{83FDEDF4-7257-4EAD-9F8B-A58A05F28DCC}" destId="{1A6AD3A3-B9B0-40E0-BE49-8F9CB58CD6D6}" srcOrd="4" destOrd="0" presId="urn:microsoft.com/office/officeart/2005/8/layout/vProcess5"/>
    <dgm:cxn modelId="{E374B6B0-46A9-459D-A303-BF674811DC9D}" type="presParOf" srcId="{83FDEDF4-7257-4EAD-9F8B-A58A05F28DCC}" destId="{830F40B3-A339-4751-8FC4-C8E35777C883}" srcOrd="5" destOrd="0" presId="urn:microsoft.com/office/officeart/2005/8/layout/vProcess5"/>
  </dgm:cxnLst>
  <dgm:bg/>
  <dgm:whole/>
  <dgm:extLst>
    <a:ext uri="http://schemas.microsoft.com/office/drawing/2008/diagram">
      <dsp:dataModelExt xmlns=""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693F17-5663-4ACD-AB28-A3DE4DE8DB2D}" type="doc">
      <dgm:prSet loTypeId="urn:microsoft.com/office/officeart/2005/8/layout/vList5" loCatId="list" qsTypeId="urn:microsoft.com/office/officeart/2005/8/quickstyle/simple1#4" qsCatId="simple" csTypeId="urn:microsoft.com/office/officeart/2005/8/colors/accent1_2#5" csCatId="accent1" phldr="1"/>
      <dgm:spPr/>
      <dgm:t>
        <a:bodyPr/>
        <a:lstStyle/>
        <a:p>
          <a:endParaRPr lang="ru-RU"/>
        </a:p>
      </dgm:t>
    </dgm:pt>
    <dgm:pt modelId="{F72B0A96-630D-48F5-8711-4F8A42473EC9}">
      <dgm:prSet phldrT="[Текст]"/>
      <dgm:spPr>
        <a:gradFill flip="none" rotWithShape="0">
          <a:gsLst>
            <a:gs pos="0">
              <a:srgbClr val="0231A1">
                <a:shade val="30000"/>
                <a:satMod val="115000"/>
              </a:srgbClr>
            </a:gs>
            <a:gs pos="50000">
              <a:srgbClr val="0231A1">
                <a:shade val="67500"/>
                <a:satMod val="115000"/>
              </a:srgbClr>
            </a:gs>
            <a:gs pos="100000">
              <a:srgbClr val="0231A1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r>
            <a:rPr lang="en-US" dirty="0"/>
            <a:t>Min 200</a:t>
          </a:r>
          <a:endParaRPr lang="ru-RU" dirty="0"/>
        </a:p>
      </dgm:t>
    </dgm:pt>
    <dgm:pt modelId="{D9F843FA-C78D-4F09-945E-2D2410D8317E}" type="parTrans" cxnId="{D833384A-A8F7-4D8D-81B8-57ED21DB0C62}">
      <dgm:prSet/>
      <dgm:spPr/>
      <dgm:t>
        <a:bodyPr/>
        <a:lstStyle/>
        <a:p>
          <a:endParaRPr lang="ru-RU"/>
        </a:p>
      </dgm:t>
    </dgm:pt>
    <dgm:pt modelId="{E2DF132F-5E10-43E2-8FDD-98EA791A8995}" type="sibTrans" cxnId="{D833384A-A8F7-4D8D-81B8-57ED21DB0C62}">
      <dgm:prSet/>
      <dgm:spPr/>
      <dgm:t>
        <a:bodyPr/>
        <a:lstStyle/>
        <a:p>
          <a:endParaRPr lang="ru-RU"/>
        </a:p>
      </dgm:t>
    </dgm:pt>
    <dgm:pt modelId="{8B222C0F-88A6-47BE-BE4F-4FB64CEADBAB}">
      <dgm:prSet phldrT="[Текст]" custT="1"/>
      <dgm:spPr>
        <a:ln>
          <a:solidFill>
            <a:srgbClr val="0231A1">
              <a:alpha val="90000"/>
            </a:srgbClr>
          </a:solidFill>
        </a:ln>
      </dgm:spPr>
      <dgm:t>
        <a:bodyPr/>
        <a:lstStyle/>
        <a:p>
          <a:pPr algn="just"/>
          <a:r>
            <a:rPr lang="ru-RU" sz="1400" dirty="0">
              <a:solidFill>
                <a:srgbClr val="0231A1"/>
              </a:solidFill>
              <a:latin typeface="FreeSetC" pitchFamily="82" charset="0"/>
            </a:rPr>
            <a:t>Численность детей, осваивающих </a:t>
          </a:r>
          <a:r>
            <a:rPr lang="ru-RU" sz="1400" b="1" dirty="0">
              <a:solidFill>
                <a:srgbClr val="0231A1"/>
              </a:solidFill>
              <a:latin typeface="FreeSetC" pitchFamily="82" charset="0"/>
            </a:rPr>
            <a:t>дополнительные общеобразовательные программы</a:t>
          </a:r>
          <a:r>
            <a:rPr lang="ru-RU" sz="1400" dirty="0">
              <a:solidFill>
                <a:srgbClr val="0231A1"/>
              </a:solidFill>
              <a:latin typeface="FreeSetC" pitchFamily="82" charset="0"/>
            </a:rPr>
            <a:t> </a:t>
          </a:r>
          <a:r>
            <a:rPr lang="ru-RU" sz="1400" b="1" dirty="0">
              <a:solidFill>
                <a:srgbClr val="0231A1"/>
              </a:solidFill>
              <a:latin typeface="FreeSetC" pitchFamily="82" charset="0"/>
            </a:rPr>
            <a:t>технической</a:t>
          </a:r>
          <a:r>
            <a:rPr lang="ru-RU" sz="1400" dirty="0">
              <a:solidFill>
                <a:srgbClr val="0231A1"/>
              </a:solidFill>
              <a:latin typeface="FreeSetC" pitchFamily="82" charset="0"/>
            </a:rPr>
            <a:t> и </a:t>
          </a:r>
          <a:r>
            <a:rPr lang="ru-RU" sz="1400" b="1" dirty="0">
              <a:solidFill>
                <a:srgbClr val="0231A1"/>
              </a:solidFill>
              <a:latin typeface="FreeSetC" pitchFamily="82" charset="0"/>
            </a:rPr>
            <a:t>естественнонаучной</a:t>
          </a:r>
          <a:r>
            <a:rPr lang="ru-RU" sz="1400" dirty="0">
              <a:solidFill>
                <a:srgbClr val="0231A1"/>
              </a:solidFill>
              <a:latin typeface="FreeSetC" pitchFamily="82" charset="0"/>
            </a:rPr>
            <a:t> направленности с использованием средств обучения и воспитания </a:t>
          </a:r>
          <a:r>
            <a:rPr lang="ru-RU" sz="1400" b="1" dirty="0">
              <a:solidFill>
                <a:srgbClr val="0231A1"/>
              </a:solidFill>
              <a:latin typeface="FreeSetC" pitchFamily="82" charset="0"/>
            </a:rPr>
            <a:t>Школьного </a:t>
          </a:r>
          <a:r>
            <a:rPr lang="ru-RU" sz="1400" b="1" dirty="0" err="1">
              <a:solidFill>
                <a:srgbClr val="0231A1"/>
              </a:solidFill>
              <a:latin typeface="FreeSetC" pitchFamily="82" charset="0"/>
            </a:rPr>
            <a:t>Кванториума</a:t>
          </a:r>
          <a:r>
            <a:rPr lang="ru-RU" sz="1400" b="1" dirty="0">
              <a:solidFill>
                <a:srgbClr val="0231A1"/>
              </a:solidFill>
              <a:latin typeface="FreeSetC" pitchFamily="82" charset="0"/>
            </a:rPr>
            <a:t>  </a:t>
          </a:r>
          <a:r>
            <a:rPr lang="ru-RU" sz="1400" dirty="0">
              <a:solidFill>
                <a:srgbClr val="0231A1"/>
              </a:solidFill>
              <a:latin typeface="FreeSetC" pitchFamily="82" charset="0"/>
            </a:rPr>
            <a:t>(человек в год);</a:t>
          </a:r>
        </a:p>
      </dgm:t>
    </dgm:pt>
    <dgm:pt modelId="{49D5196A-BE41-45AA-A734-9B12872FDE30}" type="parTrans" cxnId="{C5EE220C-154C-4F30-A7E7-1083B6CA199D}">
      <dgm:prSet/>
      <dgm:spPr/>
      <dgm:t>
        <a:bodyPr/>
        <a:lstStyle/>
        <a:p>
          <a:endParaRPr lang="ru-RU"/>
        </a:p>
      </dgm:t>
    </dgm:pt>
    <dgm:pt modelId="{CFB6456D-4A08-4D21-A98C-14B67F97DA64}" type="sibTrans" cxnId="{C5EE220C-154C-4F30-A7E7-1083B6CA199D}">
      <dgm:prSet/>
      <dgm:spPr/>
      <dgm:t>
        <a:bodyPr/>
        <a:lstStyle/>
        <a:p>
          <a:endParaRPr lang="ru-RU"/>
        </a:p>
      </dgm:t>
    </dgm:pt>
    <dgm:pt modelId="{11490DCA-4A58-47A2-AEFC-34EE104FC661}">
      <dgm:prSet phldrT="[Текст]"/>
      <dgm:spPr>
        <a:gradFill flip="none" rotWithShape="0">
          <a:gsLst>
            <a:gs pos="0">
              <a:srgbClr val="0231A1">
                <a:shade val="30000"/>
                <a:satMod val="115000"/>
              </a:srgbClr>
            </a:gs>
            <a:gs pos="50000">
              <a:srgbClr val="0231A1">
                <a:shade val="67500"/>
                <a:satMod val="115000"/>
              </a:srgbClr>
            </a:gs>
            <a:gs pos="100000">
              <a:srgbClr val="0231A1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r>
            <a:rPr lang="en-US" dirty="0"/>
            <a:t>Min 10</a:t>
          </a:r>
          <a:endParaRPr lang="ru-RU" dirty="0"/>
        </a:p>
      </dgm:t>
    </dgm:pt>
    <dgm:pt modelId="{8B7E5130-7C7C-4B5F-B36A-F2839EC7CC45}" type="parTrans" cxnId="{104577BA-9139-4399-A4C6-930C55A7D1AC}">
      <dgm:prSet/>
      <dgm:spPr/>
      <dgm:t>
        <a:bodyPr/>
        <a:lstStyle/>
        <a:p>
          <a:endParaRPr lang="ru-RU"/>
        </a:p>
      </dgm:t>
    </dgm:pt>
    <dgm:pt modelId="{BEFC846E-164A-4C5B-ADA9-77E6BBF5EE87}" type="sibTrans" cxnId="{104577BA-9139-4399-A4C6-930C55A7D1AC}">
      <dgm:prSet/>
      <dgm:spPr/>
      <dgm:t>
        <a:bodyPr/>
        <a:lstStyle/>
        <a:p>
          <a:endParaRPr lang="ru-RU"/>
        </a:p>
      </dgm:t>
    </dgm:pt>
    <dgm:pt modelId="{1E19E4B8-CF95-44C8-9A04-9C90BBFE042F}">
      <dgm:prSet phldrT="[Текст]" custT="1"/>
      <dgm:spPr>
        <a:ln>
          <a:solidFill>
            <a:srgbClr val="0231A1">
              <a:alpha val="90000"/>
            </a:srgbClr>
          </a:solidFill>
        </a:ln>
      </dgm:spPr>
      <dgm:t>
        <a:bodyPr/>
        <a:lstStyle/>
        <a:p>
          <a:pPr algn="just"/>
          <a:r>
            <a:rPr lang="ru-RU" sz="1400" dirty="0">
              <a:solidFill>
                <a:srgbClr val="0231A1"/>
              </a:solidFill>
              <a:latin typeface="FreeSetC" pitchFamily="82" charset="0"/>
            </a:rPr>
            <a:t>Количество </a:t>
          </a:r>
          <a:r>
            <a:rPr lang="ru-RU" sz="1400" b="1" dirty="0">
              <a:solidFill>
                <a:srgbClr val="0231A1"/>
              </a:solidFill>
              <a:latin typeface="FreeSetC" pitchFamily="82" charset="0"/>
            </a:rPr>
            <a:t>обучающихся 5-11 классов</a:t>
          </a:r>
          <a:r>
            <a:rPr lang="ru-RU" sz="1400" dirty="0">
              <a:solidFill>
                <a:srgbClr val="0231A1"/>
              </a:solidFill>
              <a:latin typeface="FreeSetC" pitchFamily="82" charset="0"/>
            </a:rPr>
            <a:t>, принявших участие во </a:t>
          </a:r>
          <a:r>
            <a:rPr lang="ru-RU" sz="1400" b="1" dirty="0">
              <a:solidFill>
                <a:srgbClr val="0231A1"/>
              </a:solidFill>
              <a:latin typeface="FreeSetC" pitchFamily="82" charset="0"/>
            </a:rPr>
            <a:t>всероссийской олимпиаде школьников </a:t>
          </a:r>
          <a:r>
            <a:rPr lang="ru-RU" sz="1400" dirty="0">
              <a:solidFill>
                <a:srgbClr val="0231A1"/>
              </a:solidFill>
              <a:latin typeface="FreeSetC" pitchFamily="82" charset="0"/>
            </a:rPr>
            <a:t>или </a:t>
          </a:r>
          <a:r>
            <a:rPr lang="ru-RU" sz="1400" b="1" dirty="0">
              <a:solidFill>
                <a:srgbClr val="0231A1"/>
              </a:solidFill>
              <a:latin typeface="FreeSetC" pitchFamily="82" charset="0"/>
            </a:rPr>
            <a:t>олимпиадах</a:t>
          </a:r>
          <a:r>
            <a:rPr lang="ru-RU" sz="1400" dirty="0">
              <a:solidFill>
                <a:srgbClr val="0231A1"/>
              </a:solidFill>
              <a:latin typeface="FreeSetC" pitchFamily="82" charset="0"/>
            </a:rPr>
            <a:t> школьников, проводимых в порядке, </a:t>
          </a:r>
          <a:r>
            <a:rPr lang="ru-RU" sz="1400" b="1" dirty="0">
              <a:solidFill>
                <a:srgbClr val="0231A1"/>
              </a:solidFill>
              <a:latin typeface="FreeSetC" pitchFamily="82" charset="0"/>
            </a:rPr>
            <a:t>устанавливаемом федеральным органом исполнительной власти не ниже регионального уровня</a:t>
          </a:r>
          <a:r>
            <a:rPr lang="ru-RU" sz="1400" dirty="0">
              <a:solidFill>
                <a:srgbClr val="0231A1"/>
              </a:solidFill>
              <a:latin typeface="FreeSetC" pitchFamily="82" charset="0"/>
            </a:rPr>
            <a:t> по предметам естественнонаучной, математической или технологической направленности (человек в год)</a:t>
          </a:r>
        </a:p>
      </dgm:t>
    </dgm:pt>
    <dgm:pt modelId="{CFD79E77-37BA-4023-A9FF-AED2281BB17A}" type="parTrans" cxnId="{C4393B2D-6530-426E-9A1A-CB19C124964E}">
      <dgm:prSet/>
      <dgm:spPr/>
      <dgm:t>
        <a:bodyPr/>
        <a:lstStyle/>
        <a:p>
          <a:endParaRPr lang="ru-RU"/>
        </a:p>
      </dgm:t>
    </dgm:pt>
    <dgm:pt modelId="{AD878ED8-BA44-4FB9-89E2-8C6CBDCD198B}" type="sibTrans" cxnId="{C4393B2D-6530-426E-9A1A-CB19C124964E}">
      <dgm:prSet/>
      <dgm:spPr/>
      <dgm:t>
        <a:bodyPr/>
        <a:lstStyle/>
        <a:p>
          <a:endParaRPr lang="ru-RU"/>
        </a:p>
      </dgm:t>
    </dgm:pt>
    <dgm:pt modelId="{543647BA-67CB-408F-8656-F219CFB49CA2}" type="pres">
      <dgm:prSet presAssocID="{9A693F17-5663-4ACD-AB28-A3DE4DE8DB2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3D0823-A94A-4B6E-B034-C3BE363EB956}" type="pres">
      <dgm:prSet presAssocID="{F72B0A96-630D-48F5-8711-4F8A42473EC9}" presName="linNode" presStyleCnt="0"/>
      <dgm:spPr/>
    </dgm:pt>
    <dgm:pt modelId="{5F07BBD1-21D0-4B4A-905D-46C149F424A6}" type="pres">
      <dgm:prSet presAssocID="{F72B0A96-630D-48F5-8711-4F8A42473EC9}" presName="parentText" presStyleLbl="node1" presStyleIdx="0" presStyleCnt="2" custLinFactNeighborX="-3888" custLinFactNeighborY="-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00C45E-AB12-414A-89E1-032C88E291C2}" type="pres">
      <dgm:prSet presAssocID="{F72B0A96-630D-48F5-8711-4F8A42473EC9}" presName="descendantText" presStyleLbl="alignAccFollowNode1" presStyleIdx="0" presStyleCnt="2" custScaleX="216321" custScaleY="112774" custLinFactNeighborX="4861" custLinFactNeighborY="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0AD8A7-BC6C-414F-B9AB-18D4FFC275BB}" type="pres">
      <dgm:prSet presAssocID="{E2DF132F-5E10-43E2-8FDD-98EA791A8995}" presName="sp" presStyleCnt="0"/>
      <dgm:spPr/>
    </dgm:pt>
    <dgm:pt modelId="{E6322729-DF46-4FFE-994D-E7390C752BD4}" type="pres">
      <dgm:prSet presAssocID="{11490DCA-4A58-47A2-AEFC-34EE104FC661}" presName="linNode" presStyleCnt="0"/>
      <dgm:spPr/>
    </dgm:pt>
    <dgm:pt modelId="{59863DEA-C191-4D34-A930-20B6609B6CD0}" type="pres">
      <dgm:prSet presAssocID="{11490DCA-4A58-47A2-AEFC-34EE104FC661}" presName="parentText" presStyleLbl="node1" presStyleIdx="1" presStyleCnt="2" custScaleX="1072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59811-5DAB-4D3A-A011-637FD6E9489E}" type="pres">
      <dgm:prSet presAssocID="{11490DCA-4A58-47A2-AEFC-34EE104FC661}" presName="descendantText" presStyleLbl="alignAccFollowNode1" presStyleIdx="1" presStyleCnt="2" custScaleX="231973" custScaleY="1233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33384A-A8F7-4D8D-81B8-57ED21DB0C62}" srcId="{9A693F17-5663-4ACD-AB28-A3DE4DE8DB2D}" destId="{F72B0A96-630D-48F5-8711-4F8A42473EC9}" srcOrd="0" destOrd="0" parTransId="{D9F843FA-C78D-4F09-945E-2D2410D8317E}" sibTransId="{E2DF132F-5E10-43E2-8FDD-98EA791A8995}"/>
    <dgm:cxn modelId="{C4393B2D-6530-426E-9A1A-CB19C124964E}" srcId="{11490DCA-4A58-47A2-AEFC-34EE104FC661}" destId="{1E19E4B8-CF95-44C8-9A04-9C90BBFE042F}" srcOrd="0" destOrd="0" parTransId="{CFD79E77-37BA-4023-A9FF-AED2281BB17A}" sibTransId="{AD878ED8-BA44-4FB9-89E2-8C6CBDCD198B}"/>
    <dgm:cxn modelId="{C5EE220C-154C-4F30-A7E7-1083B6CA199D}" srcId="{F72B0A96-630D-48F5-8711-4F8A42473EC9}" destId="{8B222C0F-88A6-47BE-BE4F-4FB64CEADBAB}" srcOrd="0" destOrd="0" parTransId="{49D5196A-BE41-45AA-A734-9B12872FDE30}" sibTransId="{CFB6456D-4A08-4D21-A98C-14B67F97DA64}"/>
    <dgm:cxn modelId="{3D4EF51E-DBDD-4A7C-B22F-DF492909EF4D}" type="presOf" srcId="{F72B0A96-630D-48F5-8711-4F8A42473EC9}" destId="{5F07BBD1-21D0-4B4A-905D-46C149F424A6}" srcOrd="0" destOrd="0" presId="urn:microsoft.com/office/officeart/2005/8/layout/vList5"/>
    <dgm:cxn modelId="{104577BA-9139-4399-A4C6-930C55A7D1AC}" srcId="{9A693F17-5663-4ACD-AB28-A3DE4DE8DB2D}" destId="{11490DCA-4A58-47A2-AEFC-34EE104FC661}" srcOrd="1" destOrd="0" parTransId="{8B7E5130-7C7C-4B5F-B36A-F2839EC7CC45}" sibTransId="{BEFC846E-164A-4C5B-ADA9-77E6BBF5EE87}"/>
    <dgm:cxn modelId="{2CAC346B-A103-4E1B-8233-71A8251AE56D}" type="presOf" srcId="{11490DCA-4A58-47A2-AEFC-34EE104FC661}" destId="{59863DEA-C191-4D34-A930-20B6609B6CD0}" srcOrd="0" destOrd="0" presId="urn:microsoft.com/office/officeart/2005/8/layout/vList5"/>
    <dgm:cxn modelId="{FF5A53D6-C268-44E0-A892-1FA16AA44C1C}" type="presOf" srcId="{1E19E4B8-CF95-44C8-9A04-9C90BBFE042F}" destId="{F9759811-5DAB-4D3A-A011-637FD6E9489E}" srcOrd="0" destOrd="0" presId="urn:microsoft.com/office/officeart/2005/8/layout/vList5"/>
    <dgm:cxn modelId="{63B38A21-C736-46AF-8D1B-D81AB4D9051C}" type="presOf" srcId="{8B222C0F-88A6-47BE-BE4F-4FB64CEADBAB}" destId="{E400C45E-AB12-414A-89E1-032C88E291C2}" srcOrd="0" destOrd="0" presId="urn:microsoft.com/office/officeart/2005/8/layout/vList5"/>
    <dgm:cxn modelId="{F548AD0D-486A-42E6-BDDC-F257BAED1CF9}" type="presOf" srcId="{9A693F17-5663-4ACD-AB28-A3DE4DE8DB2D}" destId="{543647BA-67CB-408F-8656-F219CFB49CA2}" srcOrd="0" destOrd="0" presId="urn:microsoft.com/office/officeart/2005/8/layout/vList5"/>
    <dgm:cxn modelId="{00FE46F8-9BA0-40FC-8D6A-17CC987E332B}" type="presParOf" srcId="{543647BA-67CB-408F-8656-F219CFB49CA2}" destId="{033D0823-A94A-4B6E-B034-C3BE363EB956}" srcOrd="0" destOrd="0" presId="urn:microsoft.com/office/officeart/2005/8/layout/vList5"/>
    <dgm:cxn modelId="{68A5C342-3814-4854-9D1C-98AAFC963CA1}" type="presParOf" srcId="{033D0823-A94A-4B6E-B034-C3BE363EB956}" destId="{5F07BBD1-21D0-4B4A-905D-46C149F424A6}" srcOrd="0" destOrd="0" presId="urn:microsoft.com/office/officeart/2005/8/layout/vList5"/>
    <dgm:cxn modelId="{DBE3E703-CD85-4EF5-AFEC-62E69ADFAB40}" type="presParOf" srcId="{033D0823-A94A-4B6E-B034-C3BE363EB956}" destId="{E400C45E-AB12-414A-89E1-032C88E291C2}" srcOrd="1" destOrd="0" presId="urn:microsoft.com/office/officeart/2005/8/layout/vList5"/>
    <dgm:cxn modelId="{056DDDE6-16B2-446C-AC15-258CBC550CB5}" type="presParOf" srcId="{543647BA-67CB-408F-8656-F219CFB49CA2}" destId="{C80AD8A7-BC6C-414F-B9AB-18D4FFC275BB}" srcOrd="1" destOrd="0" presId="urn:microsoft.com/office/officeart/2005/8/layout/vList5"/>
    <dgm:cxn modelId="{92754F37-0469-4611-930A-5B3E3113FE43}" type="presParOf" srcId="{543647BA-67CB-408F-8656-F219CFB49CA2}" destId="{E6322729-DF46-4FFE-994D-E7390C752BD4}" srcOrd="2" destOrd="0" presId="urn:microsoft.com/office/officeart/2005/8/layout/vList5"/>
    <dgm:cxn modelId="{5306FA8E-EC7A-426F-8015-55C2CD48A0E8}" type="presParOf" srcId="{E6322729-DF46-4FFE-994D-E7390C752BD4}" destId="{59863DEA-C191-4D34-A930-20B6609B6CD0}" srcOrd="0" destOrd="0" presId="urn:microsoft.com/office/officeart/2005/8/layout/vList5"/>
    <dgm:cxn modelId="{CB8BB201-C548-4AF0-8A01-A5892B05D973}" type="presParOf" srcId="{E6322729-DF46-4FFE-994D-E7390C752BD4}" destId="{F9759811-5DAB-4D3A-A011-637FD6E9489E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693F17-5663-4ACD-AB28-A3DE4DE8DB2D}" type="doc">
      <dgm:prSet loTypeId="urn:microsoft.com/office/officeart/2005/8/layout/vList5" loCatId="list" qsTypeId="urn:microsoft.com/office/officeart/2005/8/quickstyle/simple1#5" qsCatId="simple" csTypeId="urn:microsoft.com/office/officeart/2005/8/colors/accent1_2#6" csCatId="accent1" phldr="1"/>
      <dgm:spPr/>
      <dgm:t>
        <a:bodyPr/>
        <a:lstStyle/>
        <a:p>
          <a:endParaRPr lang="ru-RU"/>
        </a:p>
      </dgm:t>
    </dgm:pt>
    <dgm:pt modelId="{F72B0A96-630D-48F5-8711-4F8A42473EC9}">
      <dgm:prSet phldrT="[Текст]"/>
      <dgm:spPr>
        <a:gradFill flip="none" rotWithShape="0">
          <a:gsLst>
            <a:gs pos="0">
              <a:srgbClr val="0231A1">
                <a:shade val="30000"/>
                <a:satMod val="115000"/>
              </a:srgbClr>
            </a:gs>
            <a:gs pos="50000">
              <a:srgbClr val="0231A1">
                <a:shade val="67500"/>
                <a:satMod val="115000"/>
              </a:srgbClr>
            </a:gs>
            <a:gs pos="100000">
              <a:srgbClr val="0231A1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r>
            <a:rPr lang="en-US" dirty="0"/>
            <a:t>Min 200</a:t>
          </a:r>
          <a:r>
            <a:rPr lang="ru-RU" dirty="0"/>
            <a:t>0</a:t>
          </a:r>
        </a:p>
      </dgm:t>
    </dgm:pt>
    <dgm:pt modelId="{D9F843FA-C78D-4F09-945E-2D2410D8317E}" type="parTrans" cxnId="{D833384A-A8F7-4D8D-81B8-57ED21DB0C62}">
      <dgm:prSet/>
      <dgm:spPr/>
      <dgm:t>
        <a:bodyPr/>
        <a:lstStyle/>
        <a:p>
          <a:endParaRPr lang="ru-RU"/>
        </a:p>
      </dgm:t>
    </dgm:pt>
    <dgm:pt modelId="{E2DF132F-5E10-43E2-8FDD-98EA791A8995}" type="sibTrans" cxnId="{D833384A-A8F7-4D8D-81B8-57ED21DB0C62}">
      <dgm:prSet/>
      <dgm:spPr/>
      <dgm:t>
        <a:bodyPr/>
        <a:lstStyle/>
        <a:p>
          <a:endParaRPr lang="ru-RU"/>
        </a:p>
      </dgm:t>
    </dgm:pt>
    <dgm:pt modelId="{8B222C0F-88A6-47BE-BE4F-4FB64CEADBAB}">
      <dgm:prSet phldrT="[Текст]" custT="1"/>
      <dgm:spPr>
        <a:ln>
          <a:solidFill>
            <a:srgbClr val="0231A1">
              <a:alpha val="90000"/>
            </a:srgbClr>
          </a:solidFill>
        </a:ln>
      </dgm:spPr>
      <dgm:t>
        <a:bodyPr/>
        <a:lstStyle/>
        <a:p>
          <a:pPr algn="just"/>
          <a:r>
            <a:rPr lang="ru-RU" sz="1400" b="1" dirty="0">
              <a:solidFill>
                <a:srgbClr val="0231A1"/>
              </a:solidFill>
              <a:latin typeface="FreeSetC" pitchFamily="82" charset="0"/>
            </a:rPr>
            <a:t>Численность детей от 5 до 18 лет</a:t>
          </a:r>
          <a:r>
            <a:rPr lang="ru-RU" sz="1400" dirty="0">
              <a:solidFill>
                <a:srgbClr val="0231A1"/>
              </a:solidFill>
              <a:latin typeface="FreeSetC" pitchFamily="82" charset="0"/>
            </a:rPr>
            <a:t>, принявших участие в проведенных школьным </a:t>
          </a:r>
          <a:r>
            <a:rPr lang="ru-RU" sz="1400" dirty="0" err="1">
              <a:solidFill>
                <a:srgbClr val="0231A1"/>
              </a:solidFill>
              <a:latin typeface="FreeSetC" pitchFamily="82" charset="0"/>
            </a:rPr>
            <a:t>Кванториумом</a:t>
          </a:r>
          <a:r>
            <a:rPr lang="ru-RU" sz="1400" dirty="0">
              <a:solidFill>
                <a:srgbClr val="0231A1"/>
              </a:solidFill>
              <a:latin typeface="FreeSetC" pitchFamily="82" charset="0"/>
            </a:rPr>
            <a:t> </a:t>
          </a:r>
          <a:r>
            <a:rPr lang="ru-RU" sz="1400" b="1" dirty="0">
              <a:solidFill>
                <a:srgbClr val="0231A1"/>
              </a:solidFill>
              <a:latin typeface="FreeSetC" pitchFamily="82" charset="0"/>
            </a:rPr>
            <a:t>внеклассных мероприятиях (в том числе дистанционных)</a:t>
          </a:r>
          <a:r>
            <a:rPr lang="ru-RU" sz="1400" dirty="0">
              <a:solidFill>
                <a:srgbClr val="0231A1"/>
              </a:solidFill>
              <a:latin typeface="FreeSetC" pitchFamily="82" charset="0"/>
            </a:rPr>
            <a:t>, тематика которых соответствует направлениям деятельности Школьного </a:t>
          </a:r>
          <a:r>
            <a:rPr lang="ru-RU" sz="1400" dirty="0" err="1">
              <a:solidFill>
                <a:srgbClr val="0231A1"/>
              </a:solidFill>
              <a:latin typeface="FreeSetC" pitchFamily="82" charset="0"/>
            </a:rPr>
            <a:t>Кванториума</a:t>
          </a:r>
          <a:r>
            <a:rPr lang="ru-RU" sz="1400" dirty="0">
              <a:solidFill>
                <a:srgbClr val="0231A1"/>
              </a:solidFill>
              <a:latin typeface="FreeSetC" pitchFamily="82" charset="0"/>
            </a:rPr>
            <a:t> (человек в год)</a:t>
          </a:r>
        </a:p>
      </dgm:t>
    </dgm:pt>
    <dgm:pt modelId="{49D5196A-BE41-45AA-A734-9B12872FDE30}" type="parTrans" cxnId="{C5EE220C-154C-4F30-A7E7-1083B6CA199D}">
      <dgm:prSet/>
      <dgm:spPr/>
      <dgm:t>
        <a:bodyPr/>
        <a:lstStyle/>
        <a:p>
          <a:endParaRPr lang="ru-RU"/>
        </a:p>
      </dgm:t>
    </dgm:pt>
    <dgm:pt modelId="{CFB6456D-4A08-4D21-A98C-14B67F97DA64}" type="sibTrans" cxnId="{C5EE220C-154C-4F30-A7E7-1083B6CA199D}">
      <dgm:prSet/>
      <dgm:spPr/>
      <dgm:t>
        <a:bodyPr/>
        <a:lstStyle/>
        <a:p>
          <a:endParaRPr lang="ru-RU"/>
        </a:p>
      </dgm:t>
    </dgm:pt>
    <dgm:pt modelId="{11490DCA-4A58-47A2-AEFC-34EE104FC661}">
      <dgm:prSet phldrT="[Текст]"/>
      <dgm:spPr>
        <a:gradFill flip="none" rotWithShape="0">
          <a:gsLst>
            <a:gs pos="0">
              <a:srgbClr val="0231A1">
                <a:shade val="30000"/>
                <a:satMod val="115000"/>
              </a:srgbClr>
            </a:gs>
            <a:gs pos="50000">
              <a:srgbClr val="0231A1">
                <a:shade val="67500"/>
                <a:satMod val="115000"/>
              </a:srgbClr>
            </a:gs>
            <a:gs pos="100000">
              <a:srgbClr val="0231A1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r>
            <a:rPr lang="en-US" dirty="0"/>
            <a:t>Min 10</a:t>
          </a:r>
          <a:endParaRPr lang="ru-RU" dirty="0"/>
        </a:p>
      </dgm:t>
    </dgm:pt>
    <dgm:pt modelId="{8B7E5130-7C7C-4B5F-B36A-F2839EC7CC45}" type="parTrans" cxnId="{104577BA-9139-4399-A4C6-930C55A7D1AC}">
      <dgm:prSet/>
      <dgm:spPr/>
      <dgm:t>
        <a:bodyPr/>
        <a:lstStyle/>
        <a:p>
          <a:endParaRPr lang="ru-RU"/>
        </a:p>
      </dgm:t>
    </dgm:pt>
    <dgm:pt modelId="{BEFC846E-164A-4C5B-ADA9-77E6BBF5EE87}" type="sibTrans" cxnId="{104577BA-9139-4399-A4C6-930C55A7D1AC}">
      <dgm:prSet/>
      <dgm:spPr/>
      <dgm:t>
        <a:bodyPr/>
        <a:lstStyle/>
        <a:p>
          <a:endParaRPr lang="ru-RU"/>
        </a:p>
      </dgm:t>
    </dgm:pt>
    <dgm:pt modelId="{1E19E4B8-CF95-44C8-9A04-9C90BBFE042F}">
      <dgm:prSet phldrT="[Текст]" custT="1"/>
      <dgm:spPr>
        <a:ln>
          <a:solidFill>
            <a:srgbClr val="0231A1">
              <a:alpha val="90000"/>
            </a:srgbClr>
          </a:solidFill>
        </a:ln>
      </dgm:spPr>
      <dgm:t>
        <a:bodyPr/>
        <a:lstStyle/>
        <a:p>
          <a:pPr algn="just"/>
          <a:r>
            <a:rPr lang="ru-RU" sz="1400" b="1" dirty="0">
              <a:solidFill>
                <a:srgbClr val="0231A1"/>
              </a:solidFill>
              <a:latin typeface="FreeSetC" pitchFamily="82" charset="0"/>
            </a:rPr>
            <a:t>Количество проведенных внеклассных мероприятий (в том числе дистанционных) </a:t>
          </a:r>
          <a:r>
            <a:rPr lang="ru-RU" sz="1400" dirty="0">
              <a:solidFill>
                <a:srgbClr val="0231A1"/>
              </a:solidFill>
              <a:latin typeface="FreeSetC" pitchFamily="82" charset="0"/>
            </a:rPr>
            <a:t>для детей от 5 до 18 лет, тематика которых соответствует направлениям деятельности Школьного </a:t>
          </a:r>
          <a:r>
            <a:rPr lang="ru-RU" sz="1400" dirty="0" err="1">
              <a:solidFill>
                <a:srgbClr val="0231A1"/>
              </a:solidFill>
              <a:latin typeface="FreeSetC" pitchFamily="82" charset="0"/>
            </a:rPr>
            <a:t>Кванториума</a:t>
          </a:r>
          <a:r>
            <a:rPr lang="ru-RU" sz="1400" dirty="0">
              <a:solidFill>
                <a:srgbClr val="0231A1"/>
              </a:solidFill>
              <a:latin typeface="FreeSetC" pitchFamily="82" charset="0"/>
            </a:rPr>
            <a:t> (единиц в год)</a:t>
          </a:r>
        </a:p>
      </dgm:t>
    </dgm:pt>
    <dgm:pt modelId="{CFD79E77-37BA-4023-A9FF-AED2281BB17A}" type="parTrans" cxnId="{C4393B2D-6530-426E-9A1A-CB19C124964E}">
      <dgm:prSet/>
      <dgm:spPr/>
      <dgm:t>
        <a:bodyPr/>
        <a:lstStyle/>
        <a:p>
          <a:endParaRPr lang="ru-RU"/>
        </a:p>
      </dgm:t>
    </dgm:pt>
    <dgm:pt modelId="{AD878ED8-BA44-4FB9-89E2-8C6CBDCD198B}" type="sibTrans" cxnId="{C4393B2D-6530-426E-9A1A-CB19C124964E}">
      <dgm:prSet/>
      <dgm:spPr/>
      <dgm:t>
        <a:bodyPr/>
        <a:lstStyle/>
        <a:p>
          <a:endParaRPr lang="ru-RU"/>
        </a:p>
      </dgm:t>
    </dgm:pt>
    <dgm:pt modelId="{543647BA-67CB-408F-8656-F219CFB49CA2}" type="pres">
      <dgm:prSet presAssocID="{9A693F17-5663-4ACD-AB28-A3DE4DE8DB2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3D0823-A94A-4B6E-B034-C3BE363EB956}" type="pres">
      <dgm:prSet presAssocID="{F72B0A96-630D-48F5-8711-4F8A42473EC9}" presName="linNode" presStyleCnt="0"/>
      <dgm:spPr/>
    </dgm:pt>
    <dgm:pt modelId="{5F07BBD1-21D0-4B4A-905D-46C149F424A6}" type="pres">
      <dgm:prSet presAssocID="{F72B0A96-630D-48F5-8711-4F8A42473EC9}" presName="parentText" presStyleLbl="node1" presStyleIdx="0" presStyleCnt="2" custLinFactNeighborX="-3888" custLinFactNeighborY="-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00C45E-AB12-414A-89E1-032C88E291C2}" type="pres">
      <dgm:prSet presAssocID="{F72B0A96-630D-48F5-8711-4F8A42473EC9}" presName="descendantText" presStyleLbl="alignAccFollowNode1" presStyleIdx="0" presStyleCnt="2" custScaleX="216321" custScaleY="112774" custLinFactNeighborX="4861" custLinFactNeighborY="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0AD8A7-BC6C-414F-B9AB-18D4FFC275BB}" type="pres">
      <dgm:prSet presAssocID="{E2DF132F-5E10-43E2-8FDD-98EA791A8995}" presName="sp" presStyleCnt="0"/>
      <dgm:spPr/>
    </dgm:pt>
    <dgm:pt modelId="{E6322729-DF46-4FFE-994D-E7390C752BD4}" type="pres">
      <dgm:prSet presAssocID="{11490DCA-4A58-47A2-AEFC-34EE104FC661}" presName="linNode" presStyleCnt="0"/>
      <dgm:spPr/>
    </dgm:pt>
    <dgm:pt modelId="{59863DEA-C191-4D34-A930-20B6609B6CD0}" type="pres">
      <dgm:prSet presAssocID="{11490DCA-4A58-47A2-AEFC-34EE104FC661}" presName="parentText" presStyleLbl="node1" presStyleIdx="1" presStyleCnt="2" custScaleX="1072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59811-5DAB-4D3A-A011-637FD6E9489E}" type="pres">
      <dgm:prSet presAssocID="{11490DCA-4A58-47A2-AEFC-34EE104FC661}" presName="descendantText" presStyleLbl="alignAccFollowNode1" presStyleIdx="1" presStyleCnt="2" custScaleX="231973" custScaleY="1233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33384A-A8F7-4D8D-81B8-57ED21DB0C62}" srcId="{9A693F17-5663-4ACD-AB28-A3DE4DE8DB2D}" destId="{F72B0A96-630D-48F5-8711-4F8A42473EC9}" srcOrd="0" destOrd="0" parTransId="{D9F843FA-C78D-4F09-945E-2D2410D8317E}" sibTransId="{E2DF132F-5E10-43E2-8FDD-98EA791A8995}"/>
    <dgm:cxn modelId="{C4393B2D-6530-426E-9A1A-CB19C124964E}" srcId="{11490DCA-4A58-47A2-AEFC-34EE104FC661}" destId="{1E19E4B8-CF95-44C8-9A04-9C90BBFE042F}" srcOrd="0" destOrd="0" parTransId="{CFD79E77-37BA-4023-A9FF-AED2281BB17A}" sibTransId="{AD878ED8-BA44-4FB9-89E2-8C6CBDCD198B}"/>
    <dgm:cxn modelId="{38E2E4D5-5229-49C6-99B9-89AD04DC05D8}" type="presOf" srcId="{1E19E4B8-CF95-44C8-9A04-9C90BBFE042F}" destId="{F9759811-5DAB-4D3A-A011-637FD6E9489E}" srcOrd="0" destOrd="0" presId="urn:microsoft.com/office/officeart/2005/8/layout/vList5"/>
    <dgm:cxn modelId="{C5EE220C-154C-4F30-A7E7-1083B6CA199D}" srcId="{F72B0A96-630D-48F5-8711-4F8A42473EC9}" destId="{8B222C0F-88A6-47BE-BE4F-4FB64CEADBAB}" srcOrd="0" destOrd="0" parTransId="{49D5196A-BE41-45AA-A734-9B12872FDE30}" sibTransId="{CFB6456D-4A08-4D21-A98C-14B67F97DA64}"/>
    <dgm:cxn modelId="{4AFACE41-34CF-4A6B-A8FA-4A2C1503CDAF}" type="presOf" srcId="{9A693F17-5663-4ACD-AB28-A3DE4DE8DB2D}" destId="{543647BA-67CB-408F-8656-F219CFB49CA2}" srcOrd="0" destOrd="0" presId="urn:microsoft.com/office/officeart/2005/8/layout/vList5"/>
    <dgm:cxn modelId="{104577BA-9139-4399-A4C6-930C55A7D1AC}" srcId="{9A693F17-5663-4ACD-AB28-A3DE4DE8DB2D}" destId="{11490DCA-4A58-47A2-AEFC-34EE104FC661}" srcOrd="1" destOrd="0" parTransId="{8B7E5130-7C7C-4B5F-B36A-F2839EC7CC45}" sibTransId="{BEFC846E-164A-4C5B-ADA9-77E6BBF5EE87}"/>
    <dgm:cxn modelId="{F3AAA040-A918-41A3-BBF0-1A6B2724D281}" type="presOf" srcId="{11490DCA-4A58-47A2-AEFC-34EE104FC661}" destId="{59863DEA-C191-4D34-A930-20B6609B6CD0}" srcOrd="0" destOrd="0" presId="urn:microsoft.com/office/officeart/2005/8/layout/vList5"/>
    <dgm:cxn modelId="{FA330470-387D-479A-8703-3B47956DCEDB}" type="presOf" srcId="{F72B0A96-630D-48F5-8711-4F8A42473EC9}" destId="{5F07BBD1-21D0-4B4A-905D-46C149F424A6}" srcOrd="0" destOrd="0" presId="urn:microsoft.com/office/officeart/2005/8/layout/vList5"/>
    <dgm:cxn modelId="{22B5E51E-87B8-44CC-BC9A-B59031701453}" type="presOf" srcId="{8B222C0F-88A6-47BE-BE4F-4FB64CEADBAB}" destId="{E400C45E-AB12-414A-89E1-032C88E291C2}" srcOrd="0" destOrd="0" presId="urn:microsoft.com/office/officeart/2005/8/layout/vList5"/>
    <dgm:cxn modelId="{8191A6C7-7C8B-4E39-8BF4-45677A5F854C}" type="presParOf" srcId="{543647BA-67CB-408F-8656-F219CFB49CA2}" destId="{033D0823-A94A-4B6E-B034-C3BE363EB956}" srcOrd="0" destOrd="0" presId="urn:microsoft.com/office/officeart/2005/8/layout/vList5"/>
    <dgm:cxn modelId="{1713C5FC-2174-4D2D-872E-CD92BA29E3C4}" type="presParOf" srcId="{033D0823-A94A-4B6E-B034-C3BE363EB956}" destId="{5F07BBD1-21D0-4B4A-905D-46C149F424A6}" srcOrd="0" destOrd="0" presId="urn:microsoft.com/office/officeart/2005/8/layout/vList5"/>
    <dgm:cxn modelId="{FA34106C-185B-47D1-9473-1835AC666AB6}" type="presParOf" srcId="{033D0823-A94A-4B6E-B034-C3BE363EB956}" destId="{E400C45E-AB12-414A-89E1-032C88E291C2}" srcOrd="1" destOrd="0" presId="urn:microsoft.com/office/officeart/2005/8/layout/vList5"/>
    <dgm:cxn modelId="{46D8879D-5336-4FA3-A409-0805C398BF1C}" type="presParOf" srcId="{543647BA-67CB-408F-8656-F219CFB49CA2}" destId="{C80AD8A7-BC6C-414F-B9AB-18D4FFC275BB}" srcOrd="1" destOrd="0" presId="urn:microsoft.com/office/officeart/2005/8/layout/vList5"/>
    <dgm:cxn modelId="{FB216693-3FED-4A31-A2FF-0A44CDDA21FE}" type="presParOf" srcId="{543647BA-67CB-408F-8656-F219CFB49CA2}" destId="{E6322729-DF46-4FFE-994D-E7390C752BD4}" srcOrd="2" destOrd="0" presId="urn:microsoft.com/office/officeart/2005/8/layout/vList5"/>
    <dgm:cxn modelId="{738E367A-F88E-4ED1-822B-9FCC5A62E50E}" type="presParOf" srcId="{E6322729-DF46-4FFE-994D-E7390C752BD4}" destId="{59863DEA-C191-4D34-A930-20B6609B6CD0}" srcOrd="0" destOrd="0" presId="urn:microsoft.com/office/officeart/2005/8/layout/vList5"/>
    <dgm:cxn modelId="{AE6CB19A-960B-41BA-805E-EBC21F5FF760}" type="presParOf" srcId="{E6322729-DF46-4FFE-994D-E7390C752BD4}" destId="{F9759811-5DAB-4D3A-A011-637FD6E9489E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E537FC4-4FC8-4481-A9C8-05969A0EFC3C}" type="doc">
      <dgm:prSet loTypeId="urn:microsoft.com/office/officeart/2011/layout/HexagonRadial" loCatId="cycle" qsTypeId="urn:microsoft.com/office/officeart/2005/8/quickstyle/simple2" qsCatId="simple" csTypeId="urn:microsoft.com/office/officeart/2005/8/colors/accent1_2#7" csCatId="accent1" phldr="1"/>
      <dgm:spPr/>
      <dgm:t>
        <a:bodyPr/>
        <a:lstStyle/>
        <a:p>
          <a:endParaRPr lang="ru-RU"/>
        </a:p>
      </dgm:t>
    </dgm:pt>
    <dgm:pt modelId="{0B180044-8CA7-490B-A7BF-36EC34CDD2E4}">
      <dgm:prSet phldrT="[Текст]" custT="1"/>
      <dgm:spPr>
        <a:gradFill flip="none" rotWithShape="0">
          <a:gsLst>
            <a:gs pos="0">
              <a:srgbClr val="0231A1">
                <a:shade val="30000"/>
                <a:satMod val="115000"/>
              </a:srgbClr>
            </a:gs>
            <a:gs pos="50000">
              <a:srgbClr val="0231A1">
                <a:shade val="67500"/>
                <a:satMod val="115000"/>
              </a:srgbClr>
            </a:gs>
            <a:gs pos="100000">
              <a:srgbClr val="0231A1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r>
            <a:rPr lang="ru-RU" sz="1000" dirty="0">
              <a:latin typeface="BankGothic RUSS" pitchFamily="34" charset="0"/>
            </a:rPr>
            <a:t>биология</a:t>
          </a:r>
        </a:p>
      </dgm:t>
    </dgm:pt>
    <dgm:pt modelId="{1AC7D0F5-A252-4446-B1BF-1D6CAC943FFF}" type="parTrans" cxnId="{E27FC81B-EA8F-4A9A-A0C7-1F2E74DB78FC}">
      <dgm:prSet/>
      <dgm:spPr/>
      <dgm:t>
        <a:bodyPr/>
        <a:lstStyle/>
        <a:p>
          <a:endParaRPr lang="ru-RU"/>
        </a:p>
      </dgm:t>
    </dgm:pt>
    <dgm:pt modelId="{1B39C492-4F71-4CB5-8763-86AA77ED11DE}" type="sibTrans" cxnId="{E27FC81B-EA8F-4A9A-A0C7-1F2E74DB78FC}">
      <dgm:prSet/>
      <dgm:spPr/>
      <dgm:t>
        <a:bodyPr/>
        <a:lstStyle/>
        <a:p>
          <a:endParaRPr lang="ru-RU"/>
        </a:p>
      </dgm:t>
    </dgm:pt>
    <dgm:pt modelId="{E8A0A0FB-CBE1-4C78-BECD-599B0EB7E2A6}">
      <dgm:prSet phldrT="[Текст]" custT="1"/>
      <dgm:spPr>
        <a:gradFill flip="none" rotWithShape="0">
          <a:gsLst>
            <a:gs pos="0">
              <a:srgbClr val="0231A1">
                <a:shade val="30000"/>
                <a:satMod val="115000"/>
              </a:srgbClr>
            </a:gs>
            <a:gs pos="50000">
              <a:srgbClr val="0231A1">
                <a:shade val="67500"/>
                <a:satMod val="115000"/>
              </a:srgbClr>
            </a:gs>
            <a:gs pos="100000">
              <a:srgbClr val="0231A1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r>
            <a:rPr lang="ru-RU" sz="1200" dirty="0">
              <a:latin typeface="BankGothic RUSS" pitchFamily="34" charset="0"/>
            </a:rPr>
            <a:t>химия</a:t>
          </a:r>
        </a:p>
      </dgm:t>
    </dgm:pt>
    <dgm:pt modelId="{67DF3CE0-9A44-420A-8EC5-7CCF8AF93574}" type="parTrans" cxnId="{293E309F-A8C3-4376-8150-2568FB86938F}">
      <dgm:prSet/>
      <dgm:spPr/>
      <dgm:t>
        <a:bodyPr/>
        <a:lstStyle/>
        <a:p>
          <a:endParaRPr lang="ru-RU"/>
        </a:p>
      </dgm:t>
    </dgm:pt>
    <dgm:pt modelId="{FCEC0FD5-8488-4453-A60D-C444A968A96A}" type="sibTrans" cxnId="{293E309F-A8C3-4376-8150-2568FB86938F}">
      <dgm:prSet/>
      <dgm:spPr/>
      <dgm:t>
        <a:bodyPr/>
        <a:lstStyle/>
        <a:p>
          <a:endParaRPr lang="ru-RU"/>
        </a:p>
      </dgm:t>
    </dgm:pt>
    <dgm:pt modelId="{B09BCC76-ED27-4F93-A183-26A2CB47407A}">
      <dgm:prSet phldrT="[Текст]" custT="1"/>
      <dgm:spPr>
        <a:gradFill flip="none" rotWithShape="0">
          <a:gsLst>
            <a:gs pos="0">
              <a:srgbClr val="0231A1">
                <a:shade val="30000"/>
                <a:satMod val="115000"/>
              </a:srgbClr>
            </a:gs>
            <a:gs pos="50000">
              <a:srgbClr val="0231A1">
                <a:shade val="67500"/>
                <a:satMod val="115000"/>
              </a:srgbClr>
            </a:gs>
            <a:gs pos="100000">
              <a:srgbClr val="0231A1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r>
            <a:rPr lang="ru-RU" sz="1200" dirty="0">
              <a:latin typeface="BankGothic RUSS" pitchFamily="34" charset="0"/>
            </a:rPr>
            <a:t>физика</a:t>
          </a:r>
        </a:p>
      </dgm:t>
    </dgm:pt>
    <dgm:pt modelId="{4DF59119-6963-4EE4-AF12-D70408A368BD}" type="parTrans" cxnId="{66CC44D9-54D8-4411-A90A-9B66F2E4C921}">
      <dgm:prSet/>
      <dgm:spPr/>
      <dgm:t>
        <a:bodyPr/>
        <a:lstStyle/>
        <a:p>
          <a:endParaRPr lang="ru-RU"/>
        </a:p>
      </dgm:t>
    </dgm:pt>
    <dgm:pt modelId="{DC90A8A1-AA0B-4DA3-B03D-B7AF1459B824}" type="sibTrans" cxnId="{66CC44D9-54D8-4411-A90A-9B66F2E4C921}">
      <dgm:prSet/>
      <dgm:spPr/>
      <dgm:t>
        <a:bodyPr/>
        <a:lstStyle/>
        <a:p>
          <a:endParaRPr lang="ru-RU"/>
        </a:p>
      </dgm:t>
    </dgm:pt>
    <dgm:pt modelId="{535A5E6A-4EAA-43D1-9F60-4FB5CD48D715}">
      <dgm:prSet phldrT="[Текст]" custT="1"/>
      <dgm:spPr>
        <a:gradFill flip="none" rotWithShape="0">
          <a:gsLst>
            <a:gs pos="0">
              <a:srgbClr val="0231A1">
                <a:shade val="30000"/>
                <a:satMod val="115000"/>
              </a:srgbClr>
            </a:gs>
            <a:gs pos="50000">
              <a:srgbClr val="0231A1">
                <a:shade val="67500"/>
                <a:satMod val="115000"/>
              </a:srgbClr>
            </a:gs>
            <a:gs pos="100000">
              <a:srgbClr val="0231A1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r>
            <a:rPr lang="ru-RU" sz="1100" dirty="0" err="1">
              <a:latin typeface="BankGothic RUSS" pitchFamily="34" charset="0"/>
            </a:rPr>
            <a:t>Робото</a:t>
          </a:r>
          <a:endParaRPr lang="ru-RU" sz="1100" dirty="0">
            <a:latin typeface="BankGothic RUSS" pitchFamily="34" charset="0"/>
          </a:endParaRPr>
        </a:p>
        <a:p>
          <a:r>
            <a:rPr lang="ru-RU" sz="1100" dirty="0">
              <a:latin typeface="BankGothic RUSS" pitchFamily="34" charset="0"/>
            </a:rPr>
            <a:t>техника</a:t>
          </a:r>
        </a:p>
      </dgm:t>
    </dgm:pt>
    <dgm:pt modelId="{7ABF1A19-4AE3-490C-BFC9-0BF7A540DDAA}" type="parTrans" cxnId="{FC482694-8805-47A9-BF8B-47BBD8AA9F79}">
      <dgm:prSet/>
      <dgm:spPr/>
      <dgm:t>
        <a:bodyPr/>
        <a:lstStyle/>
        <a:p>
          <a:endParaRPr lang="ru-RU"/>
        </a:p>
      </dgm:t>
    </dgm:pt>
    <dgm:pt modelId="{46E6835A-47CA-4990-A145-A50415D81A08}" type="sibTrans" cxnId="{FC482694-8805-47A9-BF8B-47BBD8AA9F79}">
      <dgm:prSet/>
      <dgm:spPr/>
      <dgm:t>
        <a:bodyPr/>
        <a:lstStyle/>
        <a:p>
          <a:endParaRPr lang="ru-RU"/>
        </a:p>
      </dgm:t>
    </dgm:pt>
    <dgm:pt modelId="{2531C263-5684-423F-A6D8-5F1D8824258B}">
      <dgm:prSet phldrT="[Текст]" custT="1"/>
      <dgm:spPr>
        <a:gradFill flip="none" rotWithShape="0">
          <a:gsLst>
            <a:gs pos="0">
              <a:srgbClr val="0231A1">
                <a:shade val="30000"/>
                <a:satMod val="115000"/>
              </a:srgbClr>
            </a:gs>
            <a:gs pos="50000">
              <a:srgbClr val="0231A1">
                <a:shade val="67500"/>
                <a:satMod val="115000"/>
              </a:srgbClr>
            </a:gs>
            <a:gs pos="100000">
              <a:srgbClr val="0231A1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r>
            <a:rPr lang="ru-RU" sz="1000" dirty="0">
              <a:latin typeface="BankGothic RUSS" pitchFamily="34" charset="0"/>
            </a:rPr>
            <a:t>программирование</a:t>
          </a:r>
        </a:p>
      </dgm:t>
    </dgm:pt>
    <dgm:pt modelId="{C25F8767-CB03-4F17-9F90-0A135F39261C}" type="parTrans" cxnId="{E0B60344-A3FE-4093-9956-F0A708BA3862}">
      <dgm:prSet/>
      <dgm:spPr/>
      <dgm:t>
        <a:bodyPr/>
        <a:lstStyle/>
        <a:p>
          <a:endParaRPr lang="ru-RU"/>
        </a:p>
      </dgm:t>
    </dgm:pt>
    <dgm:pt modelId="{86F5A188-61CD-4D2A-AD12-AC278954D1C1}" type="sibTrans" cxnId="{E0B60344-A3FE-4093-9956-F0A708BA3862}">
      <dgm:prSet/>
      <dgm:spPr/>
      <dgm:t>
        <a:bodyPr/>
        <a:lstStyle/>
        <a:p>
          <a:endParaRPr lang="ru-RU"/>
        </a:p>
      </dgm:t>
    </dgm:pt>
    <dgm:pt modelId="{28616425-3FCB-44A8-BCB0-42F07F680A31}">
      <dgm:prSet phldrT="[Текст]" custT="1"/>
      <dgm:spPr>
        <a:gradFill flip="none" rotWithShape="0">
          <a:gsLst>
            <a:gs pos="0">
              <a:srgbClr val="0231A1">
                <a:shade val="30000"/>
                <a:satMod val="115000"/>
              </a:srgbClr>
            </a:gs>
            <a:gs pos="50000">
              <a:srgbClr val="0231A1">
                <a:shade val="67500"/>
                <a:satMod val="115000"/>
              </a:srgbClr>
            </a:gs>
            <a:gs pos="100000">
              <a:srgbClr val="0231A1">
                <a:shade val="100000"/>
                <a:satMod val="115000"/>
              </a:srgbClr>
            </a:gs>
          </a:gsLst>
          <a:lin ang="8100000" scaled="1"/>
          <a:tileRect/>
        </a:gradFill>
      </dgm:spPr>
      <dgm:t>
        <a:bodyPr/>
        <a:lstStyle/>
        <a:p>
          <a:r>
            <a:rPr lang="ru-RU" sz="1300" dirty="0" err="1">
              <a:latin typeface="BankGothic RUSS" pitchFamily="34" charset="0"/>
            </a:rPr>
            <a:t>хайтек</a:t>
          </a:r>
          <a:endParaRPr lang="ru-RU" sz="1300" dirty="0">
            <a:latin typeface="BankGothic RUSS" pitchFamily="34" charset="0"/>
          </a:endParaRPr>
        </a:p>
      </dgm:t>
    </dgm:pt>
    <dgm:pt modelId="{E6EA2A89-646A-47C2-89E3-2086E597407E}" type="parTrans" cxnId="{C3856020-E097-45FF-9591-628E0B494F83}">
      <dgm:prSet/>
      <dgm:spPr/>
      <dgm:t>
        <a:bodyPr/>
        <a:lstStyle/>
        <a:p>
          <a:endParaRPr lang="ru-RU"/>
        </a:p>
      </dgm:t>
    </dgm:pt>
    <dgm:pt modelId="{A8AEA6BC-786B-4CC9-B334-24B7C02185EF}" type="sibTrans" cxnId="{C3856020-E097-45FF-9591-628E0B494F83}">
      <dgm:prSet/>
      <dgm:spPr/>
      <dgm:t>
        <a:bodyPr/>
        <a:lstStyle/>
        <a:p>
          <a:endParaRPr lang="ru-RU"/>
        </a:p>
      </dgm:t>
    </dgm:pt>
    <dgm:pt modelId="{BF3E3C0B-F2EB-4A67-BE81-661A63783784}">
      <dgm:prSet phldrT="[Текст]" phldr="1"/>
      <dgm:spPr>
        <a:solidFill>
          <a:schemeClr val="bg1"/>
        </a:solidFill>
        <a:ln>
          <a:solidFill>
            <a:srgbClr val="0231A1"/>
          </a:solidFill>
        </a:ln>
      </dgm:spPr>
      <dgm:t>
        <a:bodyPr/>
        <a:lstStyle/>
        <a:p>
          <a:endParaRPr lang="ru-RU" dirty="0"/>
        </a:p>
      </dgm:t>
    </dgm:pt>
    <dgm:pt modelId="{726F2390-9C5B-45A1-9533-64F249643FEC}" type="sibTrans" cxnId="{3CD8D963-D2D0-4545-AE8E-A86C69A4FF2B}">
      <dgm:prSet/>
      <dgm:spPr/>
      <dgm:t>
        <a:bodyPr/>
        <a:lstStyle/>
        <a:p>
          <a:endParaRPr lang="ru-RU"/>
        </a:p>
      </dgm:t>
    </dgm:pt>
    <dgm:pt modelId="{3C0FC0A7-FE0A-4366-B42F-FEBF3F7F55F2}" type="parTrans" cxnId="{3CD8D963-D2D0-4545-AE8E-A86C69A4FF2B}">
      <dgm:prSet/>
      <dgm:spPr/>
      <dgm:t>
        <a:bodyPr/>
        <a:lstStyle/>
        <a:p>
          <a:endParaRPr lang="ru-RU"/>
        </a:p>
      </dgm:t>
    </dgm:pt>
    <dgm:pt modelId="{BE27E858-80A6-482E-87AB-D6FB42051425}" type="pres">
      <dgm:prSet presAssocID="{9E537FC4-4FC8-4481-A9C8-05969A0EFC3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7F0ACF7-B0B3-418D-A4E3-B835EF7EC9DB}" type="pres">
      <dgm:prSet presAssocID="{BF3E3C0B-F2EB-4A67-BE81-661A63783784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  <dgm:pt modelId="{42615AA2-10D7-42FB-AC9D-E7F71EBDEFAC}" type="pres">
      <dgm:prSet presAssocID="{0B180044-8CA7-490B-A7BF-36EC34CDD2E4}" presName="Accent1" presStyleCnt="0"/>
      <dgm:spPr/>
    </dgm:pt>
    <dgm:pt modelId="{51E3A9ED-B0C9-43BB-B677-3A6F2400C822}" type="pres">
      <dgm:prSet presAssocID="{0B180044-8CA7-490B-A7BF-36EC34CDD2E4}" presName="Accent" presStyleLbl="bgShp" presStyleIdx="0" presStyleCnt="6"/>
      <dgm:spPr/>
    </dgm:pt>
    <dgm:pt modelId="{87814776-84E3-4CF1-9EE5-383616CED76A}" type="pres">
      <dgm:prSet presAssocID="{0B180044-8CA7-490B-A7BF-36EC34CDD2E4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7B47F6-B91B-403F-8C0A-D8015A9D35DC}" type="pres">
      <dgm:prSet presAssocID="{E8A0A0FB-CBE1-4C78-BECD-599B0EB7E2A6}" presName="Accent2" presStyleCnt="0"/>
      <dgm:spPr/>
    </dgm:pt>
    <dgm:pt modelId="{39919E5B-FEA8-4274-8CAD-30BB7888426C}" type="pres">
      <dgm:prSet presAssocID="{E8A0A0FB-CBE1-4C78-BECD-599B0EB7E2A6}" presName="Accent" presStyleLbl="bgShp" presStyleIdx="1" presStyleCnt="6"/>
      <dgm:spPr/>
    </dgm:pt>
    <dgm:pt modelId="{C2E05E94-1732-447C-92AE-2DA610035819}" type="pres">
      <dgm:prSet presAssocID="{E8A0A0FB-CBE1-4C78-BECD-599B0EB7E2A6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536B6A-A5E6-4C30-9C11-3B9800ECE2AD}" type="pres">
      <dgm:prSet presAssocID="{B09BCC76-ED27-4F93-A183-26A2CB47407A}" presName="Accent3" presStyleCnt="0"/>
      <dgm:spPr/>
    </dgm:pt>
    <dgm:pt modelId="{5BE50577-C208-4FE9-8BE7-4490C76EE87A}" type="pres">
      <dgm:prSet presAssocID="{B09BCC76-ED27-4F93-A183-26A2CB47407A}" presName="Accent" presStyleLbl="bgShp" presStyleIdx="2" presStyleCnt="6"/>
      <dgm:spPr/>
    </dgm:pt>
    <dgm:pt modelId="{EFF7B542-5EE2-4535-B0A8-D9BFF8DD86F4}" type="pres">
      <dgm:prSet presAssocID="{B09BCC76-ED27-4F93-A183-26A2CB47407A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E9B652-63CB-425E-AA33-79B06DD6565B}" type="pres">
      <dgm:prSet presAssocID="{535A5E6A-4EAA-43D1-9F60-4FB5CD48D715}" presName="Accent4" presStyleCnt="0"/>
      <dgm:spPr/>
    </dgm:pt>
    <dgm:pt modelId="{B66EF9DF-9A17-45B1-9C15-EAD5CAEBFB50}" type="pres">
      <dgm:prSet presAssocID="{535A5E6A-4EAA-43D1-9F60-4FB5CD48D715}" presName="Accent" presStyleLbl="bgShp" presStyleIdx="3" presStyleCnt="6"/>
      <dgm:spPr/>
    </dgm:pt>
    <dgm:pt modelId="{289C01FA-C1B7-41F1-AD50-85DFD8D5A694}" type="pres">
      <dgm:prSet presAssocID="{535A5E6A-4EAA-43D1-9F60-4FB5CD48D715}" presName="Child4" presStyleLbl="node1" presStyleIdx="3" presStyleCnt="6" custLinFactNeighborX="597" custLinFactNeighborY="-25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BDCB8E-6AC3-460E-A490-1C4B4D0373A0}" type="pres">
      <dgm:prSet presAssocID="{2531C263-5684-423F-A6D8-5F1D8824258B}" presName="Accent5" presStyleCnt="0"/>
      <dgm:spPr/>
    </dgm:pt>
    <dgm:pt modelId="{3D17EFE7-A046-4394-80F1-418768AEC418}" type="pres">
      <dgm:prSet presAssocID="{2531C263-5684-423F-A6D8-5F1D8824258B}" presName="Accent" presStyleLbl="bgShp" presStyleIdx="4" presStyleCnt="6"/>
      <dgm:spPr/>
    </dgm:pt>
    <dgm:pt modelId="{BF2F4132-46F6-4DB9-935E-AC2813CFA983}" type="pres">
      <dgm:prSet presAssocID="{2531C263-5684-423F-A6D8-5F1D8824258B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1E6A72-320F-4E12-99ED-D7C32160CDB5}" type="pres">
      <dgm:prSet presAssocID="{28616425-3FCB-44A8-BCB0-42F07F680A31}" presName="Accent6" presStyleCnt="0"/>
      <dgm:spPr/>
    </dgm:pt>
    <dgm:pt modelId="{1547CFF7-C7AE-4623-9D58-35902A2081E7}" type="pres">
      <dgm:prSet presAssocID="{28616425-3FCB-44A8-BCB0-42F07F680A31}" presName="Accent" presStyleLbl="bgShp" presStyleIdx="5" presStyleCnt="6"/>
      <dgm:spPr/>
    </dgm:pt>
    <dgm:pt modelId="{DD6D54E4-52B5-41BB-B22C-79D736F916EB}" type="pres">
      <dgm:prSet presAssocID="{28616425-3FCB-44A8-BCB0-42F07F680A31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AABAE2-F67C-4E80-8319-3319DD20D0D9}" type="presOf" srcId="{0B180044-8CA7-490B-A7BF-36EC34CDD2E4}" destId="{87814776-84E3-4CF1-9EE5-383616CED76A}" srcOrd="0" destOrd="0" presId="urn:microsoft.com/office/officeart/2011/layout/HexagonRadial"/>
    <dgm:cxn modelId="{04A51367-FD71-4FB3-82D1-E2202D4CD050}" type="presOf" srcId="{28616425-3FCB-44A8-BCB0-42F07F680A31}" destId="{DD6D54E4-52B5-41BB-B22C-79D736F916EB}" srcOrd="0" destOrd="0" presId="urn:microsoft.com/office/officeart/2011/layout/HexagonRadial"/>
    <dgm:cxn modelId="{4323F6E9-2D17-497B-855A-74F5081173E2}" type="presOf" srcId="{535A5E6A-4EAA-43D1-9F60-4FB5CD48D715}" destId="{289C01FA-C1B7-41F1-AD50-85DFD8D5A694}" srcOrd="0" destOrd="0" presId="urn:microsoft.com/office/officeart/2011/layout/HexagonRadial"/>
    <dgm:cxn modelId="{66CC44D9-54D8-4411-A90A-9B66F2E4C921}" srcId="{BF3E3C0B-F2EB-4A67-BE81-661A63783784}" destId="{B09BCC76-ED27-4F93-A183-26A2CB47407A}" srcOrd="2" destOrd="0" parTransId="{4DF59119-6963-4EE4-AF12-D70408A368BD}" sibTransId="{DC90A8A1-AA0B-4DA3-B03D-B7AF1459B824}"/>
    <dgm:cxn modelId="{67987F3C-D83A-4E0F-8C3E-897442D07303}" type="presOf" srcId="{2531C263-5684-423F-A6D8-5F1D8824258B}" destId="{BF2F4132-46F6-4DB9-935E-AC2813CFA983}" srcOrd="0" destOrd="0" presId="urn:microsoft.com/office/officeart/2011/layout/HexagonRadial"/>
    <dgm:cxn modelId="{E27FC81B-EA8F-4A9A-A0C7-1F2E74DB78FC}" srcId="{BF3E3C0B-F2EB-4A67-BE81-661A63783784}" destId="{0B180044-8CA7-490B-A7BF-36EC34CDD2E4}" srcOrd="0" destOrd="0" parTransId="{1AC7D0F5-A252-4446-B1BF-1D6CAC943FFF}" sibTransId="{1B39C492-4F71-4CB5-8763-86AA77ED11DE}"/>
    <dgm:cxn modelId="{737FB7A9-7B8E-4093-B066-9B0A273F96E6}" type="presOf" srcId="{9E537FC4-4FC8-4481-A9C8-05969A0EFC3C}" destId="{BE27E858-80A6-482E-87AB-D6FB42051425}" srcOrd="0" destOrd="0" presId="urn:microsoft.com/office/officeart/2011/layout/HexagonRadial"/>
    <dgm:cxn modelId="{BC884A39-F40A-4410-982A-859059BA1F31}" type="presOf" srcId="{E8A0A0FB-CBE1-4C78-BECD-599B0EB7E2A6}" destId="{C2E05E94-1732-447C-92AE-2DA610035819}" srcOrd="0" destOrd="0" presId="urn:microsoft.com/office/officeart/2011/layout/HexagonRadial"/>
    <dgm:cxn modelId="{3CD8D963-D2D0-4545-AE8E-A86C69A4FF2B}" srcId="{9E537FC4-4FC8-4481-A9C8-05969A0EFC3C}" destId="{BF3E3C0B-F2EB-4A67-BE81-661A63783784}" srcOrd="0" destOrd="0" parTransId="{3C0FC0A7-FE0A-4366-B42F-FEBF3F7F55F2}" sibTransId="{726F2390-9C5B-45A1-9533-64F249643FEC}"/>
    <dgm:cxn modelId="{C3856020-E097-45FF-9591-628E0B494F83}" srcId="{BF3E3C0B-F2EB-4A67-BE81-661A63783784}" destId="{28616425-3FCB-44A8-BCB0-42F07F680A31}" srcOrd="5" destOrd="0" parTransId="{E6EA2A89-646A-47C2-89E3-2086E597407E}" sibTransId="{A8AEA6BC-786B-4CC9-B334-24B7C02185EF}"/>
    <dgm:cxn modelId="{E0B60344-A3FE-4093-9956-F0A708BA3862}" srcId="{BF3E3C0B-F2EB-4A67-BE81-661A63783784}" destId="{2531C263-5684-423F-A6D8-5F1D8824258B}" srcOrd="4" destOrd="0" parTransId="{C25F8767-CB03-4F17-9F90-0A135F39261C}" sibTransId="{86F5A188-61CD-4D2A-AD12-AC278954D1C1}"/>
    <dgm:cxn modelId="{293E309F-A8C3-4376-8150-2568FB86938F}" srcId="{BF3E3C0B-F2EB-4A67-BE81-661A63783784}" destId="{E8A0A0FB-CBE1-4C78-BECD-599B0EB7E2A6}" srcOrd="1" destOrd="0" parTransId="{67DF3CE0-9A44-420A-8EC5-7CCF8AF93574}" sibTransId="{FCEC0FD5-8488-4453-A60D-C444A968A96A}"/>
    <dgm:cxn modelId="{D4D494F2-91F1-463A-BF2D-FC232818075E}" type="presOf" srcId="{B09BCC76-ED27-4F93-A183-26A2CB47407A}" destId="{EFF7B542-5EE2-4535-B0A8-D9BFF8DD86F4}" srcOrd="0" destOrd="0" presId="urn:microsoft.com/office/officeart/2011/layout/HexagonRadial"/>
    <dgm:cxn modelId="{FC482694-8805-47A9-BF8B-47BBD8AA9F79}" srcId="{BF3E3C0B-F2EB-4A67-BE81-661A63783784}" destId="{535A5E6A-4EAA-43D1-9F60-4FB5CD48D715}" srcOrd="3" destOrd="0" parTransId="{7ABF1A19-4AE3-490C-BFC9-0BF7A540DDAA}" sibTransId="{46E6835A-47CA-4990-A145-A50415D81A08}"/>
    <dgm:cxn modelId="{3DB52660-176D-4C09-B39C-035B1902FC7E}" type="presOf" srcId="{BF3E3C0B-F2EB-4A67-BE81-661A63783784}" destId="{B7F0ACF7-B0B3-418D-A4E3-B835EF7EC9DB}" srcOrd="0" destOrd="0" presId="urn:microsoft.com/office/officeart/2011/layout/HexagonRadial"/>
    <dgm:cxn modelId="{A3B75218-0484-49BE-93ED-C7E0A450CF98}" type="presParOf" srcId="{BE27E858-80A6-482E-87AB-D6FB42051425}" destId="{B7F0ACF7-B0B3-418D-A4E3-B835EF7EC9DB}" srcOrd="0" destOrd="0" presId="urn:microsoft.com/office/officeart/2011/layout/HexagonRadial"/>
    <dgm:cxn modelId="{01B71FC1-D994-4E78-99FE-67159494EB05}" type="presParOf" srcId="{BE27E858-80A6-482E-87AB-D6FB42051425}" destId="{42615AA2-10D7-42FB-AC9D-E7F71EBDEFAC}" srcOrd="1" destOrd="0" presId="urn:microsoft.com/office/officeart/2011/layout/HexagonRadial"/>
    <dgm:cxn modelId="{E9BC6B24-0DA4-40FA-82A6-E57812BB2E80}" type="presParOf" srcId="{42615AA2-10D7-42FB-AC9D-E7F71EBDEFAC}" destId="{51E3A9ED-B0C9-43BB-B677-3A6F2400C822}" srcOrd="0" destOrd="0" presId="urn:microsoft.com/office/officeart/2011/layout/HexagonRadial"/>
    <dgm:cxn modelId="{A4099718-59A8-4EC3-B50C-BCF2574762DE}" type="presParOf" srcId="{BE27E858-80A6-482E-87AB-D6FB42051425}" destId="{87814776-84E3-4CF1-9EE5-383616CED76A}" srcOrd="2" destOrd="0" presId="urn:microsoft.com/office/officeart/2011/layout/HexagonRadial"/>
    <dgm:cxn modelId="{C5924036-CA53-4C19-8955-D10B59992260}" type="presParOf" srcId="{BE27E858-80A6-482E-87AB-D6FB42051425}" destId="{0F7B47F6-B91B-403F-8C0A-D8015A9D35DC}" srcOrd="3" destOrd="0" presId="urn:microsoft.com/office/officeart/2011/layout/HexagonRadial"/>
    <dgm:cxn modelId="{F7624568-CC76-4074-824A-8B1AE5B98A02}" type="presParOf" srcId="{0F7B47F6-B91B-403F-8C0A-D8015A9D35DC}" destId="{39919E5B-FEA8-4274-8CAD-30BB7888426C}" srcOrd="0" destOrd="0" presId="urn:microsoft.com/office/officeart/2011/layout/HexagonRadial"/>
    <dgm:cxn modelId="{47D07172-2A78-4F5D-8167-B8297128F540}" type="presParOf" srcId="{BE27E858-80A6-482E-87AB-D6FB42051425}" destId="{C2E05E94-1732-447C-92AE-2DA610035819}" srcOrd="4" destOrd="0" presId="urn:microsoft.com/office/officeart/2011/layout/HexagonRadial"/>
    <dgm:cxn modelId="{40C0E591-A564-42FC-B57E-D060EEF26FD6}" type="presParOf" srcId="{BE27E858-80A6-482E-87AB-D6FB42051425}" destId="{34536B6A-A5E6-4C30-9C11-3B9800ECE2AD}" srcOrd="5" destOrd="0" presId="urn:microsoft.com/office/officeart/2011/layout/HexagonRadial"/>
    <dgm:cxn modelId="{9530C7E1-F27D-406B-BF1B-25455772FCB8}" type="presParOf" srcId="{34536B6A-A5E6-4C30-9C11-3B9800ECE2AD}" destId="{5BE50577-C208-4FE9-8BE7-4490C76EE87A}" srcOrd="0" destOrd="0" presId="urn:microsoft.com/office/officeart/2011/layout/HexagonRadial"/>
    <dgm:cxn modelId="{87496FB3-74A2-4125-B9D2-B8733034EE8B}" type="presParOf" srcId="{BE27E858-80A6-482E-87AB-D6FB42051425}" destId="{EFF7B542-5EE2-4535-B0A8-D9BFF8DD86F4}" srcOrd="6" destOrd="0" presId="urn:microsoft.com/office/officeart/2011/layout/HexagonRadial"/>
    <dgm:cxn modelId="{0927BDB1-4D52-4124-98EE-1DD7F9F210BD}" type="presParOf" srcId="{BE27E858-80A6-482E-87AB-D6FB42051425}" destId="{C6E9B652-63CB-425E-AA33-79B06DD6565B}" srcOrd="7" destOrd="0" presId="urn:microsoft.com/office/officeart/2011/layout/HexagonRadial"/>
    <dgm:cxn modelId="{D1A23164-4C21-4BB8-8F16-2821DB5A5E10}" type="presParOf" srcId="{C6E9B652-63CB-425E-AA33-79B06DD6565B}" destId="{B66EF9DF-9A17-45B1-9C15-EAD5CAEBFB50}" srcOrd="0" destOrd="0" presId="urn:microsoft.com/office/officeart/2011/layout/HexagonRadial"/>
    <dgm:cxn modelId="{62645C90-4ACE-4A51-AC3A-FDAFA95CB96F}" type="presParOf" srcId="{BE27E858-80A6-482E-87AB-D6FB42051425}" destId="{289C01FA-C1B7-41F1-AD50-85DFD8D5A694}" srcOrd="8" destOrd="0" presId="urn:microsoft.com/office/officeart/2011/layout/HexagonRadial"/>
    <dgm:cxn modelId="{6C0754EE-8DE2-44B4-9BE9-709E1BCCF5C7}" type="presParOf" srcId="{BE27E858-80A6-482E-87AB-D6FB42051425}" destId="{4CBDCB8E-6AC3-460E-A490-1C4B4D0373A0}" srcOrd="9" destOrd="0" presId="urn:microsoft.com/office/officeart/2011/layout/HexagonRadial"/>
    <dgm:cxn modelId="{356E0608-FB59-4577-B815-9C13CF8584EC}" type="presParOf" srcId="{4CBDCB8E-6AC3-460E-A490-1C4B4D0373A0}" destId="{3D17EFE7-A046-4394-80F1-418768AEC418}" srcOrd="0" destOrd="0" presId="urn:microsoft.com/office/officeart/2011/layout/HexagonRadial"/>
    <dgm:cxn modelId="{8FB6E7D9-D338-480F-96CA-CB2EDB9FDB09}" type="presParOf" srcId="{BE27E858-80A6-482E-87AB-D6FB42051425}" destId="{BF2F4132-46F6-4DB9-935E-AC2813CFA983}" srcOrd="10" destOrd="0" presId="urn:microsoft.com/office/officeart/2011/layout/HexagonRadial"/>
    <dgm:cxn modelId="{A6C1281E-EBDD-4F94-AF02-7603CE1234C3}" type="presParOf" srcId="{BE27E858-80A6-482E-87AB-D6FB42051425}" destId="{831E6A72-320F-4E12-99ED-D7C32160CDB5}" srcOrd="11" destOrd="0" presId="urn:microsoft.com/office/officeart/2011/layout/HexagonRadial"/>
    <dgm:cxn modelId="{365BCF62-8291-40C9-8DA9-20D0D18EFB60}" type="presParOf" srcId="{831E6A72-320F-4E12-99ED-D7C32160CDB5}" destId="{1547CFF7-C7AE-4623-9D58-35902A2081E7}" srcOrd="0" destOrd="0" presId="urn:microsoft.com/office/officeart/2011/layout/HexagonRadial"/>
    <dgm:cxn modelId="{1DC8C394-B94D-488D-9A24-E7DE562ED848}" type="presParOf" srcId="{BE27E858-80A6-482E-87AB-D6FB42051425}" destId="{DD6D54E4-52B5-41BB-B22C-79D736F916EB}" srcOrd="12" destOrd="0" presId="urn:microsoft.com/office/officeart/2011/layout/HexagonRadial"/>
  </dgm:cxnLst>
  <dgm:bg>
    <a:noFill/>
  </dgm:bg>
  <dgm:whole/>
  <dgm:extLst>
    <a:ext uri="http://schemas.microsoft.com/office/drawing/2008/diagram">
      <dsp:dataModelExt xmlns=""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0721F4C-D905-489B-BF75-0314083B12C5}" type="doc">
      <dgm:prSet loTypeId="urn:microsoft.com/office/officeart/2005/8/layout/lProcess3" loCatId="process" qsTypeId="urn:microsoft.com/office/officeart/2005/8/quickstyle/simple1#6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A058208-313A-4352-9B8C-B28940DF32FE}">
      <dgm:prSet phldrT="[Текст]" custT="1"/>
      <dgm:spPr>
        <a:solidFill>
          <a:schemeClr val="accent5">
            <a:lumMod val="60000"/>
            <a:lumOff val="40000"/>
          </a:schemeClr>
        </a:solidFill>
        <a:ln w="12700">
          <a:solidFill>
            <a:srgbClr val="FFFFFF"/>
          </a:solidFill>
        </a:ln>
      </dgm:spPr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современные тренды образования</a:t>
          </a:r>
        </a:p>
      </dgm:t>
    </dgm:pt>
    <dgm:pt modelId="{B94DF303-9600-48D7-96E2-2163209DEFBA}" type="parTrans" cxnId="{CCE79BC6-2CDC-4EED-B5AB-C0DD99C2320A}">
      <dgm:prSet/>
      <dgm:spPr/>
      <dgm:t>
        <a:bodyPr/>
        <a:lstStyle/>
        <a:p>
          <a:endParaRPr lang="ru-RU" sz="1800" b="1"/>
        </a:p>
      </dgm:t>
    </dgm:pt>
    <dgm:pt modelId="{C6F12F8F-6AFD-4E4C-9724-808AE8A0EA9D}" type="sibTrans" cxnId="{CCE79BC6-2CDC-4EED-B5AB-C0DD99C2320A}">
      <dgm:prSet/>
      <dgm:spPr/>
      <dgm:t>
        <a:bodyPr/>
        <a:lstStyle/>
        <a:p>
          <a:endParaRPr lang="ru-RU" sz="1800" b="1"/>
        </a:p>
      </dgm:t>
    </dgm:pt>
    <dgm:pt modelId="{CBC6426B-2184-4CFE-9B2E-913328CBD62C}">
      <dgm:prSet custT="1"/>
      <dgm:spPr>
        <a:solidFill>
          <a:schemeClr val="accent4">
            <a:lumMod val="75000"/>
            <a:alpha val="90000"/>
          </a:schemeClr>
        </a:solidFill>
        <a:ln w="12700">
          <a:solidFill>
            <a:srgbClr val="FFFFFF"/>
          </a:solidFill>
        </a:ln>
      </dgm:spPr>
      <dgm:t>
        <a:bodyPr/>
        <a:lstStyle/>
        <a:p>
          <a:r>
            <a:rPr lang="ru-RU" sz="1600" b="1" dirty="0"/>
            <a:t>широкий спектр конференций,  конкурсов, соревнований</a:t>
          </a:r>
        </a:p>
      </dgm:t>
    </dgm:pt>
    <dgm:pt modelId="{718022DA-0A5F-4B6E-81E8-8B29602D02B2}" type="parTrans" cxnId="{3EE5913B-31D5-414B-8DFD-69A416B014B0}">
      <dgm:prSet/>
      <dgm:spPr/>
      <dgm:t>
        <a:bodyPr/>
        <a:lstStyle/>
        <a:p>
          <a:endParaRPr lang="ru-RU" sz="1800" b="1"/>
        </a:p>
      </dgm:t>
    </dgm:pt>
    <dgm:pt modelId="{2D359C40-B957-47BB-A98B-1C713A68520E}" type="sibTrans" cxnId="{3EE5913B-31D5-414B-8DFD-69A416B014B0}">
      <dgm:prSet/>
      <dgm:spPr/>
      <dgm:t>
        <a:bodyPr/>
        <a:lstStyle/>
        <a:p>
          <a:endParaRPr lang="ru-RU" sz="1800" b="1"/>
        </a:p>
      </dgm:t>
    </dgm:pt>
    <dgm:pt modelId="{14A4F0B9-4CB2-4ECD-8C3A-1E206B67646B}">
      <dgm:prSet custT="1"/>
      <dgm:spPr>
        <a:solidFill>
          <a:schemeClr val="accent4">
            <a:lumMod val="60000"/>
            <a:lumOff val="40000"/>
            <a:alpha val="90000"/>
          </a:schemeClr>
        </a:solidFill>
        <a:ln w="12700">
          <a:solidFill>
            <a:srgbClr val="FFFFFF"/>
          </a:solidFill>
        </a:ln>
      </dgm:spPr>
      <dgm:t>
        <a:bodyPr/>
        <a:lstStyle/>
        <a:p>
          <a:r>
            <a:rPr lang="ru-RU" sz="1600" b="1" dirty="0"/>
            <a:t>научные исследования и проекты</a:t>
          </a:r>
        </a:p>
      </dgm:t>
    </dgm:pt>
    <dgm:pt modelId="{BA403B9B-6FAB-4197-8B43-49CDF463916C}" type="parTrans" cxnId="{864D294E-7870-434A-A052-433D4A61B695}">
      <dgm:prSet/>
      <dgm:spPr/>
      <dgm:t>
        <a:bodyPr/>
        <a:lstStyle/>
        <a:p>
          <a:endParaRPr lang="ru-RU" sz="1800" b="1"/>
        </a:p>
      </dgm:t>
    </dgm:pt>
    <dgm:pt modelId="{9DE74FC6-F437-4C0F-B931-F67C24C8FBDA}" type="sibTrans" cxnId="{864D294E-7870-434A-A052-433D4A61B695}">
      <dgm:prSet/>
      <dgm:spPr/>
      <dgm:t>
        <a:bodyPr/>
        <a:lstStyle/>
        <a:p>
          <a:endParaRPr lang="ru-RU" sz="1800" b="1"/>
        </a:p>
      </dgm:t>
    </dgm:pt>
    <dgm:pt modelId="{BCBB5B16-39CA-4F6D-BF5E-711199D30F07}" type="pres">
      <dgm:prSet presAssocID="{A0721F4C-D905-489B-BF75-0314083B12C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293C44-287B-48D2-9B12-A193254F5B9B}" type="pres">
      <dgm:prSet presAssocID="{5A058208-313A-4352-9B8C-B28940DF32FE}" presName="horFlow" presStyleCnt="0"/>
      <dgm:spPr/>
    </dgm:pt>
    <dgm:pt modelId="{80C6CA6B-3EFA-452B-94B2-EEFE8F81D968}" type="pres">
      <dgm:prSet presAssocID="{5A058208-313A-4352-9B8C-B28940DF32FE}" presName="bigChev" presStyleLbl="node1" presStyleIdx="0" presStyleCnt="1" custScaleX="112670" custScaleY="86665"/>
      <dgm:spPr/>
      <dgm:t>
        <a:bodyPr/>
        <a:lstStyle/>
        <a:p>
          <a:endParaRPr lang="ru-RU"/>
        </a:p>
      </dgm:t>
    </dgm:pt>
    <dgm:pt modelId="{C4840FC1-96FB-4E36-A7DD-0433F4E2B107}" type="pres">
      <dgm:prSet presAssocID="{718022DA-0A5F-4B6E-81E8-8B29602D02B2}" presName="parTrans" presStyleCnt="0"/>
      <dgm:spPr/>
    </dgm:pt>
    <dgm:pt modelId="{4AF12DB6-9792-4C7A-AF4A-1D26FC3D6231}" type="pres">
      <dgm:prSet presAssocID="{CBC6426B-2184-4CFE-9B2E-913328CBD62C}" presName="node" presStyleLbl="alignAccFollowNode1" presStyleIdx="0" presStyleCnt="2" custScaleX="1276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751372-3967-43F7-9D34-F0F12767E794}" type="pres">
      <dgm:prSet presAssocID="{2D359C40-B957-47BB-A98B-1C713A68520E}" presName="sibTrans" presStyleCnt="0"/>
      <dgm:spPr/>
    </dgm:pt>
    <dgm:pt modelId="{B5F17659-566C-4D67-AA5E-1F2DF8057D79}" type="pres">
      <dgm:prSet presAssocID="{14A4F0B9-4CB2-4ECD-8C3A-1E206B67646B}" presName="node" presStyleLbl="alignAccFollowNode1" presStyleIdx="1" presStyleCnt="2" custScaleX="1089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B5D59F-34A2-47C0-8A78-F4B5EE9FEC8A}" type="presOf" srcId="{14A4F0B9-4CB2-4ECD-8C3A-1E206B67646B}" destId="{B5F17659-566C-4D67-AA5E-1F2DF8057D79}" srcOrd="0" destOrd="0" presId="urn:microsoft.com/office/officeart/2005/8/layout/lProcess3"/>
    <dgm:cxn modelId="{864D294E-7870-434A-A052-433D4A61B695}" srcId="{5A058208-313A-4352-9B8C-B28940DF32FE}" destId="{14A4F0B9-4CB2-4ECD-8C3A-1E206B67646B}" srcOrd="1" destOrd="0" parTransId="{BA403B9B-6FAB-4197-8B43-49CDF463916C}" sibTransId="{9DE74FC6-F437-4C0F-B931-F67C24C8FBDA}"/>
    <dgm:cxn modelId="{CCE79BC6-2CDC-4EED-B5AB-C0DD99C2320A}" srcId="{A0721F4C-D905-489B-BF75-0314083B12C5}" destId="{5A058208-313A-4352-9B8C-B28940DF32FE}" srcOrd="0" destOrd="0" parTransId="{B94DF303-9600-48D7-96E2-2163209DEFBA}" sibTransId="{C6F12F8F-6AFD-4E4C-9724-808AE8A0EA9D}"/>
    <dgm:cxn modelId="{3C74C7B7-18A9-4B34-B35B-3A8B00A0743A}" type="presOf" srcId="{CBC6426B-2184-4CFE-9B2E-913328CBD62C}" destId="{4AF12DB6-9792-4C7A-AF4A-1D26FC3D6231}" srcOrd="0" destOrd="0" presId="urn:microsoft.com/office/officeart/2005/8/layout/lProcess3"/>
    <dgm:cxn modelId="{77916FFA-A1A7-47AE-B4B3-D8C9B5F0AC0A}" type="presOf" srcId="{A0721F4C-D905-489B-BF75-0314083B12C5}" destId="{BCBB5B16-39CA-4F6D-BF5E-711199D30F07}" srcOrd="0" destOrd="0" presId="urn:microsoft.com/office/officeart/2005/8/layout/lProcess3"/>
    <dgm:cxn modelId="{3EE5913B-31D5-414B-8DFD-69A416B014B0}" srcId="{5A058208-313A-4352-9B8C-B28940DF32FE}" destId="{CBC6426B-2184-4CFE-9B2E-913328CBD62C}" srcOrd="0" destOrd="0" parTransId="{718022DA-0A5F-4B6E-81E8-8B29602D02B2}" sibTransId="{2D359C40-B957-47BB-A98B-1C713A68520E}"/>
    <dgm:cxn modelId="{87ED8B7F-4A55-4492-B8A7-30DC1072C966}" type="presOf" srcId="{5A058208-313A-4352-9B8C-B28940DF32FE}" destId="{80C6CA6B-3EFA-452B-94B2-EEFE8F81D968}" srcOrd="0" destOrd="0" presId="urn:microsoft.com/office/officeart/2005/8/layout/lProcess3"/>
    <dgm:cxn modelId="{8BAAB009-6BE0-4CB0-B9AD-68EA47B2B41D}" type="presParOf" srcId="{BCBB5B16-39CA-4F6D-BF5E-711199D30F07}" destId="{0C293C44-287B-48D2-9B12-A193254F5B9B}" srcOrd="0" destOrd="0" presId="urn:microsoft.com/office/officeart/2005/8/layout/lProcess3"/>
    <dgm:cxn modelId="{97A83B88-88B2-4D81-AFA1-FE613D428159}" type="presParOf" srcId="{0C293C44-287B-48D2-9B12-A193254F5B9B}" destId="{80C6CA6B-3EFA-452B-94B2-EEFE8F81D968}" srcOrd="0" destOrd="0" presId="urn:microsoft.com/office/officeart/2005/8/layout/lProcess3"/>
    <dgm:cxn modelId="{036418D1-073E-4570-AC80-1FB8BFD44F12}" type="presParOf" srcId="{0C293C44-287B-48D2-9B12-A193254F5B9B}" destId="{C4840FC1-96FB-4E36-A7DD-0433F4E2B107}" srcOrd="1" destOrd="0" presId="urn:microsoft.com/office/officeart/2005/8/layout/lProcess3"/>
    <dgm:cxn modelId="{8F1BB09B-1D43-4073-B57C-D9D9387AD70B}" type="presParOf" srcId="{0C293C44-287B-48D2-9B12-A193254F5B9B}" destId="{4AF12DB6-9792-4C7A-AF4A-1D26FC3D6231}" srcOrd="2" destOrd="0" presId="urn:microsoft.com/office/officeart/2005/8/layout/lProcess3"/>
    <dgm:cxn modelId="{F8842AD8-D8EC-4A08-B7A2-DBD25B5B2DCD}" type="presParOf" srcId="{0C293C44-287B-48D2-9B12-A193254F5B9B}" destId="{9B751372-3967-43F7-9D34-F0F12767E794}" srcOrd="3" destOrd="0" presId="urn:microsoft.com/office/officeart/2005/8/layout/lProcess3"/>
    <dgm:cxn modelId="{E08F5543-C24A-4303-AD81-B82817E8C578}" type="presParOf" srcId="{0C293C44-287B-48D2-9B12-A193254F5B9B}" destId="{B5F17659-566C-4D67-AA5E-1F2DF8057D79}" srcOrd="4" destOrd="0" presId="urn:microsoft.com/office/officeart/2005/8/layout/lProcess3"/>
  </dgm:cxnLst>
  <dgm:bg/>
  <dgm:whole/>
  <dgm:extLst>
    <a:ext uri="http://schemas.microsoft.com/office/drawing/2008/diagram">
      <dsp:dataModelExt xmlns=""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0721F4C-D905-489B-BF75-0314083B12C5}" type="doc">
      <dgm:prSet loTypeId="urn:microsoft.com/office/officeart/2005/8/layout/lProcess3" loCatId="process" qsTypeId="urn:microsoft.com/office/officeart/2005/8/quickstyle/simple1#7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A058208-313A-4352-9B8C-B28940DF32FE}">
      <dgm:prSet phldrT="[Текст]" custT="1"/>
      <dgm:spPr>
        <a:solidFill>
          <a:schemeClr val="accent1">
            <a:lumMod val="60000"/>
            <a:lumOff val="40000"/>
          </a:schemeClr>
        </a:solidFill>
        <a:ln w="12700">
          <a:solidFill>
            <a:srgbClr val="FFFFFF"/>
          </a:solidFill>
        </a:ln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предметные области </a:t>
          </a:r>
        </a:p>
      </dgm:t>
    </dgm:pt>
    <dgm:pt modelId="{B94DF303-9600-48D7-96E2-2163209DEFBA}" type="parTrans" cxnId="{CCE79BC6-2CDC-4EED-B5AB-C0DD99C2320A}">
      <dgm:prSet/>
      <dgm:spPr/>
      <dgm:t>
        <a:bodyPr/>
        <a:lstStyle/>
        <a:p>
          <a:endParaRPr lang="ru-RU" sz="1400" b="1"/>
        </a:p>
      </dgm:t>
    </dgm:pt>
    <dgm:pt modelId="{C6F12F8F-6AFD-4E4C-9724-808AE8A0EA9D}" type="sibTrans" cxnId="{CCE79BC6-2CDC-4EED-B5AB-C0DD99C2320A}">
      <dgm:prSet/>
      <dgm:spPr/>
      <dgm:t>
        <a:bodyPr/>
        <a:lstStyle/>
        <a:p>
          <a:endParaRPr lang="ru-RU" sz="1400" b="1"/>
        </a:p>
      </dgm:t>
    </dgm:pt>
    <dgm:pt modelId="{CBC6426B-2184-4CFE-9B2E-913328CBD62C}">
      <dgm:prSet custT="1"/>
      <dgm:spPr>
        <a:solidFill>
          <a:schemeClr val="accent5">
            <a:lumMod val="25000"/>
            <a:lumOff val="75000"/>
            <a:alpha val="90000"/>
          </a:schemeClr>
        </a:solidFill>
        <a:ln w="12700">
          <a:solidFill>
            <a:srgbClr val="FFFFFF"/>
          </a:solidFill>
        </a:ln>
      </dgm:spPr>
      <dgm:t>
        <a:bodyPr/>
        <a:lstStyle/>
        <a:p>
          <a:r>
            <a:rPr lang="ru-RU" sz="1400" b="1" dirty="0"/>
            <a:t>дополнительное образование </a:t>
          </a:r>
        </a:p>
      </dgm:t>
    </dgm:pt>
    <dgm:pt modelId="{718022DA-0A5F-4B6E-81E8-8B29602D02B2}" type="parTrans" cxnId="{3EE5913B-31D5-414B-8DFD-69A416B014B0}">
      <dgm:prSet/>
      <dgm:spPr/>
      <dgm:t>
        <a:bodyPr/>
        <a:lstStyle/>
        <a:p>
          <a:endParaRPr lang="ru-RU" sz="1400" b="1"/>
        </a:p>
      </dgm:t>
    </dgm:pt>
    <dgm:pt modelId="{2D359C40-B957-47BB-A98B-1C713A68520E}" type="sibTrans" cxnId="{3EE5913B-31D5-414B-8DFD-69A416B014B0}">
      <dgm:prSet/>
      <dgm:spPr/>
      <dgm:t>
        <a:bodyPr/>
        <a:lstStyle/>
        <a:p>
          <a:endParaRPr lang="ru-RU" sz="1400" b="1"/>
        </a:p>
      </dgm:t>
    </dgm:pt>
    <dgm:pt modelId="{EF799938-D47D-4D2A-A361-37E452E42AE0}">
      <dgm:prSet custT="1"/>
      <dgm:spPr>
        <a:solidFill>
          <a:schemeClr val="accent2">
            <a:lumMod val="40000"/>
            <a:lumOff val="60000"/>
            <a:alpha val="90000"/>
          </a:schemeClr>
        </a:solidFill>
        <a:ln w="12700">
          <a:solidFill>
            <a:srgbClr val="FFFFFF"/>
          </a:solidFill>
        </a:ln>
      </dgm:spPr>
      <dgm:t>
        <a:bodyPr/>
        <a:lstStyle/>
        <a:p>
          <a:endParaRPr lang="ru-RU" sz="1400" b="1" dirty="0"/>
        </a:p>
        <a:p>
          <a:r>
            <a:rPr lang="ru-RU" sz="1400" b="1" dirty="0"/>
            <a:t>научные исследования и проекты</a:t>
          </a:r>
        </a:p>
        <a:p>
          <a:endParaRPr lang="ru-RU" sz="1400" b="1" dirty="0"/>
        </a:p>
      </dgm:t>
    </dgm:pt>
    <dgm:pt modelId="{055F0438-5DD5-4A5E-8B0F-3F099D700C2C}" type="parTrans" cxnId="{891E3466-BE6F-4205-A5C1-28083FFBF66F}">
      <dgm:prSet/>
      <dgm:spPr/>
      <dgm:t>
        <a:bodyPr/>
        <a:lstStyle/>
        <a:p>
          <a:endParaRPr lang="ru-RU" sz="1400" b="1"/>
        </a:p>
      </dgm:t>
    </dgm:pt>
    <dgm:pt modelId="{81B44B92-FADD-4642-88FB-CDB48AFBA470}" type="sibTrans" cxnId="{891E3466-BE6F-4205-A5C1-28083FFBF66F}">
      <dgm:prSet/>
      <dgm:spPr/>
      <dgm:t>
        <a:bodyPr/>
        <a:lstStyle/>
        <a:p>
          <a:endParaRPr lang="ru-RU" sz="1400" b="1"/>
        </a:p>
      </dgm:t>
    </dgm:pt>
    <dgm:pt modelId="{14A4F0B9-4CB2-4ECD-8C3A-1E206B67646B}">
      <dgm:prSet custT="1"/>
      <dgm:spPr>
        <a:solidFill>
          <a:schemeClr val="accent6">
            <a:lumMod val="40000"/>
            <a:lumOff val="60000"/>
            <a:alpha val="90000"/>
          </a:schemeClr>
        </a:solidFill>
        <a:ln w="12700">
          <a:solidFill>
            <a:srgbClr val="FFFFFF"/>
          </a:solidFill>
        </a:ln>
      </dgm:spPr>
      <dgm:t>
        <a:bodyPr/>
        <a:lstStyle/>
        <a:p>
          <a:r>
            <a:rPr lang="ru-RU" sz="1400" b="1" dirty="0"/>
            <a:t>непрерывное образование через структуру «Школа – Вуз»</a:t>
          </a:r>
        </a:p>
      </dgm:t>
    </dgm:pt>
    <dgm:pt modelId="{BA403B9B-6FAB-4197-8B43-49CDF463916C}" type="parTrans" cxnId="{864D294E-7870-434A-A052-433D4A61B695}">
      <dgm:prSet/>
      <dgm:spPr/>
      <dgm:t>
        <a:bodyPr/>
        <a:lstStyle/>
        <a:p>
          <a:endParaRPr lang="ru-RU" sz="1400" b="1"/>
        </a:p>
      </dgm:t>
    </dgm:pt>
    <dgm:pt modelId="{9DE74FC6-F437-4C0F-B931-F67C24C8FBDA}" type="sibTrans" cxnId="{864D294E-7870-434A-A052-433D4A61B695}">
      <dgm:prSet/>
      <dgm:spPr/>
      <dgm:t>
        <a:bodyPr/>
        <a:lstStyle/>
        <a:p>
          <a:endParaRPr lang="ru-RU" sz="1400" b="1"/>
        </a:p>
      </dgm:t>
    </dgm:pt>
    <dgm:pt modelId="{BCBB5B16-39CA-4F6D-BF5E-711199D30F07}" type="pres">
      <dgm:prSet presAssocID="{A0721F4C-D905-489B-BF75-0314083B12C5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C293C44-287B-48D2-9B12-A193254F5B9B}" type="pres">
      <dgm:prSet presAssocID="{5A058208-313A-4352-9B8C-B28940DF32FE}" presName="horFlow" presStyleCnt="0"/>
      <dgm:spPr/>
    </dgm:pt>
    <dgm:pt modelId="{80C6CA6B-3EFA-452B-94B2-EEFE8F81D968}" type="pres">
      <dgm:prSet presAssocID="{5A058208-313A-4352-9B8C-B28940DF32FE}" presName="bigChev" presStyleLbl="node1" presStyleIdx="0" presStyleCnt="1" custScaleX="112670" custScaleY="95192"/>
      <dgm:spPr/>
      <dgm:t>
        <a:bodyPr/>
        <a:lstStyle/>
        <a:p>
          <a:endParaRPr lang="ru-RU"/>
        </a:p>
      </dgm:t>
    </dgm:pt>
    <dgm:pt modelId="{C4840FC1-96FB-4E36-A7DD-0433F4E2B107}" type="pres">
      <dgm:prSet presAssocID="{718022DA-0A5F-4B6E-81E8-8B29602D02B2}" presName="parTrans" presStyleCnt="0"/>
      <dgm:spPr/>
    </dgm:pt>
    <dgm:pt modelId="{4AF12DB6-9792-4C7A-AF4A-1D26FC3D6231}" type="pres">
      <dgm:prSet presAssocID="{CBC6426B-2184-4CFE-9B2E-913328CBD62C}" presName="node" presStyleLbl="alignAccFollowNode1" presStyleIdx="0" presStyleCnt="3" custScaleX="144999" custScaleY="1139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751372-3967-43F7-9D34-F0F12767E794}" type="pres">
      <dgm:prSet presAssocID="{2D359C40-B957-47BB-A98B-1C713A68520E}" presName="sibTrans" presStyleCnt="0"/>
      <dgm:spPr/>
    </dgm:pt>
    <dgm:pt modelId="{BB51A758-E93F-405B-B346-E91B5603A893}" type="pres">
      <dgm:prSet presAssocID="{EF799938-D47D-4D2A-A361-37E452E42AE0}" presName="node" presStyleLbl="alignAccFollowNode1" presStyleIdx="1" presStyleCnt="3" custScaleX="179449" custScaleY="1139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937A72-EA16-4983-B06B-8062806E240E}" type="pres">
      <dgm:prSet presAssocID="{81B44B92-FADD-4642-88FB-CDB48AFBA470}" presName="sibTrans" presStyleCnt="0"/>
      <dgm:spPr/>
    </dgm:pt>
    <dgm:pt modelId="{B5F17659-566C-4D67-AA5E-1F2DF8057D79}" type="pres">
      <dgm:prSet presAssocID="{14A4F0B9-4CB2-4ECD-8C3A-1E206B67646B}" presName="node" presStyleLbl="alignAccFollowNode1" presStyleIdx="2" presStyleCnt="3" custScaleX="2443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26FDCD-FA50-46E8-9941-264740B69D3E}" type="presOf" srcId="{EF799938-D47D-4D2A-A361-37E452E42AE0}" destId="{BB51A758-E93F-405B-B346-E91B5603A893}" srcOrd="0" destOrd="0" presId="urn:microsoft.com/office/officeart/2005/8/layout/lProcess3"/>
    <dgm:cxn modelId="{864D294E-7870-434A-A052-433D4A61B695}" srcId="{5A058208-313A-4352-9B8C-B28940DF32FE}" destId="{14A4F0B9-4CB2-4ECD-8C3A-1E206B67646B}" srcOrd="2" destOrd="0" parTransId="{BA403B9B-6FAB-4197-8B43-49CDF463916C}" sibTransId="{9DE74FC6-F437-4C0F-B931-F67C24C8FBDA}"/>
    <dgm:cxn modelId="{F3C186B7-B2FE-4082-BAA2-C208E19FB44A}" type="presOf" srcId="{5A058208-313A-4352-9B8C-B28940DF32FE}" destId="{80C6CA6B-3EFA-452B-94B2-EEFE8F81D968}" srcOrd="0" destOrd="0" presId="urn:microsoft.com/office/officeart/2005/8/layout/lProcess3"/>
    <dgm:cxn modelId="{3F39E185-7996-443B-9A7D-C59EADD9F58D}" type="presOf" srcId="{14A4F0B9-4CB2-4ECD-8C3A-1E206B67646B}" destId="{B5F17659-566C-4D67-AA5E-1F2DF8057D79}" srcOrd="0" destOrd="0" presId="urn:microsoft.com/office/officeart/2005/8/layout/lProcess3"/>
    <dgm:cxn modelId="{BD33010E-A5A7-42CB-A572-A58244453BB1}" type="presOf" srcId="{CBC6426B-2184-4CFE-9B2E-913328CBD62C}" destId="{4AF12DB6-9792-4C7A-AF4A-1D26FC3D6231}" srcOrd="0" destOrd="0" presId="urn:microsoft.com/office/officeart/2005/8/layout/lProcess3"/>
    <dgm:cxn modelId="{F2990BEB-A017-4E43-9984-64CF0FE60BD2}" type="presOf" srcId="{A0721F4C-D905-489B-BF75-0314083B12C5}" destId="{BCBB5B16-39CA-4F6D-BF5E-711199D30F07}" srcOrd="0" destOrd="0" presId="urn:microsoft.com/office/officeart/2005/8/layout/lProcess3"/>
    <dgm:cxn modelId="{CCE79BC6-2CDC-4EED-B5AB-C0DD99C2320A}" srcId="{A0721F4C-D905-489B-BF75-0314083B12C5}" destId="{5A058208-313A-4352-9B8C-B28940DF32FE}" srcOrd="0" destOrd="0" parTransId="{B94DF303-9600-48D7-96E2-2163209DEFBA}" sibTransId="{C6F12F8F-6AFD-4E4C-9724-808AE8A0EA9D}"/>
    <dgm:cxn modelId="{891E3466-BE6F-4205-A5C1-28083FFBF66F}" srcId="{5A058208-313A-4352-9B8C-B28940DF32FE}" destId="{EF799938-D47D-4D2A-A361-37E452E42AE0}" srcOrd="1" destOrd="0" parTransId="{055F0438-5DD5-4A5E-8B0F-3F099D700C2C}" sibTransId="{81B44B92-FADD-4642-88FB-CDB48AFBA470}"/>
    <dgm:cxn modelId="{3EE5913B-31D5-414B-8DFD-69A416B014B0}" srcId="{5A058208-313A-4352-9B8C-B28940DF32FE}" destId="{CBC6426B-2184-4CFE-9B2E-913328CBD62C}" srcOrd="0" destOrd="0" parTransId="{718022DA-0A5F-4B6E-81E8-8B29602D02B2}" sibTransId="{2D359C40-B957-47BB-A98B-1C713A68520E}"/>
    <dgm:cxn modelId="{EC0C72D0-354A-4217-A2C0-88CEFC7AB797}" type="presParOf" srcId="{BCBB5B16-39CA-4F6D-BF5E-711199D30F07}" destId="{0C293C44-287B-48D2-9B12-A193254F5B9B}" srcOrd="0" destOrd="0" presId="urn:microsoft.com/office/officeart/2005/8/layout/lProcess3"/>
    <dgm:cxn modelId="{C1D4414C-A043-406B-90F2-3B5AB930A7DE}" type="presParOf" srcId="{0C293C44-287B-48D2-9B12-A193254F5B9B}" destId="{80C6CA6B-3EFA-452B-94B2-EEFE8F81D968}" srcOrd="0" destOrd="0" presId="urn:microsoft.com/office/officeart/2005/8/layout/lProcess3"/>
    <dgm:cxn modelId="{76D824DF-6FAA-4CF3-8E2F-7FD7D85FC268}" type="presParOf" srcId="{0C293C44-287B-48D2-9B12-A193254F5B9B}" destId="{C4840FC1-96FB-4E36-A7DD-0433F4E2B107}" srcOrd="1" destOrd="0" presId="urn:microsoft.com/office/officeart/2005/8/layout/lProcess3"/>
    <dgm:cxn modelId="{9F6D76C6-364D-4A7D-B8FD-B8520D2B7ABE}" type="presParOf" srcId="{0C293C44-287B-48D2-9B12-A193254F5B9B}" destId="{4AF12DB6-9792-4C7A-AF4A-1D26FC3D6231}" srcOrd="2" destOrd="0" presId="urn:microsoft.com/office/officeart/2005/8/layout/lProcess3"/>
    <dgm:cxn modelId="{8FE11E89-618D-425D-90B0-5BE9BA39B1E3}" type="presParOf" srcId="{0C293C44-287B-48D2-9B12-A193254F5B9B}" destId="{9B751372-3967-43F7-9D34-F0F12767E794}" srcOrd="3" destOrd="0" presId="urn:microsoft.com/office/officeart/2005/8/layout/lProcess3"/>
    <dgm:cxn modelId="{79F68522-DACC-4E28-A085-652559508CB2}" type="presParOf" srcId="{0C293C44-287B-48D2-9B12-A193254F5B9B}" destId="{BB51A758-E93F-405B-B346-E91B5603A893}" srcOrd="4" destOrd="0" presId="urn:microsoft.com/office/officeart/2005/8/layout/lProcess3"/>
    <dgm:cxn modelId="{85ADF467-133A-45FA-9BB6-29375E0179EF}" type="presParOf" srcId="{0C293C44-287B-48D2-9B12-A193254F5B9B}" destId="{6D937A72-EA16-4983-B06B-8062806E240E}" srcOrd="5" destOrd="0" presId="urn:microsoft.com/office/officeart/2005/8/layout/lProcess3"/>
    <dgm:cxn modelId="{44D77A40-CF67-4C3B-B563-101F07416F83}" type="presParOf" srcId="{0C293C44-287B-48D2-9B12-A193254F5B9B}" destId="{B5F17659-566C-4D67-AA5E-1F2DF8057D79}" srcOrd="6" destOrd="0" presId="urn:microsoft.com/office/officeart/2005/8/layout/lProcess3"/>
  </dgm:cxnLst>
  <dgm:bg>
    <a:noFill/>
  </dgm:bg>
  <dgm:whole/>
  <dgm:extLst>
    <a:ext uri="http://schemas.microsoft.com/office/drawing/2008/diagram">
      <dsp:dataModelExt xmlns=""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#8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#7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2B69443-9CD1-49FC-9FA1-F7E0BCB3666F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C1CE399-944A-4397-8227-453A193F41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1. При одновременном размещении герба города Череповца и эмблемы или символа муниципального предприятия, учреждения, некоммерческой организации герб города Череповца размещается с левой стороны от эмблемы или символа.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2. При одновременном размещении Государственного герба Российской Федерации, герба Вологодской области, других эмблем или символов высших уровней власти герба города Череповца герб города размещается с правой стороны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10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A7AF82-D629-40A2-8F2C-14C589D59754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8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042509-43A5-45B9-BB4E-E0A39C59B2EA}" type="slidenum">
              <a:rPr lang="en-GB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GB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03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7575" fontAlgn="base">
              <a:spcBef>
                <a:spcPct val="0"/>
              </a:spcBef>
              <a:spcAft>
                <a:spcPct val="0"/>
              </a:spcAft>
              <a:defRPr/>
            </a:pPr>
            <a:fld id="{89C50F23-067C-4E65-B671-EFEE87BC8B7C}" type="slidenum">
              <a:rPr lang="en-GB">
                <a:solidFill>
                  <a:srgbClr val="000000"/>
                </a:solidFill>
                <a:cs typeface="Arial" charset="0"/>
              </a:rPr>
              <a:pPr defTabSz="917575"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GB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Слайд с двухстрочным заголовком, объектом, текстовым блоком и сноской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72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17575" fontAlgn="base">
              <a:spcBef>
                <a:spcPct val="0"/>
              </a:spcBef>
              <a:spcAft>
                <a:spcPct val="0"/>
              </a:spcAft>
              <a:defRPr/>
            </a:pPr>
            <a:fld id="{574B21B3-9848-4A79-983B-C77A86B2576D}" type="slidenum">
              <a:rPr lang="en-GB">
                <a:solidFill>
                  <a:srgbClr val="000000"/>
                </a:solidFill>
                <a:cs typeface="Arial" charset="0"/>
              </a:rPr>
              <a:pPr defTabSz="917575"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GB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0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Слайд с содержанием </a:t>
            </a:r>
            <a:endParaRPr lang="en-US" altLang="ru-RU" smtClean="0"/>
          </a:p>
        </p:txBody>
      </p:sp>
      <p:sp>
        <p:nvSpPr>
          <p:cNvPr id="2744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09638" fontAlgn="base">
              <a:spcBef>
                <a:spcPct val="0"/>
              </a:spcBef>
              <a:spcAft>
                <a:spcPct val="0"/>
              </a:spcAft>
              <a:defRPr/>
            </a:pPr>
            <a:fld id="{1166AFE5-BE40-4D61-B156-B8F54569345B}" type="slidenum">
              <a:rPr lang="en-GB" altLang="ru-RU">
                <a:solidFill>
                  <a:srgbClr val="000000"/>
                </a:solidFill>
                <a:cs typeface="Arial" charset="0"/>
              </a:rPr>
              <a:pPr defTabSz="909638"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GB" alt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  <p:sp>
        <p:nvSpPr>
          <p:cNvPr id="2805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76DB27-7AAC-43F9-9C3F-D167C542FA2B}" type="slidenum">
              <a:rPr lang="en-GB" alt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GB" alt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3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8774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AC1FC1-364F-4631-8FAE-04466D3EECB0}" type="slidenum">
              <a:rPr lang="en-GB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GB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Слайд с контактами</a:t>
            </a:r>
            <a:endParaRPr lang="en-US" smtClean="0"/>
          </a:p>
        </p:txBody>
      </p:sp>
      <p:sp>
        <p:nvSpPr>
          <p:cNvPr id="2908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A3EA15-E9D5-4927-8B74-3719F2272609}" type="slidenum">
              <a:rPr lang="en-GB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GB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1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49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E51589-103C-49BE-BDEB-4AAF46F7B5DD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3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69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1C1E45-EE2F-45FE-94B4-5B93450639F8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5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990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7E417D-5DDD-4992-815F-B8511F4F8C1F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FE72690-C6BF-4E18-9FCE-18DC97F1A874}" type="slidenum">
              <a:rPr lang="ru-RU" sz="1200">
                <a:latin typeface="+mn-lt"/>
              </a:rPr>
              <a:pPr algn="r">
                <a:defRPr/>
              </a:pPr>
              <a:t>3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010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47EBA1-C0BE-49F1-A476-6CFB2492EA5F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6" name="Заметки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87075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2CF320C-93C9-4DA5-B794-13D5D5C8C64B}" type="slidenum">
              <a:rPr lang="ru-RU" sz="1200">
                <a:solidFill>
                  <a:srgbClr val="000000"/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1200">
              <a:solidFill>
                <a:srgbClr val="0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В рамках национальных целей и задач на муниципальном уровне формируется механизм поиска и поддержки талантливых и одаренных детей. Данный механизм включает в себя совершенствование олимпиадного движения, осуществление мер адресной поддержки одаренным детям, формирование банка данных талантливых детей дошкольного и школьного возрастов. Основной задачей на уровне города остается увеличение числа участников всех этапов Всероссийской олимпиады школьников. Результаты участия в Всероссийской олимпиаде школьников представлены на слайде.</a:t>
            </a:r>
          </a:p>
          <a:p>
            <a:pPr eaLnBrk="1" hangingPunct="1"/>
            <a:r>
              <a:rPr lang="ru-RU" i="1" smtClean="0"/>
              <a:t>АМТЭК</a:t>
            </a:r>
            <a:endParaRPr lang="ru-RU" smtClean="0"/>
          </a:p>
          <a:p>
            <a:pPr eaLnBrk="1" hangingPunct="1"/>
            <a:r>
              <a:rPr lang="ru-RU" i="1" smtClean="0"/>
              <a:t>10 школа</a:t>
            </a:r>
            <a:endParaRPr lang="ru-RU" smtClean="0"/>
          </a:p>
        </p:txBody>
      </p:sp>
      <p:sp>
        <p:nvSpPr>
          <p:cNvPr id="177155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C3C4C6A-1901-4AFE-8EF1-5027D5BDF0A5}" type="slidenum">
              <a:rPr lang="ru-RU" sz="1200">
                <a:latin typeface="Calibri" pitchFamily="34" charset="0"/>
              </a:rPr>
              <a:pPr algn="r"/>
              <a:t>6</a:t>
            </a:fld>
            <a:endParaRPr 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90575" y="20638"/>
            <a:ext cx="4171950" cy="23479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9059" name="Заметки 2"/>
          <p:cNvSpPr>
            <a:spLocks noGrp="1"/>
          </p:cNvSpPr>
          <p:nvPr>
            <p:ph type="body" idx="1"/>
          </p:nvPr>
        </p:nvSpPr>
        <p:spPr bwMode="auto">
          <a:xfrm>
            <a:off x="306388" y="2382838"/>
            <a:ext cx="6465887" cy="6626225"/>
          </a:xfrm>
          <a:noFill/>
        </p:spPr>
        <p:txBody>
          <a:bodyPr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endParaRPr lang="ru-RU" altLang="ru-RU" sz="1000" smtClean="0">
              <a:latin typeface="Arial Narrow" pitchFamily="34" charset="0"/>
            </a:endParaRPr>
          </a:p>
        </p:txBody>
      </p:sp>
      <p:sp>
        <p:nvSpPr>
          <p:cNvPr id="429060" name="Номер слайда 3"/>
          <p:cNvSpPr txBox="1">
            <a:spLocks/>
          </p:cNvSpPr>
          <p:nvPr/>
        </p:nvSpPr>
        <p:spPr bwMode="auto">
          <a:xfrm>
            <a:off x="6480175" y="8883650"/>
            <a:ext cx="376238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/>
          <a:lstStyle/>
          <a:p>
            <a:fld id="{7DD8E2CB-009A-494F-9A10-2C167A700413}" type="slidenum">
              <a:rPr lang="ru-RU" altLang="ru-RU" sz="1100">
                <a:solidFill>
                  <a:srgbClr val="000000"/>
                </a:solidFill>
                <a:latin typeface="Calibri" pitchFamily="34" charset="0"/>
              </a:rPr>
              <a:pPr/>
              <a:t>7</a:t>
            </a:fld>
            <a:endParaRPr lang="ru-RU" altLang="ru-RU" sz="11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3245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2796EF-B9D8-441F-8869-752A13DCE925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53955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4A9EBA-FD1F-42A3-A58E-051B128D363D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09638" eaLnBrk="1" hangingPunct="1">
              <a:spcBef>
                <a:spcPct val="0"/>
              </a:spcBef>
            </a:pPr>
            <a:r>
              <a:rPr lang="ru-RU" smtClean="0"/>
              <a:t>Титульный слайд 2</a:t>
            </a:r>
          </a:p>
          <a:p>
            <a:pPr defTabSz="909638"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11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57C6BC-84DB-40B4-8AF0-EEBAAE7AB41D}" type="slidenum">
              <a:rPr lang="en-GB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GB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631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4AC30F-F477-4D5B-9CAF-F092445ABF93}" type="slidenum">
              <a:rPr lang="en-GB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GB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8E9B8-080C-437E-B15D-88259F189339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7C6B3-36C4-4B7C-A15E-C996A71696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658D-5E80-4974-8D91-6433247582B2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8E5E0-4B66-4AFB-BAB9-3228AE8F0C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9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1106488"/>
            <a:ext cx="113347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2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6096000"/>
            <a:ext cx="1133475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/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30523" y="1446249"/>
            <a:ext cx="4113598" cy="432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3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24" y="344482"/>
            <a:ext cx="11334518" cy="6537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62196" y="1446551"/>
            <a:ext cx="5552681" cy="4309673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60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532952" y="1446551"/>
            <a:ext cx="1232090" cy="4309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Font typeface="+mj-lt"/>
              <a:buNone/>
              <a:defRPr sz="105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762500" y="6281738"/>
            <a:ext cx="2724150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355388" y="6281738"/>
            <a:ext cx="430212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A52A3-20D2-41E1-B69D-FCB1BE244C6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10533063" y="6281738"/>
            <a:ext cx="822325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30.08.2021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9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1106488"/>
            <a:ext cx="113347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6096000"/>
            <a:ext cx="1133475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3225" y="6189663"/>
            <a:ext cx="15414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hart Placeholder 3">
            <a:extLst>
              <a:ext uri="{FF2B5EF4-FFF2-40B4-BE49-F238E27FC236}"/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30524" y="1446249"/>
            <a:ext cx="3379476" cy="4309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3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24" y="344482"/>
            <a:ext cx="11334518" cy="6537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0480" y="1446551"/>
            <a:ext cx="2664397" cy="4309673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60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532952" y="1446551"/>
            <a:ext cx="1232090" cy="4309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Font typeface="+mj-lt"/>
              <a:buNone/>
              <a:defRPr sz="105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hart Placeholder 3">
            <a:extLst>
              <a:ext uri="{FF2B5EF4-FFF2-40B4-BE49-F238E27FC236}"/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045452" y="1446249"/>
            <a:ext cx="3379476" cy="4309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0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762500" y="6281738"/>
            <a:ext cx="2724150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355388" y="6281738"/>
            <a:ext cx="430212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B09BF-CE7B-4259-A83A-90A5800A4F1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2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0533063" y="6281738"/>
            <a:ext cx="822325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30.08.2021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9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1106488"/>
            <a:ext cx="113347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6096000"/>
            <a:ext cx="1133475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24" y="344482"/>
            <a:ext cx="11334518" cy="6537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0523" y="1446551"/>
            <a:ext cx="4113598" cy="4309673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60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532952" y="1446551"/>
            <a:ext cx="1232090" cy="4309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Font typeface="+mj-lt"/>
              <a:buNone/>
              <a:defRPr sz="105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hart Placeholder 3">
            <a:extLst>
              <a:ext uri="{FF2B5EF4-FFF2-40B4-BE49-F238E27FC236}"/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762196" y="3717320"/>
            <a:ext cx="5552681" cy="2038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7" name="Chart Placeholder 3">
            <a:extLst>
              <a:ext uri="{FF2B5EF4-FFF2-40B4-BE49-F238E27FC236}"/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762196" y="1446249"/>
            <a:ext cx="5552681" cy="20389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9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762500" y="6281738"/>
            <a:ext cx="2724150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5388" y="6281738"/>
            <a:ext cx="430212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A879A-9BEE-4731-A588-418189DA366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1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10533063" y="6281738"/>
            <a:ext cx="822325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30.08.2021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bIns="46800"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8" name="Text Placeholder 2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73347" y="965100"/>
            <a:ext cx="3968662" cy="3964346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28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6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2" y="3022828"/>
            <a:ext cx="4154740" cy="291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6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1173" y="4762774"/>
            <a:ext cx="4114646" cy="15343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4538663" y="-1316038"/>
            <a:ext cx="9499600" cy="8678863"/>
            <a:chOff x="-507076" y="324197"/>
            <a:chExt cx="7434066" cy="6791498"/>
          </a:xfrm>
        </p:grpSpPr>
        <p:sp>
          <p:nvSpPr>
            <p:cNvPr id="4" name="Oval 4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-507076" y="598739"/>
              <a:ext cx="6517231" cy="6516956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" name="Oval 6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81899" y="324197"/>
              <a:ext cx="5245091" cy="524487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" name="Oval 7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224723" y="747812"/>
              <a:ext cx="4417704" cy="4417517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" name="Oval 8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73202" y="965209"/>
              <a:ext cx="3969225" cy="3969057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7988" y="6188075"/>
            <a:ext cx="1503362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2" y="3022828"/>
            <a:ext cx="4154740" cy="291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6751638" y="-1316038"/>
            <a:ext cx="7286625" cy="6702426"/>
            <a:chOff x="1224460" y="324197"/>
            <a:chExt cx="5702530" cy="5245330"/>
          </a:xfrm>
        </p:grpSpPr>
        <p:sp>
          <p:nvSpPr>
            <p:cNvPr id="4" name="Oval 6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81656" y="324197"/>
              <a:ext cx="5245334" cy="524533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" name="Oval 7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224460" y="747849"/>
              <a:ext cx="4417908" cy="441790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" name="Oval 8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72959" y="965265"/>
              <a:ext cx="3969409" cy="3968163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3225" y="6189663"/>
            <a:ext cx="15414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2" y="3022828"/>
            <a:ext cx="4154740" cy="291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4538663" y="-1316038"/>
            <a:ext cx="9499600" cy="8678863"/>
            <a:chOff x="-507076" y="324197"/>
            <a:chExt cx="7434066" cy="6791498"/>
          </a:xfrm>
        </p:grpSpPr>
        <p:sp>
          <p:nvSpPr>
            <p:cNvPr id="4" name="Oval 4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-507076" y="598739"/>
              <a:ext cx="6517231" cy="6516956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" name="Oval 6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81899" y="324197"/>
              <a:ext cx="5245091" cy="524487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" name="Oval 7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224723" y="747812"/>
              <a:ext cx="4417704" cy="4417517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" name="Oval 8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73202" y="965209"/>
              <a:ext cx="3969225" cy="3969057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7988" y="6188075"/>
            <a:ext cx="1503362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2" y="3022828"/>
            <a:ext cx="4154740" cy="291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4538663" y="-1316038"/>
            <a:ext cx="9499600" cy="8678863"/>
            <a:chOff x="-507076" y="324197"/>
            <a:chExt cx="7434066" cy="6791498"/>
          </a:xfrm>
        </p:grpSpPr>
        <p:sp>
          <p:nvSpPr>
            <p:cNvPr id="4" name="Oval 4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-507076" y="598739"/>
              <a:ext cx="6517231" cy="6516956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" name="Oval 6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81899" y="324197"/>
              <a:ext cx="5245091" cy="524487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" name="Oval 7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224723" y="747812"/>
              <a:ext cx="4417704" cy="4417517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" name="Oval 8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73202" y="965209"/>
              <a:ext cx="3969225" cy="3969057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7988" y="6188075"/>
            <a:ext cx="1503362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2" y="3022828"/>
            <a:ext cx="4154740" cy="291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425BE-A290-4D02-95AF-35150EE7B2D8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79CBE-45CC-4764-AF3F-86F2016FC3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6751638" y="-1316038"/>
            <a:ext cx="7286625" cy="6702426"/>
            <a:chOff x="1224460" y="324197"/>
            <a:chExt cx="5702530" cy="5245330"/>
          </a:xfrm>
        </p:grpSpPr>
        <p:sp>
          <p:nvSpPr>
            <p:cNvPr id="4" name="Oval 6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81656" y="324197"/>
              <a:ext cx="5245334" cy="5245330"/>
            </a:xfrm>
            <a:prstGeom prst="ellipse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" name="Oval 7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224460" y="747849"/>
              <a:ext cx="4417908" cy="4417904"/>
            </a:xfrm>
            <a:prstGeom prst="ellipse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" name="Oval 8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72959" y="965265"/>
              <a:ext cx="3969409" cy="3968163"/>
            </a:xfrm>
            <a:prstGeom prst="ellipse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3225" y="6189663"/>
            <a:ext cx="15414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2" y="3022828"/>
            <a:ext cx="4154740" cy="291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4538663" y="-1316038"/>
            <a:ext cx="9499600" cy="8678863"/>
            <a:chOff x="-507076" y="324197"/>
            <a:chExt cx="7434066" cy="6791498"/>
          </a:xfrm>
        </p:grpSpPr>
        <p:sp>
          <p:nvSpPr>
            <p:cNvPr id="4" name="Oval 4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-507076" y="598739"/>
              <a:ext cx="6517231" cy="6516956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" name="Oval 6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81899" y="324197"/>
              <a:ext cx="5245091" cy="524487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" name="Oval 7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224723" y="747812"/>
              <a:ext cx="4417704" cy="4417517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" name="Oval 8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73202" y="965209"/>
              <a:ext cx="3969225" cy="3969057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7988" y="6188075"/>
            <a:ext cx="1503362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2" y="3022828"/>
            <a:ext cx="4154740" cy="291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rgbClr val="696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4538663" y="-1316038"/>
            <a:ext cx="9499600" cy="8678863"/>
            <a:chOff x="-507076" y="324197"/>
            <a:chExt cx="7434066" cy="6791498"/>
          </a:xfrm>
        </p:grpSpPr>
        <p:sp>
          <p:nvSpPr>
            <p:cNvPr id="4" name="Oval 4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-507076" y="598739"/>
              <a:ext cx="6517231" cy="6516956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5" name="Oval 6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81899" y="324197"/>
              <a:ext cx="5245091" cy="524487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6" name="Oval 7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224723" y="747812"/>
              <a:ext cx="4417704" cy="4417517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7" name="Oval 8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73202" y="965209"/>
              <a:ext cx="3969225" cy="3969057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7988" y="6188075"/>
            <a:ext cx="1503362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2" y="3022828"/>
            <a:ext cx="4154740" cy="291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1106488"/>
            <a:ext cx="113347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4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6096000"/>
            <a:ext cx="1133475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3225" y="6189663"/>
            <a:ext cx="15414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able Placeholder 2">
            <a:extLst>
              <a:ext uri="{FF2B5EF4-FFF2-40B4-BE49-F238E27FC236}"/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435156" y="1446249"/>
            <a:ext cx="11329381" cy="4309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8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24" y="344482"/>
            <a:ext cx="11334518" cy="6537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762500" y="6276975"/>
            <a:ext cx="2724150" cy="2127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5388" y="6276975"/>
            <a:ext cx="430212" cy="2127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200E7-CBE0-48E9-9CDB-2D19FD48F24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10533063" y="6276975"/>
            <a:ext cx="822325" cy="2127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30.08.2021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2" y="3570605"/>
            <a:ext cx="4095843" cy="28634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Font typeface="+mj-lt"/>
              <a:buNone/>
              <a:defRPr sz="140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262" y="3022827"/>
            <a:ext cx="4095843" cy="4518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65849" y="3570605"/>
            <a:ext cx="4145395" cy="28634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Font typeface="+mj-lt"/>
              <a:buNone/>
              <a:defRPr sz="140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520363" y="417513"/>
            <a:ext cx="131762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icture Placeholder 12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28222" y="416825"/>
            <a:ext cx="5711421" cy="571142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5" name="Picture Placeholder 12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2667" y="2327029"/>
            <a:ext cx="4099424" cy="4099423"/>
          </a:xfrm>
          <a:prstGeom prst="ellipse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0" name="Text Placeholder 2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19963" y="3188678"/>
            <a:ext cx="2482128" cy="2479429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79952" y="6285608"/>
            <a:ext cx="4089400" cy="21179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32140" y="416825"/>
            <a:ext cx="5272776" cy="527277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5" name="Picture Placeholder 12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30323" y="2198915"/>
            <a:ext cx="3172477" cy="3172476"/>
          </a:xfrm>
          <a:prstGeom prst="ellipse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2" y="2971312"/>
            <a:ext cx="4089487" cy="25666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 err="1"/>
              <a:t>Образец текста</a:t>
            </a:r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262" y="6277596"/>
            <a:ext cx="4089400" cy="21179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bIns="46800"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8" name="Text Placeholder 2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73347" y="965100"/>
            <a:ext cx="3968662" cy="3964346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28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11365" y="4185778"/>
            <a:ext cx="2692626" cy="2729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6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1173" y="4762774"/>
            <a:ext cx="4114646" cy="10068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1173" y="6278624"/>
            <a:ext cx="4089400" cy="21179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6096000"/>
            <a:ext cx="1133475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3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1106488"/>
            <a:ext cx="113347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8724" y="1446249"/>
            <a:ext cx="8435117" cy="4309976"/>
          </a:xfrm>
          <a:prstGeom prst="rect">
            <a:avLst/>
          </a:prstGeom>
        </p:spPr>
        <p:txBody>
          <a:bodyPr lIns="0" tIns="0" rIns="0" bIns="0" numCol="2" spcCol="216000"/>
          <a:lstStyle>
            <a:lvl1pPr marL="342900" indent="-342900">
              <a:buClr>
                <a:schemeClr val="tx2"/>
              </a:buClr>
              <a:buFont typeface="+mj-lt"/>
              <a:buAutoNum type="arabicPeriod"/>
              <a:defRPr sz="1600" b="1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24" y="344482"/>
            <a:ext cx="11334518" cy="6537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762500" y="6281738"/>
            <a:ext cx="2724150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5388" y="6281738"/>
            <a:ext cx="430212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83D83-8DD6-4CDE-8E94-11F05C8C74F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9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0533063" y="6281738"/>
            <a:ext cx="822325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30.08.2021</a:t>
            </a:r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B092B-89CC-4617-8EF9-2482B4DB3407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95C6F-FC32-4E42-8CBD-84C42E762E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6096000"/>
            <a:ext cx="1133475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5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1106488"/>
            <a:ext cx="113347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3225" y="6189663"/>
            <a:ext cx="15414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762196" y="1446551"/>
            <a:ext cx="5552682" cy="4309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Font typeface="+mj-lt"/>
              <a:buNone/>
              <a:defRPr sz="160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Picture Placeholder 3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0523" y="1446553"/>
            <a:ext cx="4111248" cy="43096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en-GB" noProof="0" dirty="0"/>
          </a:p>
        </p:txBody>
      </p:sp>
      <p:sp>
        <p:nvSpPr>
          <p:cNvPr id="15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32952" y="1446551"/>
            <a:ext cx="1232090" cy="4309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Font typeface="+mj-lt"/>
              <a:buNone/>
              <a:defRPr sz="105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24" y="344482"/>
            <a:ext cx="11334518" cy="6537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0533063" y="6281738"/>
            <a:ext cx="822325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30.08.2021</a:t>
            </a:r>
            <a:endParaRPr lang="en-GB" dirty="0"/>
          </a:p>
        </p:txBody>
      </p:sp>
      <p:sp>
        <p:nvSpPr>
          <p:cNvPr id="11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762500" y="6281738"/>
            <a:ext cx="2724150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355388" y="6281738"/>
            <a:ext cx="430212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F8D81-D474-4EFC-B47B-F11C22A6804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6096000"/>
            <a:ext cx="1133475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3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1106488"/>
            <a:ext cx="113347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24" y="344482"/>
            <a:ext cx="11334518" cy="6537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2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62196" y="1446551"/>
            <a:ext cx="5552682" cy="4309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Font typeface="+mj-lt"/>
              <a:buNone/>
              <a:defRPr sz="160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3" name="Picture Placeholder 3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0523" y="1446553"/>
            <a:ext cx="4111248" cy="43096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en-GB" noProof="0" dirty="0"/>
          </a:p>
        </p:txBody>
      </p:sp>
      <p:sp>
        <p:nvSpPr>
          <p:cNvPr id="24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32952" y="1446551"/>
            <a:ext cx="1232090" cy="4309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Font typeface="+mj-lt"/>
              <a:buNone/>
              <a:defRPr sz="105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0533063" y="6281738"/>
            <a:ext cx="822325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30.08.2021</a:t>
            </a:r>
            <a:endParaRPr lang="en-GB" dirty="0"/>
          </a:p>
        </p:txBody>
      </p:sp>
      <p:sp>
        <p:nvSpPr>
          <p:cNvPr id="9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762500" y="6281738"/>
            <a:ext cx="2724150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355388" y="6281738"/>
            <a:ext cx="430212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BB34B-7734-4B54-9888-5686934B43D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6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6096000"/>
            <a:ext cx="1133475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3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1106488"/>
            <a:ext cx="113347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4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10610" y="2289588"/>
            <a:ext cx="2613473" cy="2611694"/>
          </a:xfrm>
          <a:prstGeom prst="ellipse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endParaRPr lang="en-GB" noProof="0" dirty="0"/>
          </a:p>
        </p:txBody>
      </p:sp>
      <p:sp>
        <p:nvSpPr>
          <p:cNvPr id="5" name="Picture Placeholder 4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41903" y="1454616"/>
            <a:ext cx="4304539" cy="430160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endParaRPr lang="en-GB" noProof="0" dirty="0"/>
          </a:p>
        </p:txBody>
      </p:sp>
      <p:sp>
        <p:nvSpPr>
          <p:cNvPr id="18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04418" y="1446551"/>
            <a:ext cx="4110459" cy="4309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Font typeface="+mj-lt"/>
              <a:buNone/>
              <a:defRPr sz="160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532952" y="1446551"/>
            <a:ext cx="1232090" cy="4309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Font typeface="+mj-lt"/>
              <a:buNone/>
              <a:defRPr sz="105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24" y="344482"/>
            <a:ext cx="11334518" cy="6537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4">
            <a:extLst>
              <a:ext uri="{FF2B5EF4-FFF2-40B4-BE49-F238E27FC236}"/>
            </a:extLst>
          </p:cNvPr>
          <p:cNvSpPr>
            <a:spLocks noGrp="1"/>
          </p:cNvSpPr>
          <p:nvPr userDrawn="1">
            <p:ph type="sldNum" sz="quarter" idx="18"/>
          </p:nvPr>
        </p:nvSpPr>
        <p:spPr>
          <a:xfrm>
            <a:off x="11355388" y="6281738"/>
            <a:ext cx="430212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0E8AF-8BE0-48B0-80C8-9A1A4081AF0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" name="Date Placeholder 2">
            <a:extLst>
              <a:ext uri="{FF2B5EF4-FFF2-40B4-BE49-F238E27FC236}"/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10533063" y="6281738"/>
            <a:ext cx="822325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30.08.2021</a:t>
            </a:r>
            <a:endParaRPr lang="en-GB" dirty="0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9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1106488"/>
            <a:ext cx="113347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2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6096000"/>
            <a:ext cx="1133475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/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30523" y="1446249"/>
            <a:ext cx="4113598" cy="432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3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24" y="344482"/>
            <a:ext cx="11334518" cy="6537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62196" y="1446551"/>
            <a:ext cx="5552681" cy="4309673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60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532952" y="1446551"/>
            <a:ext cx="1232090" cy="4309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Font typeface="+mj-lt"/>
              <a:buNone/>
              <a:defRPr sz="105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762500" y="6281738"/>
            <a:ext cx="2724150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355388" y="6281738"/>
            <a:ext cx="430212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EB279-300C-41FD-BCA7-EEC54E43ED8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10533063" y="6281738"/>
            <a:ext cx="822325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30.08.2021</a:t>
            </a:r>
            <a:endParaRPr lang="en-GB" dirty="0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9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1106488"/>
            <a:ext cx="113347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6096000"/>
            <a:ext cx="1133475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3225" y="6189663"/>
            <a:ext cx="15414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hart Placeholder 3">
            <a:extLst>
              <a:ext uri="{FF2B5EF4-FFF2-40B4-BE49-F238E27FC236}"/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30524" y="1446249"/>
            <a:ext cx="3379476" cy="4309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3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24" y="344482"/>
            <a:ext cx="11334518" cy="6537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0480" y="1446551"/>
            <a:ext cx="2664397" cy="4309673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60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532952" y="1446551"/>
            <a:ext cx="1232090" cy="4309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Font typeface="+mj-lt"/>
              <a:buNone/>
              <a:defRPr sz="105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Chart Placeholder 3">
            <a:extLst>
              <a:ext uri="{FF2B5EF4-FFF2-40B4-BE49-F238E27FC236}"/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045452" y="1446249"/>
            <a:ext cx="3379476" cy="4309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0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762500" y="6281738"/>
            <a:ext cx="2724150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355388" y="6281738"/>
            <a:ext cx="430212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0EA0C-FF31-4C10-9D19-6A98DB1EDF6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2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10533063" y="6281738"/>
            <a:ext cx="822325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30.08.2021</a:t>
            </a:r>
            <a:endParaRPr lang="en-GB" dirty="0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9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1106488"/>
            <a:ext cx="113347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6096000"/>
            <a:ext cx="1133475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24" y="344482"/>
            <a:ext cx="11334518" cy="6537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0523" y="1446551"/>
            <a:ext cx="4113598" cy="4309673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60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532952" y="1446551"/>
            <a:ext cx="1232090" cy="4309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Font typeface="+mj-lt"/>
              <a:buNone/>
              <a:defRPr sz="105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hart Placeholder 3">
            <a:extLst>
              <a:ext uri="{FF2B5EF4-FFF2-40B4-BE49-F238E27FC236}"/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4762196" y="3717320"/>
            <a:ext cx="5552681" cy="20389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7" name="Chart Placeholder 3">
            <a:extLst>
              <a:ext uri="{FF2B5EF4-FFF2-40B4-BE49-F238E27FC236}"/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762196" y="1446249"/>
            <a:ext cx="5552681" cy="20389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9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4762500" y="6281738"/>
            <a:ext cx="2724150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355388" y="6281738"/>
            <a:ext cx="430212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B2D70-97E7-4301-B549-90EF4BEF709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1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10533063" y="6281738"/>
            <a:ext cx="822325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30.08.2021</a:t>
            </a:r>
            <a:endParaRPr lang="en-GB" dirty="0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bIns="46800"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8" name="Text Placeholder 2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73347" y="965100"/>
            <a:ext cx="3968662" cy="3964346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28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6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2" y="3022828"/>
            <a:ext cx="4154740" cy="291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6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1173" y="4762774"/>
            <a:ext cx="4114646" cy="15343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4538663" y="-1316038"/>
            <a:ext cx="9499600" cy="8678863"/>
            <a:chOff x="-507076" y="324197"/>
            <a:chExt cx="7434066" cy="6791498"/>
          </a:xfrm>
        </p:grpSpPr>
        <p:sp>
          <p:nvSpPr>
            <p:cNvPr id="4" name="Oval 4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-507076" y="598739"/>
              <a:ext cx="6517231" cy="6516956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5" name="Oval 6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81899" y="324197"/>
              <a:ext cx="5245091" cy="524487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6" name="Oval 7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224723" y="747812"/>
              <a:ext cx="4417704" cy="4417517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7" name="Oval 8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73202" y="965209"/>
              <a:ext cx="3969225" cy="3969057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7988" y="6188075"/>
            <a:ext cx="1503362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2" y="3022828"/>
            <a:ext cx="4154740" cy="291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B092B-89CC-4617-8EF9-2482B4DB3407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6C517-82E7-484D-BA8C-CAEFC4AA7F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6751638" y="-1316038"/>
            <a:ext cx="7286625" cy="6702426"/>
            <a:chOff x="1224460" y="324197"/>
            <a:chExt cx="5702530" cy="5245330"/>
          </a:xfrm>
        </p:grpSpPr>
        <p:sp>
          <p:nvSpPr>
            <p:cNvPr id="4" name="Oval 6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81656" y="324197"/>
              <a:ext cx="5245334" cy="5245330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5" name="Oval 7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224460" y="747849"/>
              <a:ext cx="4417908" cy="4417904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6" name="Oval 8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72959" y="965265"/>
              <a:ext cx="3969409" cy="3968163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3225" y="6189663"/>
            <a:ext cx="15414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2" y="3022828"/>
            <a:ext cx="4154740" cy="291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4538663" y="-1316038"/>
            <a:ext cx="9499600" cy="8678863"/>
            <a:chOff x="-507076" y="324197"/>
            <a:chExt cx="7434066" cy="6791498"/>
          </a:xfrm>
        </p:grpSpPr>
        <p:sp>
          <p:nvSpPr>
            <p:cNvPr id="4" name="Oval 4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-507076" y="598739"/>
              <a:ext cx="6517231" cy="6516956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5" name="Oval 6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81899" y="324197"/>
              <a:ext cx="5245091" cy="524487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6" name="Oval 7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224723" y="747812"/>
              <a:ext cx="4417704" cy="4417517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7" name="Oval 8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73202" y="965209"/>
              <a:ext cx="3969225" cy="3969057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7988" y="6188075"/>
            <a:ext cx="1503362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2" y="3022828"/>
            <a:ext cx="4154740" cy="291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4538663" y="-1316038"/>
            <a:ext cx="9499600" cy="8678863"/>
            <a:chOff x="-507076" y="324197"/>
            <a:chExt cx="7434066" cy="6791498"/>
          </a:xfrm>
        </p:grpSpPr>
        <p:sp>
          <p:nvSpPr>
            <p:cNvPr id="4" name="Oval 4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-507076" y="598739"/>
              <a:ext cx="6517231" cy="6516956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5" name="Oval 6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81899" y="324197"/>
              <a:ext cx="5245091" cy="524487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6" name="Oval 7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224723" y="747812"/>
              <a:ext cx="4417704" cy="4417517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7" name="Oval 8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73202" y="965209"/>
              <a:ext cx="3969225" cy="3969057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7988" y="6188075"/>
            <a:ext cx="1503362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2" y="3022828"/>
            <a:ext cx="4154740" cy="291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6751638" y="-1316038"/>
            <a:ext cx="7286625" cy="6702426"/>
            <a:chOff x="1224460" y="324197"/>
            <a:chExt cx="5702530" cy="5245330"/>
          </a:xfrm>
        </p:grpSpPr>
        <p:sp>
          <p:nvSpPr>
            <p:cNvPr id="4" name="Oval 6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81656" y="324197"/>
              <a:ext cx="5245334" cy="5245330"/>
            </a:xfrm>
            <a:prstGeom prst="ellipse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5" name="Oval 7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224460" y="747849"/>
              <a:ext cx="4417908" cy="4417904"/>
            </a:xfrm>
            <a:prstGeom prst="ellipse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6" name="Oval 8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72959" y="965265"/>
              <a:ext cx="3969409" cy="3968163"/>
            </a:xfrm>
            <a:prstGeom prst="ellipse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7" name="Picture 1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3225" y="6189663"/>
            <a:ext cx="15414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2" y="3022828"/>
            <a:ext cx="4154740" cy="291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4538663" y="-1316038"/>
            <a:ext cx="9499600" cy="8678863"/>
            <a:chOff x="-507076" y="324197"/>
            <a:chExt cx="7434066" cy="6791498"/>
          </a:xfrm>
        </p:grpSpPr>
        <p:sp>
          <p:nvSpPr>
            <p:cNvPr id="4" name="Oval 4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-507076" y="598739"/>
              <a:ext cx="6517231" cy="6516956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5" name="Oval 6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81899" y="324197"/>
              <a:ext cx="5245091" cy="524487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6" name="Oval 7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224723" y="747812"/>
              <a:ext cx="4417704" cy="4417517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7" name="Oval 8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73202" y="965209"/>
              <a:ext cx="3969225" cy="3969057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7988" y="6188075"/>
            <a:ext cx="1503362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2" y="3022828"/>
            <a:ext cx="4154740" cy="291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rgbClr val="696D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 userDrawn="1"/>
        </p:nvGrpSpPr>
        <p:grpSpPr bwMode="auto">
          <a:xfrm>
            <a:off x="4538663" y="-1316038"/>
            <a:ext cx="9499600" cy="8678863"/>
            <a:chOff x="-507076" y="324197"/>
            <a:chExt cx="7434066" cy="6791498"/>
          </a:xfrm>
        </p:grpSpPr>
        <p:sp>
          <p:nvSpPr>
            <p:cNvPr id="4" name="Oval 4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-507076" y="598739"/>
              <a:ext cx="6517231" cy="6516956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5" name="Oval 6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81899" y="324197"/>
              <a:ext cx="5245091" cy="524487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6" name="Oval 7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224723" y="747812"/>
              <a:ext cx="4417704" cy="4417517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7" name="Oval 8">
              <a:extLst>
                <a:ext uri="{FF2B5EF4-FFF2-40B4-BE49-F238E27FC236}"/>
              </a:extLst>
            </p:cNvPr>
            <p:cNvSpPr/>
            <p:nvPr userDrawn="1"/>
          </p:nvSpPr>
          <p:spPr>
            <a:xfrm>
              <a:off x="1673202" y="965209"/>
              <a:ext cx="3969225" cy="3969057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8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7988" y="6188075"/>
            <a:ext cx="1503362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2" y="3022828"/>
            <a:ext cx="4154740" cy="2916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1106488"/>
            <a:ext cx="113347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4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6096000"/>
            <a:ext cx="1133475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3225" y="6189663"/>
            <a:ext cx="15414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able Placeholder 2">
            <a:extLst>
              <a:ext uri="{FF2B5EF4-FFF2-40B4-BE49-F238E27FC236}"/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435156" y="1446249"/>
            <a:ext cx="11329381" cy="4309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8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24" y="344482"/>
            <a:ext cx="11334518" cy="6537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762500" y="6276975"/>
            <a:ext cx="2724150" cy="2127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355388" y="6276975"/>
            <a:ext cx="430212" cy="2127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CC7C4-2EAA-4B49-B212-CBB9D918052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10533063" y="6276975"/>
            <a:ext cx="822325" cy="2127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30.08.2021</a:t>
            </a:r>
            <a:endParaRPr lang="en-GB" dirty="0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2" y="3570605"/>
            <a:ext cx="4095843" cy="28634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Font typeface="+mj-lt"/>
              <a:buNone/>
              <a:defRPr sz="140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262" y="3022827"/>
            <a:ext cx="4095843" cy="4518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65849" y="3570605"/>
            <a:ext cx="4145395" cy="286344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Font typeface="+mj-lt"/>
              <a:buNone/>
              <a:defRPr sz="140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Slide Number Placeholder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solidFill>
                  <a:srgbClr val="000000">
                    <a:lumMod val="95000"/>
                    <a:lumOff val="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4383536-20A5-4AB3-9144-8BA4532A52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 rtlCol="0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3" name="Slide Number Placeholder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4619CF-09BA-4294-8DE9-57F1A459B7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B092B-89CC-4617-8EF9-2482B4DB3407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7714B-372B-485F-B1B0-59A57CA840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z="1050">
                <a:solidFill>
                  <a:srgbClr val="000000">
                    <a:lumMod val="75000"/>
                    <a:lumOff val="2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F4B5320-4D0F-4127-9669-BA771BAD29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4288" y="0"/>
            <a:ext cx="122047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6435" y="3932808"/>
            <a:ext cx="9191348" cy="692458"/>
          </a:xfrm>
        </p:spPr>
        <p:txBody>
          <a:bodyPr anchor="b">
            <a:noAutofit/>
          </a:bodyPr>
          <a:lstStyle>
            <a:lvl1pPr algn="l">
              <a:defRPr sz="4400" i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</p:cSld>
  <p:clrMapOvr>
    <a:masterClrMapping/>
  </p:clrMapOvr>
  <p:transition spd="med">
    <p:wheel spokes="3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</p:cSld>
  <p:clrMapOvr>
    <a:masterClrMapping/>
  </p:clrMapOvr>
  <p:transition spd="med">
    <p:wheel spokes="3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4B9F268-277D-494C-B695-10F1839B2480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69DE880-F955-4674-9BBD-D4E20089EE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61D361D-9B9D-40C6-A525-90B693B9B145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9CB3811-DFCB-4F93-8786-122378916D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2760" y="2210539"/>
            <a:ext cx="5665433" cy="39664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57277" y="2210539"/>
            <a:ext cx="5665433" cy="396642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 spd="med">
    <p:wheel spokes="3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E3A678A-577B-4946-BA96-594A769A67B3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CFAB952-7A54-4EDE-9856-B8BD22A0EC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82AE09A-3466-4339-A19D-B3DBDAA99099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0F77870-C2C7-4DA6-959E-C9AD5FFF98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BA76B0B-AD00-429F-9FBE-7CB774C73997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FF84620-BE62-4065-9A60-A904CEE84A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E82B8D7-BF47-4494-8F1D-D0288A1BACE3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E704DCF-0DF9-4145-981A-566950D32D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B092B-89CC-4617-8EF9-2482B4DB3407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1973D-D24C-4CEF-BAE6-17389F6FA0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CCAB97B-C574-4F50-A155-033523ADA96D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9CA0C68-89E2-49C7-9A5E-6D1D64B15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E9F211B-188E-4700-9B20-18424D526AA7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ED8536D-3C3C-40F2-A0C2-102A8B8800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18650C1-058E-4F78-A7D1-6A52B888E38E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89243AA-6634-4D6F-B0AB-4B08ED8731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wheel spokes="3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B092B-89CC-4617-8EF9-2482B4DB3407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4EB45-46FE-40E0-8734-0A171670F8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B092B-89CC-4617-8EF9-2482B4DB3407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509D1-E3E3-45B2-BFFD-4254E00D5C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B092B-89CC-4617-8EF9-2482B4DB3407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B7AE0-BA6C-4748-8207-2F0816AAC5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B092B-89CC-4617-8EF9-2482B4DB3407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A5B85-0B37-4DF8-ABF6-EBE8364E42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AE30A-90E2-4415-AA8F-2E87DFD33416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7EE17-7EE8-4BBE-9E86-943FFB64C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B092B-89CC-4617-8EF9-2482B4DB3407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DBED9-50A4-49C6-8424-DDC3599213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B092B-89CC-4617-8EF9-2482B4DB3407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7D48B-94F3-41BA-AC42-747F37203C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B092B-89CC-4617-8EF9-2482B4DB3407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B56E6-87A8-4F34-8CD9-0B4369E301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4E50F-AAC6-42E3-B3DC-CE804AC91487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2A570-9315-4193-9AE1-A180140D4C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E52AA-B3F7-4B7E-A213-01640FE20973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11A7A-2662-4128-9F70-8D89239999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5F7AE-50D6-47D2-8A1A-F21CB61C9776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F0E63-6389-4B5A-8827-C1E921B63F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03699-DE03-47C0-A539-969D3A9217EA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BC290-8049-4C97-AD36-57DAF623F5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204D0-473B-490F-84CA-33E050938DEA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E82F9-DD53-46CF-9923-B1DC5791AA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DAC47-4F24-438E-81CF-DA09BA3132AC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C641A-0FE9-4E69-BA4F-E6A1B78F18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40F50-F771-47B6-AD20-48AC286E1CDD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E25B6-A8F3-4AE2-9A6E-674296E982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48963-E33E-43D8-9692-E67965244494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EA499-AACB-4E2F-8C2F-76EE9B9239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63C39-6570-44B1-91E3-0E6E5D9638EF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6FEA9-8571-44B3-AAF7-FA8F351FEC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5E9EF-A8AA-49F9-83CC-B94E68EBB842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4BD9D-9EBC-446C-A925-C3619FA7D1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A0F19-36DE-4EDE-82E4-72CB3D150D49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08A59-F593-4ED6-B54B-DC9322A072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93FFE-294E-4CF1-B905-912FAA4CB4ED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E0070-E84B-4CC4-80FB-58DA6B3748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1A974-5FCD-4641-83C6-620CFDAA91F3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5CC86-FA70-46BC-B2FE-706E917F53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3D5D3-4B0F-40B3-B62C-E6DF870C8D86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C748D-8F25-4205-85E7-7920122A9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44D7E-C9A7-4FD2-88D4-1DDE03BB88EC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C42A3-4BE6-4586-914E-2659CDEFAD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107DD-1B1C-4199-9FE0-839900BB1699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4A8AA-DF39-43B1-9FA6-B8EB419438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38265-E7EF-427C-B7B2-C1435B775BEE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02024-09F2-44E8-BC61-D0F3BD61F6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5B81E-A813-499B-9258-CFDB9807D1E1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0AC13-2709-4A77-88C1-777A27531D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D706C-2622-4496-925D-41693F692C44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93421-CC8B-4AB5-9D35-0865452AB6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ADCB-2538-44D9-A2D9-5D127920F984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0F4AD-440A-4AA4-8AC2-4A7555B37F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1EB6C-A1FA-4538-A5CE-BF98C62BE24E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5BB0C-1F92-4B91-9DD7-8FF37DB3FE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5E255-1506-42A0-9939-314998CD3A48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6A593-8A7B-4E5D-9125-EE5984658D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727C6-2533-4AA2-BA08-4524C737738E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7285C-6E75-4BAC-B387-DAEAA427C5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02212-5686-43D5-BFA9-E533CE3EBE51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48B17-C968-4933-88D6-29C5CF61E2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Overla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/>
          <p:nvPr/>
        </p:nvGrpSpPr>
        <p:grpSpPr>
          <a:xfrm>
            <a:off x="1592135" y="2887530"/>
            <a:ext cx="9038813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6" name="TextBox 8"/>
            <p:cNvSpPr txBox="1"/>
            <p:nvPr/>
          </p:nvSpPr>
          <p:spPr>
            <a:xfrm>
              <a:off x="4147073" y="1381459"/>
              <a:ext cx="657872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7788" y="1387737"/>
            <a:ext cx="9036424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767862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4CD8653-03DC-4EC1-854C-0177BAEA9D25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D7907A3-EA77-499F-A17E-93F1730D43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563688" y="1392238"/>
            <a:ext cx="9039225" cy="923925"/>
            <a:chOff x="1172584" y="1381459"/>
            <a:chExt cx="6779110" cy="923330"/>
          </a:xfrm>
        </p:grpSpPr>
        <p:sp>
          <p:nvSpPr>
            <p:cNvPr id="5" name="TextBox 12"/>
            <p:cNvSpPr txBox="1"/>
            <p:nvPr/>
          </p:nvSpPr>
          <p:spPr>
            <a:xfrm>
              <a:off x="4146630" y="1381459"/>
              <a:ext cx="658385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3"/>
            <p:cNvCxnSpPr/>
            <p:nvPr/>
          </p:nvCxnSpPr>
          <p:spPr>
            <a:xfrm rot="10800000">
              <a:off x="1172584" y="1925620"/>
              <a:ext cx="3119295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4"/>
            <p:cNvCxnSpPr/>
            <p:nvPr/>
          </p:nvCxnSpPr>
          <p:spPr>
            <a:xfrm rot="10800000">
              <a:off x="4832399" y="1922447"/>
              <a:ext cx="3119295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26376-F85E-425B-9355-2FB927E495CD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70C34-97D0-495C-A075-BDFFBCAD5C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verOverla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1563688" y="2887663"/>
            <a:ext cx="9039225" cy="923925"/>
            <a:chOff x="1172584" y="1381459"/>
            <a:chExt cx="6779110" cy="923330"/>
          </a:xfrm>
        </p:grpSpPr>
        <p:sp>
          <p:nvSpPr>
            <p:cNvPr id="6" name="TextBox 8"/>
            <p:cNvSpPr txBox="1"/>
            <p:nvPr/>
          </p:nvSpPr>
          <p:spPr>
            <a:xfrm>
              <a:off x="4146630" y="1381459"/>
              <a:ext cx="658385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9"/>
            <p:cNvCxnSpPr/>
            <p:nvPr/>
          </p:nvCxnSpPr>
          <p:spPr>
            <a:xfrm rot="10800000">
              <a:off x="1172584" y="1925620"/>
              <a:ext cx="3119295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10800000">
              <a:off x="4832399" y="1927207"/>
              <a:ext cx="3119295" cy="158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54" y="1204857"/>
            <a:ext cx="10339617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2331" y="3767317"/>
            <a:ext cx="10312996" cy="15001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4423D-A641-4885-8F87-46A4E494A979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1D310-7AB4-4580-B0C9-3252361CB2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1563688" y="1392238"/>
            <a:ext cx="9039225" cy="923925"/>
            <a:chOff x="1172584" y="1381459"/>
            <a:chExt cx="6779110" cy="923330"/>
          </a:xfrm>
        </p:grpSpPr>
        <p:sp>
          <p:nvSpPr>
            <p:cNvPr id="6" name="TextBox 13"/>
            <p:cNvSpPr txBox="1"/>
            <p:nvPr/>
          </p:nvSpPr>
          <p:spPr>
            <a:xfrm>
              <a:off x="4146630" y="1381459"/>
              <a:ext cx="658385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7" name="Straight Connector 14"/>
            <p:cNvCxnSpPr/>
            <p:nvPr/>
          </p:nvCxnSpPr>
          <p:spPr>
            <a:xfrm rot="10800000">
              <a:off x="1172584" y="1925620"/>
              <a:ext cx="3119295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5"/>
            <p:cNvCxnSpPr/>
            <p:nvPr/>
          </p:nvCxnSpPr>
          <p:spPr>
            <a:xfrm rot="10800000">
              <a:off x="4832399" y="1922447"/>
              <a:ext cx="3119295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240280"/>
            <a:ext cx="5071872" cy="38770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6193535" y="2240280"/>
            <a:ext cx="5071872" cy="38770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606BC-CF77-45AE-A95B-DFBBA856A43A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C6937-4553-42DE-ABB1-BB26D30088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3"/>
          <p:cNvGrpSpPr>
            <a:grpSpLocks/>
          </p:cNvGrpSpPr>
          <p:nvPr/>
        </p:nvGrpSpPr>
        <p:grpSpPr bwMode="auto">
          <a:xfrm>
            <a:off x="1563688" y="1392238"/>
            <a:ext cx="9039225" cy="923925"/>
            <a:chOff x="1172584" y="1381459"/>
            <a:chExt cx="6779110" cy="923330"/>
          </a:xfrm>
        </p:grpSpPr>
        <p:sp>
          <p:nvSpPr>
            <p:cNvPr id="8" name="TextBox 15"/>
            <p:cNvSpPr txBox="1"/>
            <p:nvPr/>
          </p:nvSpPr>
          <p:spPr>
            <a:xfrm>
              <a:off x="4146630" y="1381459"/>
              <a:ext cx="658385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9" name="Straight Connector 16"/>
            <p:cNvCxnSpPr/>
            <p:nvPr/>
          </p:nvCxnSpPr>
          <p:spPr>
            <a:xfrm rot="10800000">
              <a:off x="1172584" y="1925620"/>
              <a:ext cx="3119295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7"/>
            <p:cNvCxnSpPr/>
            <p:nvPr/>
          </p:nvCxnSpPr>
          <p:spPr>
            <a:xfrm rot="10800000">
              <a:off x="4832399" y="1922447"/>
              <a:ext cx="3119295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2080" y="2240280"/>
            <a:ext cx="458992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7984" y="2947595"/>
            <a:ext cx="5071872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9741" y="2240280"/>
            <a:ext cx="4596384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944368"/>
            <a:ext cx="50663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0B2F1-4E22-410F-A91C-95C2B5B44BFB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8AB22-A7B6-4CE9-9776-8119A6AE37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F717C-F831-419F-8E53-F746AD978460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60001-6C45-46F0-92F5-EEFF5C86AE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563688" y="1392238"/>
            <a:ext cx="9039225" cy="923925"/>
            <a:chOff x="1172584" y="1381459"/>
            <a:chExt cx="6779110" cy="923330"/>
          </a:xfrm>
        </p:grpSpPr>
        <p:sp>
          <p:nvSpPr>
            <p:cNvPr id="4" name="TextBox 13"/>
            <p:cNvSpPr txBox="1"/>
            <p:nvPr/>
          </p:nvSpPr>
          <p:spPr>
            <a:xfrm>
              <a:off x="4146630" y="1381459"/>
              <a:ext cx="658385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5" name="Straight Connector 14"/>
            <p:cNvCxnSpPr/>
            <p:nvPr/>
          </p:nvCxnSpPr>
          <p:spPr>
            <a:xfrm rot="10800000">
              <a:off x="1172584" y="1925620"/>
              <a:ext cx="3119295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5"/>
            <p:cNvCxnSpPr/>
            <p:nvPr/>
          </p:nvCxnSpPr>
          <p:spPr>
            <a:xfrm rot="10800000">
              <a:off x="4832399" y="1922447"/>
              <a:ext cx="3119295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026DD-AAAD-4A31-ABB8-AD786BEE40FD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EB4DF-4958-48D1-B09A-E6BAD963B2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4A007-A6A1-4981-80E1-8C3029C4617A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EA9B4-4588-4BE4-A06A-8219C0BBA8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2773" y="1678196"/>
            <a:ext cx="4563311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2669" y="559399"/>
            <a:ext cx="5488889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2773" y="3603813"/>
            <a:ext cx="4548967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A3B3-950F-4A57-A45F-0C26892DD075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03830-E698-4A97-8823-3883777B49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642" y="4668819"/>
            <a:ext cx="10356028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911723" y="666965"/>
            <a:ext cx="6362875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986" y="5324306"/>
            <a:ext cx="10341685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9B25E-63B9-4977-B9BA-8AF072D60B03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9F557-B4C2-4373-BCF7-A751683ED5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563688" y="1392238"/>
            <a:ext cx="9039225" cy="923925"/>
            <a:chOff x="1172584" y="1381459"/>
            <a:chExt cx="6779110" cy="923330"/>
          </a:xfrm>
        </p:grpSpPr>
        <p:sp>
          <p:nvSpPr>
            <p:cNvPr id="5" name="TextBox 14"/>
            <p:cNvSpPr txBox="1"/>
            <p:nvPr/>
          </p:nvSpPr>
          <p:spPr>
            <a:xfrm>
              <a:off x="4146630" y="1381459"/>
              <a:ext cx="658385" cy="92333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5"/>
            <p:cNvCxnSpPr/>
            <p:nvPr/>
          </p:nvCxnSpPr>
          <p:spPr>
            <a:xfrm rot="10800000">
              <a:off x="1172584" y="1925620"/>
              <a:ext cx="3119295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6"/>
            <p:cNvCxnSpPr/>
            <p:nvPr/>
          </p:nvCxnSpPr>
          <p:spPr>
            <a:xfrm rot="10800000">
              <a:off x="4832399" y="1922447"/>
              <a:ext cx="3119295" cy="1587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DCF1B-47F0-4832-AA46-8299034E86C6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F45C4-B3AD-4E30-9BE7-AA7A37C44D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 rot="5400000">
            <a:off x="6124575" y="2881313"/>
            <a:ext cx="5481637" cy="922338"/>
            <a:chOff x="1815339" y="1496875"/>
            <a:chExt cx="5480154" cy="692497"/>
          </a:xfrm>
        </p:grpSpPr>
        <p:sp>
          <p:nvSpPr>
            <p:cNvPr id="5" name="TextBox 11"/>
            <p:cNvSpPr txBox="1"/>
            <p:nvPr/>
          </p:nvSpPr>
          <p:spPr>
            <a:xfrm>
              <a:off x="4146745" y="1496875"/>
              <a:ext cx="877650" cy="6924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  <a:cs typeface="+mn-cs"/>
                </a:rPr>
                <a:t></a:t>
              </a:r>
            </a:p>
          </p:txBody>
        </p:sp>
        <p:cxnSp>
          <p:nvCxnSpPr>
            <p:cNvPr id="6" name="Straight Connector 12"/>
            <p:cNvCxnSpPr/>
            <p:nvPr/>
          </p:nvCxnSpPr>
          <p:spPr>
            <a:xfrm flipH="1" flipV="1">
              <a:off x="1815338" y="1922385"/>
              <a:ext cx="2469482" cy="2384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3"/>
            <p:cNvCxnSpPr/>
            <p:nvPr/>
          </p:nvCxnSpPr>
          <p:spPr>
            <a:xfrm rot="10800000">
              <a:off x="4826010" y="1924768"/>
              <a:ext cx="2469482" cy="2384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2081" y="559399"/>
            <a:ext cx="2237591" cy="556676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7985" y="849855"/>
            <a:ext cx="7343889" cy="502382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6C1F6-910E-4BA4-93D4-861882A937B2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A3242-41CD-451D-8999-14D8D5AA9C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EFA79-C94A-43E8-89B8-D322C3A868E9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203A1-6AE2-4F4A-A59C-9B2F360A6E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EFA79-C94A-43E8-89B8-D322C3A868E9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FF2AC-8989-4FCB-A1E0-28928B1233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EFA79-C94A-43E8-89B8-D322C3A868E9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C9CDC-3D12-49A1-8AA4-466233CF98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EFA79-C94A-43E8-89B8-D322C3A868E9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D04E8-20A4-4393-A8BA-F3C0DD7279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2D845-25B6-42FA-BEB0-0013A799088A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A0AAB-5EB4-4159-A721-453B18E909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EFA79-C94A-43E8-89B8-D322C3A868E9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DBCD9-EE7E-4513-8134-080EC2AE7E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EFA79-C94A-43E8-89B8-D322C3A868E9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66428-C917-4408-9C6C-0A6B5B55BD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EFA79-C94A-43E8-89B8-D322C3A868E9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04436-5888-4EA6-B392-21B09F0DBC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EFA79-C94A-43E8-89B8-D322C3A868E9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2A6F6-4704-42E8-A286-5D945F79B3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EFA79-C94A-43E8-89B8-D322C3A868E9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8994A-FC92-4550-BD6B-AEF200C166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EFA79-C94A-43E8-89B8-D322C3A868E9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F7F8B-E167-4B6A-8505-C4B78F5F8B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EFA79-C94A-43E8-89B8-D322C3A868E9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B35D6-1779-4CE5-86B2-5050EE9D7B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11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6780213"/>
            <a:ext cx="12192000" cy="77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1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6780213"/>
            <a:ext cx="12204700" cy="3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Рисунок 10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784058"/>
          </a:xfrm>
          <a:solidFill>
            <a:schemeClr val="bg1">
              <a:lumMod val="95000"/>
            </a:schemeClr>
          </a:solidFill>
        </p:spPr>
        <p:txBody>
          <a:bodyPr tIns="1116000"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00" y="3163899"/>
            <a:ext cx="4860000" cy="1800000"/>
          </a:xfrm>
          <a:solidFill>
            <a:schemeClr val="bg1"/>
          </a:solidFill>
          <a:ln>
            <a:noFill/>
          </a:ln>
        </p:spPr>
        <p:txBody>
          <a:bodyPr lIns="180000" tIns="72000" rIns="180000" bIns="72000"/>
          <a:lstStyle>
            <a:lvl1pPr algn="l"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00" y="5119698"/>
            <a:ext cx="4860000" cy="836602"/>
          </a:xfrm>
          <a:solidFill>
            <a:schemeClr val="bg1"/>
          </a:solidFill>
        </p:spPr>
        <p:txBody>
          <a:bodyPr lIns="180000" tIns="72000" rIns="180000" bIns="72000" rtlCol="0" anchor="ctr"/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1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6780213"/>
            <a:ext cx="12192000" cy="77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13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6780213"/>
            <a:ext cx="12204700" cy="3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Рисунок 10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778800"/>
          </a:xfrm>
          <a:solidFill>
            <a:schemeClr val="bg1">
              <a:lumMod val="95000"/>
            </a:schemeClr>
          </a:solidFill>
        </p:spPr>
        <p:txBody>
          <a:bodyPr rIns="540000" rtlCol="0" anchor="ctr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00" y="144000"/>
            <a:ext cx="4860000" cy="6480000"/>
          </a:xfrm>
          <a:solidFill>
            <a:schemeClr val="bg1"/>
          </a:solidFill>
          <a:ln>
            <a:noFill/>
          </a:ln>
        </p:spPr>
        <p:txBody>
          <a:bodyPr lIns="432000" tIns="72000" rIns="288000" bIns="1404000" anchor="b"/>
          <a:lstStyle>
            <a:lvl1pPr algn="l"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606" y="5578496"/>
            <a:ext cx="3932788" cy="750814"/>
          </a:xfrm>
          <a:noFill/>
        </p:spPr>
        <p:txBody>
          <a:bodyPr rtlCol="0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6" name="Рисунок 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7606" y="764518"/>
            <a:ext cx="3932788" cy="2448000"/>
          </a:xfr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013450"/>
          </a:xfrm>
          <a:solidFill>
            <a:schemeClr val="bg1">
              <a:lumMod val="95000"/>
            </a:schemeClr>
          </a:solidFill>
        </p:spPr>
        <p:txBody>
          <a:bodyPr lIns="576000" rIns="36000" rtlCol="0" anchor="ctr">
            <a:noAutofit/>
          </a:bodyPr>
          <a:lstStyle>
            <a:lvl1pPr marL="0" indent="0" algn="l">
              <a:buNone/>
              <a:defRPr/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9200" y="163897"/>
            <a:ext cx="4860000" cy="5724000"/>
          </a:xfrm>
          <a:solidFill>
            <a:schemeClr val="bg1"/>
          </a:solidFill>
          <a:ln>
            <a:noFill/>
          </a:ln>
        </p:spPr>
        <p:txBody>
          <a:bodyPr lIns="432000" tIns="72000" rIns="288000" bIns="1404000" anchor="b"/>
          <a:lstStyle>
            <a:lvl1pPr algn="l"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2806" y="4837186"/>
            <a:ext cx="3932788" cy="750814"/>
          </a:xfrm>
          <a:noFill/>
        </p:spPr>
        <p:txBody>
          <a:bodyPr rtlCol="0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8" name="Рисунок 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52806" y="764519"/>
            <a:ext cx="3932788" cy="1872000"/>
          </a:xfr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6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405FC-5045-47F6-BAA7-D64F77AB673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Нижний колонтитул 8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B5BE0-AC36-4C85-8163-2EA2454727D1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C15D1-F3CC-4FEC-BF68-0D49CC96DC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3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0"/>
            <a:ext cx="12192000" cy="6013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9200" y="163897"/>
            <a:ext cx="4860000" cy="5724000"/>
          </a:xfrm>
          <a:solidFill>
            <a:schemeClr val="bg1"/>
          </a:solidFill>
          <a:ln>
            <a:noFill/>
          </a:ln>
        </p:spPr>
        <p:txBody>
          <a:bodyPr lIns="432000" tIns="72000" rIns="288000" bIns="1404000" anchor="b"/>
          <a:lstStyle>
            <a:lvl1pPr algn="l"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52806" y="4837186"/>
            <a:ext cx="3932788" cy="750814"/>
          </a:xfrm>
          <a:noFill/>
        </p:spPr>
        <p:txBody>
          <a:bodyPr rtlCol="0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2" name="Рисунок 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52806" y="764519"/>
            <a:ext cx="1872000" cy="1872000"/>
          </a:xfr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713594" y="764519"/>
            <a:ext cx="1872000" cy="1872000"/>
          </a:xfrm>
          <a:solidFill>
            <a:schemeClr val="bg1">
              <a:lumMod val="9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6" name="Текст 1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4800" y="3327399"/>
            <a:ext cx="6350000" cy="2560498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9F641-D926-45F7-BF72-01E2FB6C9C6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8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7523163" y="3629025"/>
            <a:ext cx="1836737" cy="144463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Прямоугольник 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9869488" y="3629025"/>
            <a:ext cx="1836737" cy="144463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Прямоугольник 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503238" y="3629025"/>
            <a:ext cx="1836737" cy="144463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Прямоугольник 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2843213" y="3629025"/>
            <a:ext cx="1836737" cy="144463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Прямоугольник 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5178425" y="3629025"/>
            <a:ext cx="1835150" cy="144463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18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8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18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9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7718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0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7718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1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119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2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119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3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451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4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519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5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7920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6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7920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7" name="Рисунок 1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838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8" name="Рисунок 1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0238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9" name="Рисунок 1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3639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Рисунок 1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39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1" name="Рисунок 1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00440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2" name="Текст 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8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29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E5289048-89FA-4545-932F-AB97F394B3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24"/>
          <p:cNvGrpSpPr>
            <a:grpSpLocks/>
          </p:cNvGrpSpPr>
          <p:nvPr userDrawn="1"/>
        </p:nvGrpSpPr>
        <p:grpSpPr bwMode="auto">
          <a:xfrm>
            <a:off x="323850" y="323850"/>
            <a:ext cx="4319588" cy="6119813"/>
            <a:chOff x="180000" y="180000"/>
            <a:chExt cx="4330700" cy="6292683"/>
          </a:xfrm>
        </p:grpSpPr>
        <p:sp>
          <p:nvSpPr>
            <p:cNvPr id="18" name="Прямоугольник 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80000" y="6289861"/>
              <a:ext cx="4330700" cy="182822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4" name="Прямоугольник 6">
              <a:extLst>
                <a:ext uri="{FF2B5EF4-FFF2-40B4-BE49-F238E27FC236}"/>
              </a:extLst>
            </p:cNvPr>
            <p:cNvSpPr/>
            <p:nvPr/>
          </p:nvSpPr>
          <p:spPr>
            <a:xfrm flipV="1">
              <a:off x="180000" y="180000"/>
              <a:ext cx="4330700" cy="182822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25" name="Прямоугольник 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5178425" y="3629025"/>
            <a:ext cx="1835150" cy="144463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Прямоугольник 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7523163" y="3629025"/>
            <a:ext cx="1836737" cy="144463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Прямоугольник 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9869488" y="3629025"/>
            <a:ext cx="1836737" cy="144463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Рисунок 10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999" y="143998"/>
            <a:ext cx="4680001" cy="6480000"/>
          </a:xfrm>
          <a:solidFill>
            <a:schemeClr val="bg1">
              <a:lumMod val="95000"/>
            </a:schemeClr>
          </a:solidFill>
        </p:spPr>
        <p:txBody>
          <a:bodyPr lIns="576000" rIns="36000" rtlCol="0" anchor="ctr">
            <a:noAutofit/>
          </a:bodyPr>
          <a:lstStyle>
            <a:lvl1pPr marL="0" indent="0" algn="l">
              <a:buNone/>
              <a:defRPr/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900" y="432000"/>
            <a:ext cx="66601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1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119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2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119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3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451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4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519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5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97920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6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97920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9" name="Рисунок 1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3639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Рисунок 1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39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1" name="Рисунок 1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100440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2" name="Текст 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11499" y="1008000"/>
            <a:ext cx="6659814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8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29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142BDF7E-91D2-46B0-89E0-3A34B3B21E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24"/>
          <p:cNvGrpSpPr>
            <a:grpSpLocks/>
          </p:cNvGrpSpPr>
          <p:nvPr userDrawn="1"/>
        </p:nvGrpSpPr>
        <p:grpSpPr bwMode="auto">
          <a:xfrm>
            <a:off x="323850" y="323850"/>
            <a:ext cx="4319588" cy="6119813"/>
            <a:chOff x="180000" y="180000"/>
            <a:chExt cx="4330700" cy="6292683"/>
          </a:xfrm>
        </p:grpSpPr>
        <p:sp>
          <p:nvSpPr>
            <p:cNvPr id="18" name="Прямоугольник 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80000" y="6289861"/>
              <a:ext cx="4330700" cy="182822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21" name="Прямоугольник 6">
              <a:extLst>
                <a:ext uri="{FF2B5EF4-FFF2-40B4-BE49-F238E27FC236}"/>
              </a:extLst>
            </p:cNvPr>
            <p:cNvSpPr/>
            <p:nvPr/>
          </p:nvSpPr>
          <p:spPr>
            <a:xfrm flipV="1">
              <a:off x="180000" y="180000"/>
              <a:ext cx="4330700" cy="182822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24" name="Прямоугольник 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6502400" y="3311525"/>
            <a:ext cx="1836738" cy="144463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Прямоугольник 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9917113" y="3311525"/>
            <a:ext cx="1836737" cy="144463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Прямоугольник 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6502400" y="4935538"/>
            <a:ext cx="1836738" cy="144462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Прямоугольник 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9917113" y="4935538"/>
            <a:ext cx="1836737" cy="144462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Рисунок 10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999" y="143998"/>
            <a:ext cx="4680001" cy="6480000"/>
          </a:xfrm>
          <a:solidFill>
            <a:schemeClr val="bg1">
              <a:lumMod val="95000"/>
            </a:schemeClr>
          </a:solidFill>
        </p:spPr>
        <p:txBody>
          <a:bodyPr lIns="576000" rIns="36000" rtlCol="0" anchor="ctr">
            <a:noAutofit/>
          </a:bodyPr>
          <a:lstStyle>
            <a:lvl1pPr marL="0" indent="0" algn="l">
              <a:buNone/>
              <a:defRPr/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900" y="432000"/>
            <a:ext cx="66601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1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02388" y="2233079"/>
            <a:ext cx="18720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2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502388" y="2721591"/>
            <a:ext cx="1872000" cy="36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3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899313" y="2233079"/>
            <a:ext cx="18720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4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899313" y="2721591"/>
            <a:ext cx="1872000" cy="36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9" name="Рисунок 1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130008" y="2233079"/>
            <a:ext cx="1219835" cy="1219835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Рисунок 1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8526933" y="2233079"/>
            <a:ext cx="1219835" cy="1219835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2" name="Текст 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111499" y="1008000"/>
            <a:ext cx="6659814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3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6502388" y="3859797"/>
            <a:ext cx="18720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4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6502388" y="4348309"/>
            <a:ext cx="1872000" cy="36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5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9899313" y="3859797"/>
            <a:ext cx="1872000" cy="360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6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899313" y="4348309"/>
            <a:ext cx="1872000" cy="36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7" name="Рисунок 1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130008" y="3859797"/>
            <a:ext cx="1219835" cy="1219835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8" name="Рисунок 1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8526933" y="3859797"/>
            <a:ext cx="1219835" cy="1219835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8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29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05295DFC-A77B-4DDE-94F9-13C615A57F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63575" y="812800"/>
            <a:ext cx="11528425" cy="564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Рисунок 10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17319" y="1255405"/>
            <a:ext cx="6974680" cy="3935414"/>
          </a:xfrm>
          <a:solidFill>
            <a:schemeClr val="bg1">
              <a:lumMod val="95000"/>
              <a:alpha val="70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24370" y="3955774"/>
            <a:ext cx="3978665" cy="1976617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9" name="Заголовок 8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3971035" cy="432000"/>
          </a:xfrm>
        </p:spPr>
        <p:txBody>
          <a:bodyPr anchor="t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3863" y="2563813"/>
            <a:ext cx="3979862" cy="1212850"/>
          </a:xfrm>
        </p:spPr>
        <p:txBody>
          <a:bodyPr rtlCol="0" anchor="b"/>
          <a:lstStyle>
            <a:lvl1pPr marL="0" indent="0">
              <a:buNone/>
              <a:defRPr sz="2800">
                <a:latin typeface="+mj-lt"/>
              </a:defRPr>
            </a:lvl1pPr>
            <a:lvl2pPr marL="266700" indent="0">
              <a:buNone/>
              <a:defRPr>
                <a:latin typeface="+mj-lt"/>
              </a:defRPr>
            </a:lvl2pPr>
            <a:lvl3pPr marL="542925" indent="0">
              <a:buNone/>
              <a:defRPr>
                <a:latin typeface="+mj-lt"/>
              </a:defRPr>
            </a:lvl3pPr>
            <a:lvl4pPr marL="809625" indent="0">
              <a:buNone/>
              <a:defRPr>
                <a:latin typeface="+mj-lt"/>
              </a:defRPr>
            </a:lvl4pPr>
            <a:lvl5pPr marL="1076325" indent="0">
              <a:buNone/>
              <a:defRPr>
                <a:latin typeface="+mj-lt"/>
              </a:defRPr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7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79594-749E-485F-B683-5F7999562B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>
            <a:grpSpLocks/>
          </p:cNvGrpSpPr>
          <p:nvPr userDrawn="1"/>
        </p:nvGrpSpPr>
        <p:grpSpPr bwMode="auto">
          <a:xfrm>
            <a:off x="2843213" y="1643063"/>
            <a:ext cx="6516687" cy="2130425"/>
            <a:chOff x="2843850" y="1642400"/>
            <a:chExt cx="1836000" cy="2131094"/>
          </a:xfrm>
        </p:grpSpPr>
        <p:sp>
          <p:nvSpPr>
            <p:cNvPr id="16" name="Прямоугольник 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2843850" y="3628986"/>
              <a:ext cx="1836000" cy="144508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7" name="Прямоугольник 6">
              <a:extLst>
                <a:ext uri="{FF2B5EF4-FFF2-40B4-BE49-F238E27FC236}"/>
              </a:extLst>
            </p:cNvPr>
            <p:cNvSpPr/>
            <p:nvPr/>
          </p:nvSpPr>
          <p:spPr>
            <a:xfrm flipV="1">
              <a:off x="2843850" y="1642400"/>
              <a:ext cx="1836000" cy="144507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0700" h="588834">
                  <a:moveTo>
                    <a:pt x="4330700" y="0"/>
                  </a:moveTo>
                  <a:lnTo>
                    <a:pt x="4330700" y="588834"/>
                  </a:ln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</p:grp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7718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0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7718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1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11190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2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11190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3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451950" y="3971432"/>
            <a:ext cx="1980000" cy="36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4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451950" y="4605832"/>
            <a:ext cx="1980000" cy="720000"/>
          </a:xfrm>
        </p:spPr>
        <p:txBody>
          <a:bodyPr rtlCol="0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8" name="Рисунок 1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30238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9" name="Рисунок 1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36390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Рисунок 1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3950" y="1981486"/>
            <a:ext cx="1476000" cy="147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2" name="Текст 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1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23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3A41958E-94BB-4CFB-8485-DCA1D26D70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9" name="Заголовок 8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4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DB115-3486-4471-95F7-AA976F11A9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Текст 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152525"/>
            <a:ext cx="5472113" cy="5038725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Нижний колонтитул 7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7" name="Номер слайда 8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0EC546A4-AF79-4377-98A6-10ECF55D8F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Текст 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8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29"/>
          </p:nvPr>
        </p:nvSpPr>
        <p:spPr>
          <a:xfrm>
            <a:off x="1790100" y="2701131"/>
            <a:ext cx="3546675" cy="2828138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9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58100" y="2701131"/>
            <a:ext cx="3546675" cy="2828138"/>
          </a:xfrm>
        </p:spPr>
        <p:txBody>
          <a:bodyPr rtlCol="0"/>
          <a:lstStyle>
            <a:lvl1pPr>
              <a:buClr>
                <a:schemeClr val="accent1">
                  <a:lumMod val="50000"/>
                </a:schemeClr>
              </a:buClr>
              <a:defRPr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1">
                  <a:lumMod val="50000"/>
                </a:schemeClr>
              </a:buClr>
              <a:defRPr/>
            </a:lvl3pPr>
            <a:lvl4pPr>
              <a:buClr>
                <a:schemeClr val="accent1">
                  <a:lumMod val="50000"/>
                </a:schemeClr>
              </a:buClr>
              <a:defRPr/>
            </a:lvl4pPr>
            <a:lvl5pPr>
              <a:buClr>
                <a:schemeClr val="accent1">
                  <a:lumMod val="50000"/>
                </a:schemeClr>
              </a:buClr>
              <a:defRPr/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0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793079" y="1728000"/>
            <a:ext cx="3554451" cy="735800"/>
          </a:xfrm>
          <a:noFill/>
        </p:spPr>
        <p:txBody>
          <a:bodyPr rtlCol="0"/>
          <a:lstStyle>
            <a:lvl1pPr marL="0" indent="0" algn="l">
              <a:buNone/>
              <a:defRPr sz="54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1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655762" y="1722438"/>
            <a:ext cx="3538517" cy="735749"/>
          </a:xfrm>
        </p:spPr>
        <p:txBody>
          <a:bodyPr rtlCol="0"/>
          <a:lstStyle>
            <a:lvl1pPr marL="0" indent="0">
              <a:buNone/>
              <a:defRPr sz="540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" name="Рисунок 3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859785" y="1722438"/>
            <a:ext cx="735013" cy="7350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000" i="1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Рисунок 3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722468" y="1722438"/>
            <a:ext cx="735013" cy="735012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1000" i="1"/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4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C3E6F9E9-6CBA-4FAC-964F-2687DF79862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Надпись 24">
            <a:extLst>
              <a:ext uri="{FF2B5EF4-FFF2-40B4-BE49-F238E27FC236}"/>
            </a:extLst>
          </p:cNvPr>
          <p:cNvSpPr txBox="1">
            <a:spLocks/>
          </p:cNvSpPr>
          <p:nvPr userDrawn="1"/>
        </p:nvSpPr>
        <p:spPr>
          <a:xfrm>
            <a:off x="4921250" y="2994025"/>
            <a:ext cx="317500" cy="1544638"/>
          </a:xfrm>
          <a:custGeom>
            <a:avLst/>
            <a:gdLst>
              <a:gd name="connsiteX0" fmla="*/ 173971 w 317688"/>
              <a:gd name="connsiteY0" fmla="*/ 0 h 1544221"/>
              <a:gd name="connsiteX1" fmla="*/ 219948 w 317688"/>
              <a:gd name="connsiteY1" fmla="*/ 125619 h 1544221"/>
              <a:gd name="connsiteX2" fmla="*/ 317688 w 317688"/>
              <a:gd name="connsiteY2" fmla="*/ 772110 h 1544221"/>
              <a:gd name="connsiteX3" fmla="*/ 219948 w 317688"/>
              <a:gd name="connsiteY3" fmla="*/ 1418601 h 1544221"/>
              <a:gd name="connsiteX4" fmla="*/ 173971 w 317688"/>
              <a:gd name="connsiteY4" fmla="*/ 1544221 h 1544221"/>
              <a:gd name="connsiteX5" fmla="*/ 142832 w 317688"/>
              <a:gd name="connsiteY5" fmla="*/ 1479580 h 1544221"/>
              <a:gd name="connsiteX6" fmla="*/ 0 w 317688"/>
              <a:gd name="connsiteY6" fmla="*/ 772110 h 1544221"/>
              <a:gd name="connsiteX7" fmla="*/ 142832 w 317688"/>
              <a:gd name="connsiteY7" fmla="*/ 64641 h 1544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688" h="1544221">
                <a:moveTo>
                  <a:pt x="173971" y="0"/>
                </a:moveTo>
                <a:lnTo>
                  <a:pt x="219948" y="125619"/>
                </a:lnTo>
                <a:cubicBezTo>
                  <a:pt x="283469" y="329846"/>
                  <a:pt x="317688" y="546982"/>
                  <a:pt x="317688" y="772110"/>
                </a:cubicBezTo>
                <a:cubicBezTo>
                  <a:pt x="317688" y="997239"/>
                  <a:pt x="283469" y="1214375"/>
                  <a:pt x="219948" y="1418601"/>
                </a:cubicBezTo>
                <a:lnTo>
                  <a:pt x="173971" y="1544221"/>
                </a:lnTo>
                <a:lnTo>
                  <a:pt x="142832" y="1479580"/>
                </a:lnTo>
                <a:cubicBezTo>
                  <a:pt x="50859" y="1262132"/>
                  <a:pt x="0" y="1023060"/>
                  <a:pt x="0" y="772110"/>
                </a:cubicBezTo>
                <a:cubicBezTo>
                  <a:pt x="0" y="521160"/>
                  <a:pt x="50859" y="282088"/>
                  <a:pt x="142832" y="64641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lIns="0" tIns="0" rIns="0" bIns="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lang="en-ZA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Надпись 25">
            <a:extLst>
              <a:ext uri="{FF2B5EF4-FFF2-40B4-BE49-F238E27FC236}"/>
            </a:extLst>
          </p:cNvPr>
          <p:cNvSpPr txBox="1">
            <a:spLocks/>
          </p:cNvSpPr>
          <p:nvPr userDrawn="1"/>
        </p:nvSpPr>
        <p:spPr>
          <a:xfrm>
            <a:off x="8239125" y="3054350"/>
            <a:ext cx="317500" cy="1422400"/>
          </a:xfrm>
          <a:custGeom>
            <a:avLst/>
            <a:gdLst>
              <a:gd name="connsiteX0" fmla="*/ 172863 w 317687"/>
              <a:gd name="connsiteY0" fmla="*/ 0 h 1423210"/>
              <a:gd name="connsiteX1" fmla="*/ 174856 w 317687"/>
              <a:gd name="connsiteY1" fmla="*/ 4136 h 1423210"/>
              <a:gd name="connsiteX2" fmla="*/ 317687 w 317687"/>
              <a:gd name="connsiteY2" fmla="*/ 711605 h 1423210"/>
              <a:gd name="connsiteX3" fmla="*/ 174856 w 317687"/>
              <a:gd name="connsiteY3" fmla="*/ 1419075 h 1423210"/>
              <a:gd name="connsiteX4" fmla="*/ 172864 w 317687"/>
              <a:gd name="connsiteY4" fmla="*/ 1423210 h 1423210"/>
              <a:gd name="connsiteX5" fmla="*/ 122602 w 317687"/>
              <a:gd name="connsiteY5" fmla="*/ 1318873 h 1423210"/>
              <a:gd name="connsiteX6" fmla="*/ 0 w 317687"/>
              <a:gd name="connsiteY6" fmla="*/ 711604 h 1423210"/>
              <a:gd name="connsiteX7" fmla="*/ 122602 w 317687"/>
              <a:gd name="connsiteY7" fmla="*/ 104335 h 142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687" h="1423210">
                <a:moveTo>
                  <a:pt x="172863" y="0"/>
                </a:moveTo>
                <a:lnTo>
                  <a:pt x="174856" y="4136"/>
                </a:lnTo>
                <a:cubicBezTo>
                  <a:pt x="266828" y="221583"/>
                  <a:pt x="317687" y="460655"/>
                  <a:pt x="317687" y="711605"/>
                </a:cubicBezTo>
                <a:cubicBezTo>
                  <a:pt x="317687" y="962555"/>
                  <a:pt x="266828" y="1201627"/>
                  <a:pt x="174856" y="1419075"/>
                </a:cubicBezTo>
                <a:lnTo>
                  <a:pt x="172864" y="1423210"/>
                </a:lnTo>
                <a:lnTo>
                  <a:pt x="122602" y="1318873"/>
                </a:lnTo>
                <a:cubicBezTo>
                  <a:pt x="43656" y="1132223"/>
                  <a:pt x="0" y="927012"/>
                  <a:pt x="0" y="711604"/>
                </a:cubicBezTo>
                <a:cubicBezTo>
                  <a:pt x="0" y="496197"/>
                  <a:pt x="43656" y="290985"/>
                  <a:pt x="122602" y="104335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lIns="0" tIns="0" rIns="0" bIns="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Calibri" panose="020F0502020204030204" pitchFamily="34" charset="0"/>
              <a:buNone/>
              <a:defRPr lang="en-ZA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90706" y="1593150"/>
            <a:ext cx="4348065" cy="4348065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4" name="Текст 9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921084" y="1949641"/>
            <a:ext cx="3635083" cy="3635083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5" name="Текст 9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238481" y="2207063"/>
            <a:ext cx="3120238" cy="3120238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Текст 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6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658929" y="2205688"/>
            <a:ext cx="2811618" cy="1440000"/>
          </a:xfrm>
          <a:prstGeom prst="rect">
            <a:avLst/>
          </a:prstGeom>
          <a:noFill/>
        </p:spPr>
        <p:txBody>
          <a:bodyPr rtlCol="0"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7" name="Текст 9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332816" y="2205688"/>
            <a:ext cx="2811618" cy="1440000"/>
          </a:xfrm>
          <a:prstGeom prst="rect">
            <a:avLst/>
          </a:prstGeom>
          <a:noFill/>
        </p:spPr>
        <p:txBody>
          <a:bodyPr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8" name="Текст 9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547101" y="2205688"/>
            <a:ext cx="2597043" cy="1440000"/>
          </a:xfrm>
          <a:prstGeom prst="rect">
            <a:avLst/>
          </a:prstGeom>
          <a:noFill/>
        </p:spPr>
        <p:txBody>
          <a:bodyPr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9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74738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0" name="Текст 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48625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1" name="Текст 9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08600" y="4243333"/>
            <a:ext cx="1980000" cy="720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4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25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9877993C-3E3C-4C3C-A4DD-628C580271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BB00E-E345-4AC6-A4F0-F41220388A14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16FFE-ACAF-41AC-8D61-9735B3045C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: влево-вправо 2">
            <a:extLst>
              <a:ext uri="{FF2B5EF4-FFF2-40B4-BE49-F238E27FC236}"/>
            </a:extLst>
          </p:cNvPr>
          <p:cNvSpPr/>
          <p:nvPr userDrawn="1"/>
        </p:nvSpPr>
        <p:spPr>
          <a:xfrm>
            <a:off x="388938" y="3559175"/>
            <a:ext cx="11414125" cy="96838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Стрелка: влево-вправо 13">
            <a:extLst>
              <a:ext uri="{FF2B5EF4-FFF2-40B4-BE49-F238E27FC236}"/>
            </a:extLst>
          </p:cNvPr>
          <p:cNvSpPr/>
          <p:nvPr userDrawn="1"/>
        </p:nvSpPr>
        <p:spPr>
          <a:xfrm rot="5400000">
            <a:off x="3772694" y="3575844"/>
            <a:ext cx="4652963" cy="98425"/>
          </a:xfrm>
          <a:prstGeom prst="leftRightArrow">
            <a:avLst>
              <a:gd name="adj1" fmla="val 100000"/>
              <a:gd name="adj2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0" name="Текст 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09000" y="951013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1" name="Текст 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9000" y="6046600"/>
            <a:ext cx="1980000" cy="252000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2" name="Текст 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" y="3260393"/>
            <a:ext cx="1980000" cy="252000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3" name="Текст 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92001" y="3260393"/>
            <a:ext cx="1980000" cy="252000"/>
          </a:xfrm>
        </p:spPr>
        <p:txBody>
          <a:bodyPr rtlCol="0"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9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4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678E2014-49D3-45FF-BABB-BAD56EB024D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795338" y="2344738"/>
            <a:ext cx="2974975" cy="144462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 flipH="1" flipV="1">
            <a:off x="795338" y="1655763"/>
            <a:ext cx="2974975" cy="144462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4608513" y="2344738"/>
            <a:ext cx="2974975" cy="144462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 flipH="1" flipV="1">
            <a:off x="4608513" y="1655763"/>
            <a:ext cx="2974975" cy="144462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8434388" y="2344738"/>
            <a:ext cx="2974975" cy="144462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Прямоугольник 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 flipH="1" flipV="1">
            <a:off x="8434388" y="1655763"/>
            <a:ext cx="2974975" cy="144462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" name="Графический объект 19" descr="Стрелка вправо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81463" y="3932238"/>
            <a:ext cx="220662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Графический объект 20" descr="Стрелка вправо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900988" y="3932238"/>
            <a:ext cx="220662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Текст 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8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4"/>
          </p:nvPr>
        </p:nvSpPr>
        <p:spPr>
          <a:xfrm>
            <a:off x="794569" y="2673626"/>
            <a:ext cx="2975206" cy="326997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9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5"/>
          </p:nvPr>
        </p:nvSpPr>
        <p:spPr>
          <a:xfrm>
            <a:off x="4614397" y="2673626"/>
            <a:ext cx="2975206" cy="326997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0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6"/>
          </p:nvPr>
        </p:nvSpPr>
        <p:spPr>
          <a:xfrm>
            <a:off x="8434225" y="2673626"/>
            <a:ext cx="2975206" cy="3269974"/>
          </a:xfr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 rtlCol="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794569" y="1728000"/>
            <a:ext cx="2975206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2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2"/>
          </p:nvPr>
        </p:nvSpPr>
        <p:spPr>
          <a:xfrm>
            <a:off x="4614397" y="1728000"/>
            <a:ext cx="2975206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3"/>
          </p:nvPr>
        </p:nvSpPr>
        <p:spPr>
          <a:xfrm>
            <a:off x="8434225" y="1728000"/>
            <a:ext cx="2975206" cy="720000"/>
          </a:xfrm>
          <a:noFill/>
          <a:ln w="28575">
            <a:noFill/>
          </a:ln>
        </p:spPr>
        <p:txBody>
          <a:bodyPr lIns="108000" tIns="36000" rIns="108000" bIns="36000" rtlCol="0" anchor="ctr"/>
          <a:lstStyle>
            <a:lvl1pPr marL="0" indent="0" algn="ctr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2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23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589706F8-1EF3-493E-9A7C-FDB069B526D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Стрелка: вправо 36">
            <a:extLst>
              <a:ext uri="{FF2B5EF4-FFF2-40B4-BE49-F238E27FC236}"/>
            </a:extLst>
          </p:cNvPr>
          <p:cNvSpPr/>
          <p:nvPr userDrawn="1"/>
        </p:nvSpPr>
        <p:spPr>
          <a:xfrm>
            <a:off x="388938" y="4008438"/>
            <a:ext cx="11414125" cy="96837"/>
          </a:xfrm>
          <a:prstGeom prst="rightArrow">
            <a:avLst>
              <a:gd name="adj1" fmla="val 100000"/>
              <a:gd name="adj2" fmla="val 85935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Текст 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9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16466" y="41731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0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431799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3816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2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375833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3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847850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4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980666" y="4173151"/>
            <a:ext cx="608493" cy="201776"/>
          </a:xfrm>
        </p:spPr>
        <p:txBody>
          <a:bodyPr rtlCol="0" anchor="ctr"/>
          <a:lstStyle>
            <a:lvl1pPr marL="0" indent="0" algn="ctr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5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319867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6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91884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7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263901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8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679952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9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3735918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0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4207935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1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151969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2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5623986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3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95999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4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568012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5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040029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6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7512046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7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984063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8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456080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9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28097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0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0344148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1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9400114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2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9872131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3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10816165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4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1288182" y="3724159"/>
            <a:ext cx="377825" cy="201776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5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5360988" y="2190750"/>
            <a:ext cx="1793875" cy="56197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tIns="36000" rtlCol="0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6" name="Текст 36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5412717" y="2505005"/>
            <a:ext cx="1690417" cy="224670"/>
          </a:xfrm>
        </p:spPr>
        <p:txBody>
          <a:bodyPr rtlCol="0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8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39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11D12248-1104-4067-83BB-8DDD990A300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2055813" y="3514725"/>
            <a:ext cx="1703387" cy="144463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рямоугольник 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6062663" y="3514725"/>
            <a:ext cx="1703387" cy="144463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Прямоугольник 6">
            <a:extLst>
              <a:ext uri="{FF2B5EF4-FFF2-40B4-BE49-F238E27FC236}"/>
              <a:ext uri="{C183D7F6-B498-43B3-948B-1728B52AA6E4}"/>
            </a:extLst>
          </p:cNvPr>
          <p:cNvSpPr/>
          <p:nvPr userDrawn="1"/>
        </p:nvSpPr>
        <p:spPr>
          <a:xfrm>
            <a:off x="10067925" y="3514725"/>
            <a:ext cx="1703388" cy="144463"/>
          </a:xfrm>
          <a:custGeom>
            <a:avLst/>
            <a:gdLst>
              <a:gd name="connsiteX0" fmla="*/ 0 w 4330700"/>
              <a:gd name="connsiteY0" fmla="*/ 0 h 588834"/>
              <a:gd name="connsiteX1" fmla="*/ 4330700 w 4330700"/>
              <a:gd name="connsiteY1" fmla="*/ 0 h 588834"/>
              <a:gd name="connsiteX2" fmla="*/ 4330700 w 4330700"/>
              <a:gd name="connsiteY2" fmla="*/ 588834 h 588834"/>
              <a:gd name="connsiteX3" fmla="*/ 0 w 4330700"/>
              <a:gd name="connsiteY3" fmla="*/ 588834 h 588834"/>
              <a:gd name="connsiteX4" fmla="*/ 0 w 4330700"/>
              <a:gd name="connsiteY4" fmla="*/ 0 h 588834"/>
              <a:gd name="connsiteX0" fmla="*/ 4330700 w 4422140"/>
              <a:gd name="connsiteY0" fmla="*/ 0 h 588834"/>
              <a:gd name="connsiteX1" fmla="*/ 4330700 w 4422140"/>
              <a:gd name="connsiteY1" fmla="*/ 588834 h 588834"/>
              <a:gd name="connsiteX2" fmla="*/ 0 w 4422140"/>
              <a:gd name="connsiteY2" fmla="*/ 588834 h 588834"/>
              <a:gd name="connsiteX3" fmla="*/ 0 w 4422140"/>
              <a:gd name="connsiteY3" fmla="*/ 0 h 588834"/>
              <a:gd name="connsiteX4" fmla="*/ 4422140 w 4422140"/>
              <a:gd name="connsiteY4" fmla="*/ 91440 h 588834"/>
              <a:gd name="connsiteX0" fmla="*/ 4330700 w 4330700"/>
              <a:gd name="connsiteY0" fmla="*/ 0 h 588834"/>
              <a:gd name="connsiteX1" fmla="*/ 4330700 w 4330700"/>
              <a:gd name="connsiteY1" fmla="*/ 588834 h 588834"/>
              <a:gd name="connsiteX2" fmla="*/ 0 w 4330700"/>
              <a:gd name="connsiteY2" fmla="*/ 588834 h 588834"/>
              <a:gd name="connsiteX3" fmla="*/ 0 w 4330700"/>
              <a:gd name="connsiteY3" fmla="*/ 0 h 588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0700" h="588834">
                <a:moveTo>
                  <a:pt x="4330700" y="0"/>
                </a:moveTo>
                <a:lnTo>
                  <a:pt x="4330700" y="588834"/>
                </a:lnTo>
                <a:lnTo>
                  <a:pt x="0" y="588834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Текст 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8" name="Рисунок 4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2915" y="2319681"/>
            <a:ext cx="1352367" cy="1352367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9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55970" y="2319681"/>
            <a:ext cx="1703313" cy="701538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0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915" y="3800064"/>
            <a:ext cx="3246368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1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055970" y="3055171"/>
            <a:ext cx="1703313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2" name="Рисунок 4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523213" y="2319681"/>
            <a:ext cx="1352367" cy="1352367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13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061985" y="2319681"/>
            <a:ext cx="1703313" cy="701538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4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518930" y="3800064"/>
            <a:ext cx="3246368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5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061985" y="3055171"/>
            <a:ext cx="1703313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6" name="Рисунок 4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8533512" y="2319681"/>
            <a:ext cx="1352367" cy="1352367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17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0068000" y="2319681"/>
            <a:ext cx="1703313" cy="701538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8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524945" y="3800064"/>
            <a:ext cx="3246368" cy="180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9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068000" y="3055171"/>
            <a:ext cx="1703313" cy="245885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3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24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25E1A349-BF76-4437-BA31-EC5E6D0706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Текст 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8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1800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9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1800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0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375703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375703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2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319606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3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319606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4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263509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5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263509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6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207412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7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207412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8" name="Рисунок 1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31800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9" name="Рисунок 1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375703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0" name="Рисунок 1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319606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1" name="Рисунок 1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6263509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2" name="Рисунок 1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8207412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3" name="Текст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0151313" y="4113808"/>
            <a:ext cx="1620000" cy="63155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 sz="2400">
                <a:latin typeface="+mj-lt"/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4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151313" y="4797591"/>
            <a:ext cx="1620000" cy="720000"/>
          </a:xfrm>
        </p:spPr>
        <p:txBody>
          <a:bodyPr rtlCol="0"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25" name="Рисунок 1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0151313" y="2246681"/>
            <a:ext cx="1620000" cy="1620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180000" rIns="180000" spcCol="0" rtlCol="0" fromWordArt="0" anchor="ctr" anchorCtr="1" forceAA="0">
            <a:noAutofit/>
          </a:bodyPr>
          <a:lstStyle>
            <a:lvl1pPr marL="0" indent="0" algn="ctr">
              <a:buNone/>
              <a:defRPr lang="en-ZA" sz="10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2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69618A2C-B5E1-4B01-94A9-9FD5638E64F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 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1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7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67E1BD58-A3A0-4C89-8441-2E19184B9B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 столбц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3" name="Текст 12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5" name="Текст 1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7" name="Текст 16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Нижний колонтитул 6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9" name="Номер слайда 7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0B32E6F-A34E-44AA-8C46-134D2CD996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8">
            <a:extLst>
              <a:ext uri="{FF2B5EF4-FFF2-40B4-BE49-F238E27FC236}"/>
              <a:ext uri="{C183D7F6-B498-43B3-948B-1728B52AA6E4}"/>
            </a:extLst>
          </p:cNvPr>
          <p:cNvCxnSpPr>
            <a:cxnSpLocks/>
          </p:cNvCxnSpPr>
          <p:nvPr userDrawn="1"/>
        </p:nvCxnSpPr>
        <p:spPr>
          <a:xfrm>
            <a:off x="6102350" y="2185988"/>
            <a:ext cx="0" cy="262731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rtlCol="0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8" name="Текст 7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84325"/>
            <a:ext cx="5472113" cy="4606925"/>
          </a:xfrm>
        </p:spPr>
        <p:txBody>
          <a:bodyPr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2" name="Текст 11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152525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 noProof="0"/>
              <a:t>Образец текста</a:t>
            </a:r>
          </a:p>
        </p:txBody>
      </p:sp>
      <p:sp>
        <p:nvSpPr>
          <p:cNvPr id="9" name="Нижний колонтитул 9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10" name="Номер слайда 10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1E6A2490-21E4-4650-BB59-3FD3FD2126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5" name="Текст 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4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6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4497F3A2-7914-4929-A261-1CEA3DD4EDB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C10AFA3E-7B3E-48DB-9470-C681BD99CE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02324-0415-4A1F-8F0D-CACD62E8D30C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CD64C-8D6F-4E2F-8FC8-E4611809B3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2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6780213"/>
            <a:ext cx="12192000" cy="77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13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6780213"/>
            <a:ext cx="12204700" cy="3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Рисунок 10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778800"/>
          </a:xfrm>
          <a:solidFill>
            <a:schemeClr val="bg1">
              <a:lumMod val="95000"/>
            </a:schemeClr>
          </a:solidFill>
        </p:spPr>
        <p:txBody>
          <a:bodyPr tIns="1116000" rtlCol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ru-RU" noProof="0" dirty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00" y="144000"/>
            <a:ext cx="4860000" cy="6480000"/>
          </a:xfrm>
          <a:solidFill>
            <a:schemeClr val="bg1"/>
          </a:solidFill>
          <a:ln>
            <a:noFill/>
          </a:ln>
        </p:spPr>
        <p:txBody>
          <a:bodyPr lIns="432000" tIns="72000" rIns="288000" bIns="2448000" anchor="b"/>
          <a:lstStyle>
            <a:lvl1pPr algn="l">
              <a:defRPr sz="6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8224" y="4504149"/>
            <a:ext cx="3349381" cy="252000"/>
          </a:xfrm>
          <a:noFill/>
        </p:spPr>
        <p:txBody>
          <a:bodyPr rtlCol="0"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noProof="0" dirty="0"/>
              <a:t>Образец подзаголовка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38224" y="4908147"/>
            <a:ext cx="3349381" cy="252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1" name="Текст 1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38631" y="5312145"/>
            <a:ext cx="3349381" cy="252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16" name="Текст 15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6094" y="5715370"/>
            <a:ext cx="3350644" cy="252413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/>
            <a:r>
              <a:rPr lang="ru-RU" noProof="0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74003" y="1486172"/>
            <a:ext cx="11091753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ru-RU" noProof="0" dirty="0"/>
              <a:t>Образец текста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679508" y="1921078"/>
            <a:ext cx="11080492" cy="4270171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9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889" y="629175"/>
            <a:ext cx="7105475" cy="545284"/>
          </a:xfrm>
          <a:prstGeom prst="rect">
            <a:avLst/>
          </a:prstGeom>
          <a:solidFill>
            <a:srgbClr val="C00000"/>
          </a:solidFill>
        </p:spPr>
        <p:txBody>
          <a:bodyPr rIns="10800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ru-RU" noProof="0" dirty="0"/>
              <a:t>Образец заголовка</a:t>
            </a:r>
          </a:p>
        </p:txBody>
      </p:sp>
      <p:sp>
        <p:nvSpPr>
          <p:cNvPr id="5" name="Номер слайда 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1307763" y="6276975"/>
            <a:ext cx="465137" cy="400050"/>
          </a:xfrm>
          <a:prstGeom prst="roundRect">
            <a:avLst>
              <a:gd name="adj" fmla="val 952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none"/>
        </p:style>
        <p:txBody>
          <a:bodyPr/>
          <a:lstStyle>
            <a:lvl1pPr>
              <a:defRPr i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1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0520363" y="417513"/>
            <a:ext cx="1317625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icture Placeholder 12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428222" y="416825"/>
            <a:ext cx="5711421" cy="571142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5" name="Picture Placeholder 12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02667" y="2327029"/>
            <a:ext cx="4099424" cy="4099423"/>
          </a:xfrm>
          <a:prstGeom prst="ellipse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0" name="Text Placeholder 2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19963" y="3188678"/>
            <a:ext cx="2482128" cy="2479429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79952" y="6285608"/>
            <a:ext cx="4089400" cy="21179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buNone/>
              <a:defRPr sz="1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32140" y="416825"/>
            <a:ext cx="5272776" cy="527277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5" name="Picture Placeholder 12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30323" y="2198915"/>
            <a:ext cx="3172477" cy="3172476"/>
          </a:xfrm>
          <a:prstGeom prst="ellipse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62" y="2971312"/>
            <a:ext cx="4089487" cy="256660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 err="1"/>
              <a:t>Образец текста</a:t>
            </a:r>
          </a:p>
        </p:txBody>
      </p:sp>
      <p:sp>
        <p:nvSpPr>
          <p:cNvPr id="3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9262" y="6277596"/>
            <a:ext cx="4089400" cy="21179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bIns="46800"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8" name="Text Placeholder 20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73347" y="965100"/>
            <a:ext cx="3968662" cy="3964346"/>
          </a:xfrm>
          <a:prstGeom prst="ellipse">
            <a:avLst/>
          </a:prstGeom>
          <a:solidFill>
            <a:schemeClr val="bg1"/>
          </a:solidFill>
        </p:spPr>
        <p:txBody>
          <a:bodyPr lIns="0" tIns="0" rIns="0" bIns="0" anchor="ctr"/>
          <a:lstStyle>
            <a:lvl1pPr marL="0" indent="0" algn="ctr">
              <a:buNone/>
              <a:defRPr sz="2800" b="1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311365" y="4185778"/>
            <a:ext cx="2692626" cy="27293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6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51173" y="4762774"/>
            <a:ext cx="4114646" cy="10068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Text Placeholder 2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1173" y="6278624"/>
            <a:ext cx="4089400" cy="21179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1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6096000"/>
            <a:ext cx="1133475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3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1106488"/>
            <a:ext cx="113347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18724" y="1446249"/>
            <a:ext cx="8435117" cy="4309976"/>
          </a:xfrm>
          <a:prstGeom prst="rect">
            <a:avLst/>
          </a:prstGeom>
        </p:spPr>
        <p:txBody>
          <a:bodyPr lIns="0" tIns="0" rIns="0" bIns="0" numCol="2" spcCol="216000"/>
          <a:lstStyle>
            <a:lvl1pPr marL="342900" indent="-342900">
              <a:buClr>
                <a:schemeClr val="tx2"/>
              </a:buClr>
              <a:buFont typeface="+mj-lt"/>
              <a:buAutoNum type="arabicPeriod"/>
              <a:defRPr sz="1600" b="1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24" y="344482"/>
            <a:ext cx="11334518" cy="6537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762500" y="6281738"/>
            <a:ext cx="2724150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355388" y="6281738"/>
            <a:ext cx="430212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1AE78-1D01-4916-B947-BD1D44E3AE7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9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0533063" y="6281738"/>
            <a:ext cx="822325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30.08.2021</a:t>
            </a:r>
            <a:endParaRPr lang="en-GB" dirty="0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6096000"/>
            <a:ext cx="1133475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5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1106488"/>
            <a:ext cx="113347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03225" y="6189663"/>
            <a:ext cx="15414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4762196" y="1446551"/>
            <a:ext cx="5552682" cy="4309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Font typeface="+mj-lt"/>
              <a:buNone/>
              <a:defRPr sz="160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Picture Placeholder 3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0523" y="1446553"/>
            <a:ext cx="4111248" cy="43096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en-GB" noProof="0" dirty="0"/>
          </a:p>
        </p:txBody>
      </p:sp>
      <p:sp>
        <p:nvSpPr>
          <p:cNvPr id="15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32952" y="1446551"/>
            <a:ext cx="1232090" cy="4309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Font typeface="+mj-lt"/>
              <a:buNone/>
              <a:defRPr sz="105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24" y="344482"/>
            <a:ext cx="11334518" cy="6537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0533063" y="6281738"/>
            <a:ext cx="822325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30.08.2021</a:t>
            </a:r>
            <a:endParaRPr lang="en-GB" dirty="0"/>
          </a:p>
        </p:txBody>
      </p:sp>
      <p:sp>
        <p:nvSpPr>
          <p:cNvPr id="11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762500" y="6281738"/>
            <a:ext cx="2724150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2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355388" y="6281738"/>
            <a:ext cx="430212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E5DC5-65AD-4D69-B103-4ACFC8CDD8B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6096000"/>
            <a:ext cx="1133475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3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1106488"/>
            <a:ext cx="113347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24" y="344482"/>
            <a:ext cx="11334518" cy="6537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2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62196" y="1446551"/>
            <a:ext cx="5552682" cy="4309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Font typeface="+mj-lt"/>
              <a:buNone/>
              <a:defRPr sz="160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3" name="Picture Placeholder 3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0523" y="1446553"/>
            <a:ext cx="4111248" cy="43096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en-GB" noProof="0" dirty="0"/>
          </a:p>
        </p:txBody>
      </p:sp>
      <p:sp>
        <p:nvSpPr>
          <p:cNvPr id="24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532952" y="1446551"/>
            <a:ext cx="1232090" cy="4309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Font typeface="+mj-lt"/>
              <a:buNone/>
              <a:defRPr sz="105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2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10533063" y="6281738"/>
            <a:ext cx="822325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30.08.2021</a:t>
            </a:r>
            <a:endParaRPr lang="en-GB" dirty="0"/>
          </a:p>
        </p:txBody>
      </p:sp>
      <p:sp>
        <p:nvSpPr>
          <p:cNvPr id="9" name="Footer Placeholder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762500" y="6281738"/>
            <a:ext cx="2724150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355388" y="6281738"/>
            <a:ext cx="430212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D9784-F35C-425D-9681-1FF7C19BA10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6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6096000"/>
            <a:ext cx="1133475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3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>
          <a:xfrm>
            <a:off x="430213" y="1106488"/>
            <a:ext cx="1133475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4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10610" y="2289588"/>
            <a:ext cx="2613473" cy="2611694"/>
          </a:xfrm>
          <a:prstGeom prst="ellipse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pPr lvl="0"/>
            <a:endParaRPr lang="en-GB" noProof="0" dirty="0"/>
          </a:p>
        </p:txBody>
      </p:sp>
      <p:sp>
        <p:nvSpPr>
          <p:cNvPr id="5" name="Picture Placeholder 4">
            <a:extLst>
              <a:ext uri="{FF2B5EF4-FFF2-40B4-BE49-F238E27FC236}"/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41903" y="1454616"/>
            <a:ext cx="4304539" cy="4301608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endParaRPr lang="en-GB" noProof="0" dirty="0"/>
          </a:p>
        </p:txBody>
      </p:sp>
      <p:sp>
        <p:nvSpPr>
          <p:cNvPr id="18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04418" y="1446551"/>
            <a:ext cx="4110459" cy="4309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Font typeface="+mj-lt"/>
              <a:buNone/>
              <a:defRPr sz="160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Text Placeholder 8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532952" y="1446551"/>
            <a:ext cx="1232090" cy="430967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chemeClr val="tx2"/>
              </a:buClr>
              <a:buFont typeface="+mj-lt"/>
              <a:buNone/>
              <a:defRPr sz="1050">
                <a:latin typeface="+mj-lt"/>
              </a:defRPr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itle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24" y="344482"/>
            <a:ext cx="11334518" cy="65372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0000"/>
              </a:lnSpc>
              <a:defRPr sz="2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lide Number Placeholder 4">
            <a:extLst>
              <a:ext uri="{FF2B5EF4-FFF2-40B4-BE49-F238E27FC236}"/>
            </a:extLst>
          </p:cNvPr>
          <p:cNvSpPr>
            <a:spLocks noGrp="1"/>
          </p:cNvSpPr>
          <p:nvPr userDrawn="1">
            <p:ph type="sldNum" sz="quarter" idx="18"/>
          </p:nvPr>
        </p:nvSpPr>
        <p:spPr>
          <a:xfrm>
            <a:off x="11355388" y="6281738"/>
            <a:ext cx="430212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1C804-E08C-4C5C-8B98-37AEC1F88EB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" name="Date Placeholder 2">
            <a:extLst>
              <a:ext uri="{FF2B5EF4-FFF2-40B4-BE49-F238E27FC236}"/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10533063" y="6281738"/>
            <a:ext cx="822325" cy="2111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30.08.2021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image" Target="../media/image1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slideLayout" Target="../slideLayouts/slideLayout91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slideLayout" Target="../slideLayouts/slideLayout90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image" Target="../media/image8.emf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image" Target="../media/image8.emf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37571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D0D5E2-CC6C-4987-8143-5C57A5208864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0F3339-2F25-4756-85E1-187655A438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0" r:id="rId2"/>
    <p:sldLayoutId id="2147483899" r:id="rId3"/>
    <p:sldLayoutId id="2147483898" r:id="rId4"/>
    <p:sldLayoutId id="2147483897" r:id="rId5"/>
    <p:sldLayoutId id="2147483896" r:id="rId6"/>
    <p:sldLayoutId id="2147483895" r:id="rId7"/>
    <p:sldLayoutId id="2147483894" r:id="rId8"/>
    <p:sldLayoutId id="2147483893" r:id="rId9"/>
    <p:sldLayoutId id="2147483892" r:id="rId10"/>
    <p:sldLayoutId id="214748389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9575" y="6456363"/>
            <a:ext cx="1095375" cy="23018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404040"/>
                </a:solidFill>
              </a:defRPr>
            </a:lvl1pPr>
          </a:lstStyle>
          <a:p>
            <a:pPr>
              <a:defRPr/>
            </a:pPr>
            <a:fld id="{253CC828-170C-420E-9343-D80E7AFBAE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0531" name="Title Placeholder 7"/>
          <p:cNvSpPr>
            <a:spLocks noGrp="1"/>
          </p:cNvSpPr>
          <p:nvPr>
            <p:ph type="title"/>
          </p:nvPr>
        </p:nvSpPr>
        <p:spPr bwMode="auto">
          <a:xfrm>
            <a:off x="527050" y="415925"/>
            <a:ext cx="78740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20" name="Прямоугольник 66">
            <a:extLst>
              <a:ext uri="{FF2B5EF4-FFF2-40B4-BE49-F238E27FC236}"/>
            </a:extLst>
          </p:cNvPr>
          <p:cNvSpPr/>
          <p:nvPr userDrawn="1"/>
        </p:nvSpPr>
        <p:spPr>
          <a:xfrm>
            <a:off x="0" y="6831013"/>
            <a:ext cx="12192000" cy="26987"/>
          </a:xfrm>
          <a:prstGeom prst="rect">
            <a:avLst/>
          </a:prstGeom>
          <a:gradFill>
            <a:gsLst>
              <a:gs pos="0">
                <a:schemeClr val="accent2"/>
              </a:gs>
              <a:gs pos="86000">
                <a:schemeClr val="accent2">
                  <a:lumMod val="75000"/>
                </a:schemeClr>
              </a:gs>
            </a:gsLst>
            <a:lin ang="42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lIns="144000" tIns="0" rIns="0" bIns="0" anchor="ctr"/>
          <a:lstStyle/>
          <a:p>
            <a:pPr defTabSz="895350" fontAlgn="auto"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defRPr/>
            </a:pPr>
            <a:endParaRPr lang="ru-RU" sz="1600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150533" name="Текст 1"/>
          <p:cNvSpPr>
            <a:spLocks noGrp="1"/>
          </p:cNvSpPr>
          <p:nvPr>
            <p:ph type="body" idx="1"/>
          </p:nvPr>
        </p:nvSpPr>
        <p:spPr bwMode="auto">
          <a:xfrm>
            <a:off x="527050" y="1089025"/>
            <a:ext cx="11137900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cxnSp>
        <p:nvCxnSpPr>
          <p:cNvPr id="26" name="Прямая соединительная линия 9">
            <a:extLst>
              <a:ext uri="{FF2B5EF4-FFF2-40B4-BE49-F238E27FC236}"/>
            </a:extLst>
          </p:cNvPr>
          <p:cNvCxnSpPr>
            <a:cxnSpLocks/>
          </p:cNvCxnSpPr>
          <p:nvPr userDrawn="1"/>
        </p:nvCxnSpPr>
        <p:spPr bwMode="auto">
          <a:xfrm>
            <a:off x="527050" y="849313"/>
            <a:ext cx="11137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pic>
        <p:nvPicPr>
          <p:cNvPr id="150535" name="Рисунок 9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0240963" y="350838"/>
            <a:ext cx="1519237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6" name="Рисунок 12" descr="Logo_DKD.pn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8753475" y="296863"/>
            <a:ext cx="1147763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</p:sldLayoutIdLst>
  <p:hf hdr="0" ftr="0" dt="0"/>
  <p:txStyles>
    <p:titleStyle>
      <a:lvl1pPr algn="l" defTabSz="88265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+mj-lt"/>
          <a:ea typeface="+mj-ea"/>
          <a:cs typeface="+mj-cs"/>
        </a:defRPr>
      </a:lvl1pPr>
      <a:lvl2pPr algn="l" defTabSz="88265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Arial" charset="0"/>
        </a:defRPr>
      </a:lvl2pPr>
      <a:lvl3pPr algn="l" defTabSz="88265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Arial" charset="0"/>
        </a:defRPr>
      </a:lvl3pPr>
      <a:lvl4pPr algn="l" defTabSz="88265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Arial" charset="0"/>
        </a:defRPr>
      </a:lvl4pPr>
      <a:lvl5pPr algn="l" defTabSz="882650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000" b="1">
          <a:solidFill>
            <a:schemeClr val="accent2"/>
          </a:solidFill>
          <a:latin typeface="Arial" charset="0"/>
        </a:defRPr>
      </a:lvl5pPr>
      <a:lvl6pPr marL="422041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6pPr>
      <a:lvl7pPr marL="844083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7pPr>
      <a:lvl8pPr marL="1266124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8pPr>
      <a:lvl9pPr marL="1688165" algn="l" defTabSz="883649" rtl="0" fontAlgn="base">
        <a:spcBef>
          <a:spcPct val="0"/>
        </a:spcBef>
        <a:spcAft>
          <a:spcPct val="0"/>
        </a:spcAft>
        <a:defRPr sz="2585" i="1">
          <a:solidFill>
            <a:srgbClr val="00579C"/>
          </a:solidFill>
          <a:latin typeface="Arial" charset="0"/>
        </a:defRPr>
      </a:lvl9pPr>
    </p:titleStyle>
    <p:bodyStyle>
      <a:lvl1pPr marL="330200" indent="-330200" algn="l" defTabSz="882650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rgbClr val="404040"/>
          </a:solidFill>
          <a:latin typeface="+mn-lt"/>
          <a:ea typeface="+mn-ea"/>
          <a:cs typeface="+mn-cs"/>
        </a:defRPr>
      </a:lvl1pPr>
      <a:lvl2pPr marL="717550" indent="-274638" algn="l" defTabSz="88265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200">
          <a:solidFill>
            <a:srgbClr val="404040"/>
          </a:solidFill>
          <a:latin typeface="+mn-lt"/>
        </a:defRPr>
      </a:lvl2pPr>
      <a:lvl3pPr marL="1104900" indent="-220663" algn="l" defTabSz="882650" rtl="0" eaLnBrk="0" fontAlgn="base" hangingPunct="0">
        <a:spcBef>
          <a:spcPct val="20000"/>
        </a:spcBef>
        <a:spcAft>
          <a:spcPct val="0"/>
        </a:spcAft>
        <a:buFont typeface="Arial" charset="0"/>
        <a:buChar char="&gt;"/>
        <a:defRPr sz="1200">
          <a:solidFill>
            <a:srgbClr val="404040"/>
          </a:solidFill>
          <a:latin typeface="+mn-lt"/>
        </a:defRPr>
      </a:lvl3pPr>
      <a:lvl4pPr marL="1546225" indent="-220663" algn="l" defTabSz="882650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rgbClr val="404040"/>
          </a:solidFill>
          <a:latin typeface="FS Severstal" pitchFamily="2" charset="0"/>
        </a:defRPr>
      </a:lvl4pPr>
      <a:lvl5pPr marL="1989138" indent="-220663" algn="l" defTabSz="882650" rtl="0" eaLnBrk="0" fontAlgn="base" hangingPunct="0">
        <a:spcBef>
          <a:spcPct val="20000"/>
        </a:spcBef>
        <a:spcAft>
          <a:spcPct val="0"/>
        </a:spcAft>
        <a:buChar char="•"/>
        <a:defRPr sz="1100">
          <a:solidFill>
            <a:srgbClr val="404040"/>
          </a:solidFill>
          <a:latin typeface="FS Severstal" pitchFamily="2" charset="0"/>
        </a:defRPr>
      </a:lvl5pPr>
      <a:lvl6pPr marL="2412083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6pPr>
      <a:lvl7pPr marL="2834125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7pPr>
      <a:lvl8pPr marL="3256166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8pPr>
      <a:lvl9pPr marL="3678207" indent="-221279" algn="l" defTabSz="883649" rtl="0" fontAlgn="base">
        <a:spcBef>
          <a:spcPct val="20000"/>
        </a:spcBef>
        <a:spcAft>
          <a:spcPct val="0"/>
        </a:spcAft>
        <a:buChar char="•"/>
        <a:defRPr sz="1108">
          <a:solidFill>
            <a:schemeClr val="bg2"/>
          </a:solidFill>
          <a:latin typeface="FS Severstal" pitchFamily="2" charset="0"/>
        </a:defRPr>
      </a:lvl9pPr>
    </p:bodyStyle>
    <p:otherStyle>
      <a:defPPr>
        <a:defRPr lang="ru-RU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Рисунок 9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1219200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2438" y="1047750"/>
            <a:ext cx="10901362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4628" name="Текст 2"/>
          <p:cNvSpPr>
            <a:spLocks noGrp="1"/>
          </p:cNvSpPr>
          <p:nvPr>
            <p:ph type="body" idx="1"/>
          </p:nvPr>
        </p:nvSpPr>
        <p:spPr bwMode="auto">
          <a:xfrm>
            <a:off x="452438" y="2103438"/>
            <a:ext cx="11355387" cy="407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3950" r:id="rId2"/>
    <p:sldLayoutId id="2147484034" r:id="rId3"/>
    <p:sldLayoutId id="2147484035" r:id="rId4"/>
    <p:sldLayoutId id="2147483949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  <p:sldLayoutId id="2147484042" r:id="rId12"/>
  </p:sldLayoutIdLst>
  <p:transition spd="med">
    <p:wheel spokes="3"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i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 i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Wingdings" pitchFamily="2" charset="2"/>
        <a:defRPr sz="1600" kern="1200">
          <a:solidFill>
            <a:srgbClr val="5959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sz="1600" kern="1200">
          <a:solidFill>
            <a:srgbClr val="5959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indent="-28575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sz="1600" kern="1200">
          <a:solidFill>
            <a:srgbClr val="5959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sz="1600" kern="1200">
          <a:solidFill>
            <a:srgbClr val="5959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14550" indent="-28575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" pitchFamily="2" charset="2"/>
        <a:buChar char="§"/>
        <a:defRPr sz="1600" kern="1200">
          <a:solidFill>
            <a:srgbClr val="5959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4195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0B092B-89CC-4617-8EF9-2482B4DB3407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424D64D-66A0-4468-A48B-73977B0351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1" r:id="rId2"/>
    <p:sldLayoutId id="2147483910" r:id="rId3"/>
    <p:sldLayoutId id="2147483909" r:id="rId4"/>
    <p:sldLayoutId id="2147483908" r:id="rId5"/>
    <p:sldLayoutId id="2147483907" r:id="rId6"/>
    <p:sldLayoutId id="2147483906" r:id="rId7"/>
    <p:sldLayoutId id="2147483905" r:id="rId8"/>
    <p:sldLayoutId id="2147483904" r:id="rId9"/>
    <p:sldLayoutId id="2147483903" r:id="rId10"/>
    <p:sldLayoutId id="214748390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560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D7EE624-31C0-4D2B-AD2C-C9AC4CDE0F6C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A85192D-66AB-4FBA-A848-C4A5F7BE4E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2" r:id="rId2"/>
    <p:sldLayoutId id="2147483921" r:id="rId3"/>
    <p:sldLayoutId id="2147483920" r:id="rId4"/>
    <p:sldLayoutId id="2147483919" r:id="rId5"/>
    <p:sldLayoutId id="2147483918" r:id="rId6"/>
    <p:sldLayoutId id="2147483917" r:id="rId7"/>
    <p:sldLayoutId id="2147483916" r:id="rId8"/>
    <p:sldLayoutId id="2147483915" r:id="rId9"/>
    <p:sldLayoutId id="2147483914" r:id="rId10"/>
    <p:sldLayoutId id="21474839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789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9982BE6-D531-48A7-AF79-A4264526B1AB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4FB054-1623-4A6E-8B3A-DA5C2C313D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3" r:id="rId2"/>
    <p:sldLayoutId id="2147483932" r:id="rId3"/>
    <p:sldLayoutId id="2147483931" r:id="rId4"/>
    <p:sldLayoutId id="2147483930" r:id="rId5"/>
    <p:sldLayoutId id="2147483929" r:id="rId6"/>
    <p:sldLayoutId id="2147483928" r:id="rId7"/>
    <p:sldLayoutId id="2147483927" r:id="rId8"/>
    <p:sldLayoutId id="2147483926" r:id="rId9"/>
    <p:sldLayoutId id="2147483925" r:id="rId10"/>
    <p:sldLayoutId id="21474839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181" name="Title Placeholder 1"/>
          <p:cNvSpPr>
            <a:spLocks noGrp="1"/>
          </p:cNvSpPr>
          <p:nvPr>
            <p:ph type="title"/>
          </p:nvPr>
        </p:nvSpPr>
        <p:spPr bwMode="auto">
          <a:xfrm>
            <a:off x="917575" y="569913"/>
            <a:ext cx="1034256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5018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31863" y="2247900"/>
            <a:ext cx="10328275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1013" y="616108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87D94D-EDF4-484F-8D3E-BC5058AC6EE5}" type="datetimeFigureOut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161088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51900" y="616108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56562F-A84A-43BF-8CE5-A6C75D7A0E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37" r:id="rId7"/>
    <p:sldLayoutId id="2147483936" r:id="rId8"/>
    <p:sldLayoutId id="2147483935" r:id="rId9"/>
    <p:sldLayoutId id="2147483957" r:id="rId10"/>
    <p:sldLayoutId id="21474839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Times New Roman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125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76288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"/>
        <a:defRPr sz="2200" kern="1200">
          <a:solidFill>
            <a:srgbClr val="262626"/>
          </a:solidFill>
          <a:latin typeface="+mn-lt"/>
          <a:ea typeface="+mn-ea"/>
          <a:cs typeface="+mn-cs"/>
        </a:defRPr>
      </a:lvl2pPr>
      <a:lvl3pPr marL="1143000" indent="-3651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508125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1828800" indent="-3190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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246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6EFA79-C94A-43E8-89B8-D322C3A868E9}" type="datetime1">
              <a:rPr lang="ru-RU"/>
              <a:pPr>
                <a:defRPr/>
              </a:pPr>
              <a:t>29.08.2021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F19614-1DF6-41A7-808E-927724F4FD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7" r:id="rId2"/>
    <p:sldLayoutId id="2147483946" r:id="rId3"/>
    <p:sldLayoutId id="2147483945" r:id="rId4"/>
    <p:sldLayoutId id="2147483944" r:id="rId5"/>
    <p:sldLayoutId id="2147483943" r:id="rId6"/>
    <p:sldLayoutId id="2147483942" r:id="rId7"/>
    <p:sldLayoutId id="2147483941" r:id="rId8"/>
    <p:sldLayoutId id="2147483940" r:id="rId9"/>
    <p:sldLayoutId id="2147483939" r:id="rId10"/>
    <p:sldLayoutId id="2147483938" r:id="rId11"/>
  </p:sldLayoutIdLst>
  <p:hf hdr="0" ftr="0" dt="0"/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/>
            </a:extLst>
          </p:cNvPr>
          <p:cNvSpPr/>
          <p:nvPr/>
        </p:nvSpPr>
        <p:spPr>
          <a:xfrm>
            <a:off x="11407775" y="6126163"/>
            <a:ext cx="539750" cy="53975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/>
            </a:extLst>
          </p:cNvPr>
          <p:cNvSpPr/>
          <p:nvPr/>
        </p:nvSpPr>
        <p:spPr>
          <a:xfrm>
            <a:off x="0" y="6780213"/>
            <a:ext cx="12192000" cy="777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431800"/>
            <a:ext cx="11339513" cy="431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ru-RU" noProof="0" dirty="0"/>
              <a:t>Образец заголовка</a:t>
            </a:r>
          </a:p>
        </p:txBody>
      </p:sp>
      <p:sp>
        <p:nvSpPr>
          <p:cNvPr id="74757" name="Текст 2"/>
          <p:cNvSpPr>
            <a:spLocks noGrp="1"/>
          </p:cNvSpPr>
          <p:nvPr>
            <p:ph type="body" idx="1"/>
          </p:nvPr>
        </p:nvSpPr>
        <p:spPr bwMode="auto">
          <a:xfrm>
            <a:off x="423863" y="1271588"/>
            <a:ext cx="11341100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89775" y="6488113"/>
            <a:ext cx="4114800" cy="20637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Добавить нижний колонтитул</a:t>
            </a:r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9363" y="6213475"/>
            <a:ext cx="5365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 b="1" i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25C21D7B-4984-4DA9-831B-9DB8BDCDF6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/>
            </a:extLst>
          </p:cNvPr>
          <p:cNvCxnSpPr>
            <a:cxnSpLocks/>
          </p:cNvCxnSpPr>
          <p:nvPr/>
        </p:nvCxnSpPr>
        <p:spPr>
          <a:xfrm>
            <a:off x="11407775" y="6780213"/>
            <a:ext cx="53975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>
            <a:extLst>
              <a:ext uri="{FF2B5EF4-FFF2-40B4-BE49-F238E27FC236}"/>
            </a:extLst>
          </p:cNvPr>
          <p:cNvSpPr/>
          <p:nvPr/>
        </p:nvSpPr>
        <p:spPr>
          <a:xfrm>
            <a:off x="0" y="6780213"/>
            <a:ext cx="11231563" cy="3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74762" name="Группа 10"/>
          <p:cNvGrpSpPr>
            <a:grpSpLocks/>
          </p:cNvGrpSpPr>
          <p:nvPr/>
        </p:nvGrpSpPr>
        <p:grpSpPr bwMode="auto">
          <a:xfrm>
            <a:off x="9874250" y="6130925"/>
            <a:ext cx="1330325" cy="319088"/>
            <a:chOff x="1985170" y="1950690"/>
            <a:chExt cx="2173095" cy="523220"/>
          </a:xfrm>
        </p:grpSpPr>
        <p:sp>
          <p:nvSpPr>
            <p:cNvPr id="13" name="Прямоугольник 1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985170" y="1950690"/>
              <a:ext cx="2173095" cy="5232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95000"/>
                </a:schemeClr>
              </a:solidFill>
            </a:ln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 err="1">
                  <a:solidFill>
                    <a:schemeClr val="bg1"/>
                  </a:solidFill>
                  <a:latin typeface="+mj-lt"/>
                  <a:cs typeface="+mn-cs"/>
                </a:rPr>
                <a:t>Contoso</a:t>
              </a:r>
              <a:r>
                <a:rPr lang="ru-RU" sz="1200" dirty="0">
                  <a:solidFill>
                    <a:schemeClr val="bg1"/>
                  </a:solidFill>
                  <a:latin typeface="+mj-lt"/>
                  <a:cs typeface="+mn-cs"/>
                </a:rPr>
                <a:t> </a:t>
              </a:r>
              <a:r>
                <a:rPr lang="ru-RU" sz="1200" i="1" dirty="0" err="1">
                  <a:solidFill>
                    <a:schemeClr val="bg1"/>
                  </a:solidFill>
                  <a:latin typeface="+mj-lt"/>
                  <a:cs typeface="+mn-cs"/>
                </a:rPr>
                <a:t>Ltd</a:t>
              </a:r>
              <a:r>
                <a:rPr lang="ru-RU" sz="1200" dirty="0">
                  <a:solidFill>
                    <a:schemeClr val="bg1"/>
                  </a:solidFill>
                  <a:latin typeface="+mj-lt"/>
                  <a:cs typeface="+mn-cs"/>
                </a:rPr>
                <a:t>.</a:t>
              </a:r>
            </a:p>
          </p:txBody>
        </p:sp>
        <p:sp>
          <p:nvSpPr>
            <p:cNvPr id="14" name="Прямоугольник 6">
              <a:extLst>
                <a:ext uri="{FF2B5EF4-FFF2-40B4-BE49-F238E27FC236}"/>
              </a:extLst>
            </p:cNvPr>
            <p:cNvSpPr/>
            <p:nvPr/>
          </p:nvSpPr>
          <p:spPr>
            <a:xfrm flipV="1">
              <a:off x="2086305" y="2033989"/>
              <a:ext cx="204861" cy="179613"/>
            </a:xfrm>
            <a:custGeom>
              <a:avLst/>
              <a:gdLst>
                <a:gd name="connsiteX0" fmla="*/ 0 w 4330700"/>
                <a:gd name="connsiteY0" fmla="*/ 0 h 588834"/>
                <a:gd name="connsiteX1" fmla="*/ 4330700 w 4330700"/>
                <a:gd name="connsiteY1" fmla="*/ 0 h 588834"/>
                <a:gd name="connsiteX2" fmla="*/ 4330700 w 4330700"/>
                <a:gd name="connsiteY2" fmla="*/ 588834 h 588834"/>
                <a:gd name="connsiteX3" fmla="*/ 0 w 4330700"/>
                <a:gd name="connsiteY3" fmla="*/ 588834 h 588834"/>
                <a:gd name="connsiteX4" fmla="*/ 0 w 4330700"/>
                <a:gd name="connsiteY4" fmla="*/ 0 h 588834"/>
                <a:gd name="connsiteX0" fmla="*/ 4330700 w 4422140"/>
                <a:gd name="connsiteY0" fmla="*/ 0 h 588834"/>
                <a:gd name="connsiteX1" fmla="*/ 4330700 w 4422140"/>
                <a:gd name="connsiteY1" fmla="*/ 588834 h 588834"/>
                <a:gd name="connsiteX2" fmla="*/ 0 w 4422140"/>
                <a:gd name="connsiteY2" fmla="*/ 588834 h 588834"/>
                <a:gd name="connsiteX3" fmla="*/ 0 w 4422140"/>
                <a:gd name="connsiteY3" fmla="*/ 0 h 588834"/>
                <a:gd name="connsiteX4" fmla="*/ 4422140 w 4422140"/>
                <a:gd name="connsiteY4" fmla="*/ 91440 h 588834"/>
                <a:gd name="connsiteX0" fmla="*/ 4330700 w 4330700"/>
                <a:gd name="connsiteY0" fmla="*/ 0 h 588834"/>
                <a:gd name="connsiteX1" fmla="*/ 4330700 w 4330700"/>
                <a:gd name="connsiteY1" fmla="*/ 588834 h 588834"/>
                <a:gd name="connsiteX2" fmla="*/ 0 w 4330700"/>
                <a:gd name="connsiteY2" fmla="*/ 588834 h 588834"/>
                <a:gd name="connsiteX3" fmla="*/ 0 w 4330700"/>
                <a:gd name="connsiteY3" fmla="*/ 0 h 588834"/>
                <a:gd name="connsiteX0" fmla="*/ 4330700 w 4330700"/>
                <a:gd name="connsiteY0" fmla="*/ 588834 h 588834"/>
                <a:gd name="connsiteX1" fmla="*/ 0 w 4330700"/>
                <a:gd name="connsiteY1" fmla="*/ 588834 h 588834"/>
                <a:gd name="connsiteX2" fmla="*/ 0 w 4330700"/>
                <a:gd name="connsiteY2" fmla="*/ 0 h 588834"/>
                <a:gd name="connsiteX0" fmla="*/ 550806 w 550806"/>
                <a:gd name="connsiteY0" fmla="*/ 588834 h 588834"/>
                <a:gd name="connsiteX1" fmla="*/ 0 w 550806"/>
                <a:gd name="connsiteY1" fmla="*/ 588834 h 588834"/>
                <a:gd name="connsiteX2" fmla="*/ 0 w 550806"/>
                <a:gd name="connsiteY2" fmla="*/ 0 h 58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0806" h="588834">
                  <a:moveTo>
                    <a:pt x="550806" y="588834"/>
                  </a:moveTo>
                  <a:lnTo>
                    <a:pt x="0" y="588834"/>
                  </a:lnTo>
                  <a:lnTo>
                    <a:pt x="0" y="0"/>
                  </a:ln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100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  <p:sldLayoutId id="2147483970" r:id="rId12"/>
    <p:sldLayoutId id="2147483971" r:id="rId13"/>
    <p:sldLayoutId id="2147483972" r:id="rId14"/>
    <p:sldLayoutId id="2147483973" r:id="rId15"/>
    <p:sldLayoutId id="2147483974" r:id="rId16"/>
    <p:sldLayoutId id="2147483975" r:id="rId17"/>
    <p:sldLayoutId id="2147483976" r:id="rId18"/>
    <p:sldLayoutId id="2147483977" r:id="rId19"/>
    <p:sldLayoutId id="2147483978" r:id="rId20"/>
    <p:sldLayoutId id="2147483979" r:id="rId21"/>
    <p:sldLayoutId id="2147483980" r:id="rId22"/>
    <p:sldLayoutId id="2147483981" r:id="rId23"/>
    <p:sldLayoutId id="2147483982" r:id="rId24"/>
    <p:sldLayoutId id="2147483983" r:id="rId25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 spc="-10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Cambria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Cambria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Cambria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Cambria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Cambria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Cambria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Cambria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Cambria" pitchFamily="18" charset="0"/>
        </a:defRPr>
      </a:lvl9pPr>
    </p:titleStyle>
    <p:bodyStyle>
      <a:lvl1pPr marL="266700" indent="-2667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1"/>
        </a:buClr>
        <a:buFont typeface="Calibri" pitchFamily="34" charset="0"/>
        <a:buChar char="○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542925" indent="-27622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809625" indent="-2667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76325" indent="-2667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1343025" indent="-2667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13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"/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36238" y="6124575"/>
            <a:ext cx="819150" cy="525463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30.08.2021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62500" y="6124575"/>
            <a:ext cx="2725738" cy="525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5388" y="6124575"/>
            <a:ext cx="430212" cy="525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9521F3-435C-4038-84AD-08CD8B9852D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  <p:sldLayoutId id="2147484000" r:id="rId17"/>
    <p:sldLayoutId id="2147484001" r:id="rId18"/>
    <p:sldLayoutId id="2147484002" r:id="rId19"/>
    <p:sldLayoutId id="2147484003" r:id="rId20"/>
    <p:sldLayoutId id="2147484004" r:id="rId21"/>
    <p:sldLayoutId id="2147484005" r:id="rId22"/>
    <p:sldLayoutId id="2147484006" r:id="rId23"/>
  </p:sldLayoutIdLst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313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"/>
          <p:cNvPicPr>
            <a:picLocks noChangeAspect="1"/>
          </p:cNvPicPr>
          <p:nvPr userDrawn="1"/>
        </p:nvPicPr>
        <p:blipFill>
          <a:blip r:embed="rId25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36238" y="6124575"/>
            <a:ext cx="819150" cy="525463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4A9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30.08.2021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62500" y="6124575"/>
            <a:ext cx="2725738" cy="525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004A9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5388" y="6124575"/>
            <a:ext cx="430212" cy="525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b="1">
                <a:solidFill>
                  <a:srgbClr val="004A93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4D4537-D7CE-4EAA-B171-524EDFEF3B0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  <p:sldLayoutId id="2147484020" r:id="rId14"/>
    <p:sldLayoutId id="2147484021" r:id="rId15"/>
    <p:sldLayoutId id="2147484022" r:id="rId16"/>
    <p:sldLayoutId id="2147484023" r:id="rId17"/>
    <p:sldLayoutId id="2147484024" r:id="rId18"/>
    <p:sldLayoutId id="2147484025" r:id="rId19"/>
    <p:sldLayoutId id="2147484026" r:id="rId20"/>
    <p:sldLayoutId id="2147484027" r:id="rId21"/>
    <p:sldLayoutId id="2147484028" r:id="rId22"/>
    <p:sldLayoutId id="2147484029" r:id="rId23"/>
  </p:sldLayoutIdLst>
  <p:hf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42.xml"/><Relationship Id="rId4" Type="http://schemas.openxmlformats.org/officeDocument/2006/relationships/image" Target="../media/image189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193.jpeg"/><Relationship Id="rId4" Type="http://schemas.openxmlformats.org/officeDocument/2006/relationships/image" Target="../media/image19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4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4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208.jpeg"/><Relationship Id="rId4" Type="http://schemas.openxmlformats.org/officeDocument/2006/relationships/image" Target="../media/image207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211.jpeg"/><Relationship Id="rId4" Type="http://schemas.openxmlformats.org/officeDocument/2006/relationships/image" Target="../media/image210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218.jpeg"/><Relationship Id="rId4" Type="http://schemas.openxmlformats.org/officeDocument/2006/relationships/image" Target="../media/image2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4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4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4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4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14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youtube.com/channel/UCVy4pNT6cRjJF-IeDs1EpUQ" TargetMode="Externa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76.png"/><Relationship Id="rId3" Type="http://schemas.openxmlformats.org/officeDocument/2006/relationships/image" Target="../media/image68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7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7.xml"/><Relationship Id="rId6" Type="http://schemas.openxmlformats.org/officeDocument/2006/relationships/diagramData" Target="../diagrams/data1.xml"/><Relationship Id="rId11" Type="http://schemas.openxmlformats.org/officeDocument/2006/relationships/image" Target="../media/image74.png"/><Relationship Id="rId5" Type="http://schemas.openxmlformats.org/officeDocument/2006/relationships/image" Target="../media/image70.pn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diagramColors" Target="../diagrams/colors1.xml"/><Relationship Id="rId14" Type="http://schemas.microsoft.com/office/2007/relationships/diagramDrawing" Target="../diagrams/drawing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68.png"/><Relationship Id="rId7" Type="http://schemas.openxmlformats.org/officeDocument/2006/relationships/diagramLayout" Target="../diagrams/layout2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7.xml"/><Relationship Id="rId6" Type="http://schemas.openxmlformats.org/officeDocument/2006/relationships/diagramData" Target="../diagrams/data2.xml"/><Relationship Id="rId5" Type="http://schemas.openxmlformats.org/officeDocument/2006/relationships/image" Target="../media/image70.png"/><Relationship Id="rId10" Type="http://schemas.microsoft.com/office/2007/relationships/diagramDrawing" Target="../diagrams/drawing2.xml"/><Relationship Id="rId4" Type="http://schemas.openxmlformats.org/officeDocument/2006/relationships/image" Target="../media/image69.png"/><Relationship Id="rId9" Type="http://schemas.openxmlformats.org/officeDocument/2006/relationships/diagramColors" Target="../diagrams/colors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68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7.xml"/><Relationship Id="rId6" Type="http://schemas.openxmlformats.org/officeDocument/2006/relationships/diagramData" Target="../diagrams/data3.xml"/><Relationship Id="rId5" Type="http://schemas.openxmlformats.org/officeDocument/2006/relationships/image" Target="../media/image70.png"/><Relationship Id="rId10" Type="http://schemas.microsoft.com/office/2007/relationships/diagramDrawing" Target="../diagrams/drawing3.xml"/><Relationship Id="rId4" Type="http://schemas.openxmlformats.org/officeDocument/2006/relationships/image" Target="../media/image69.png"/><Relationship Id="rId9" Type="http://schemas.openxmlformats.org/officeDocument/2006/relationships/diagramColors" Target="../diagrams/colors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68.png"/><Relationship Id="rId7" Type="http://schemas.openxmlformats.org/officeDocument/2006/relationships/image" Target="../media/image8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2.png"/><Relationship Id="rId5" Type="http://schemas.openxmlformats.org/officeDocument/2006/relationships/image" Target="../media/image70.png"/><Relationship Id="rId10" Type="http://schemas.openxmlformats.org/officeDocument/2006/relationships/image" Target="../media/image86.png"/><Relationship Id="rId4" Type="http://schemas.openxmlformats.org/officeDocument/2006/relationships/image" Target="../media/image69.png"/><Relationship Id="rId9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68.png"/><Relationship Id="rId7" Type="http://schemas.openxmlformats.org/officeDocument/2006/relationships/diagramLayout" Target="../diagrams/layout4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7.xml"/><Relationship Id="rId6" Type="http://schemas.openxmlformats.org/officeDocument/2006/relationships/diagramData" Target="../diagrams/data4.xml"/><Relationship Id="rId5" Type="http://schemas.openxmlformats.org/officeDocument/2006/relationships/image" Target="../media/image70.png"/><Relationship Id="rId10" Type="http://schemas.microsoft.com/office/2007/relationships/diagramDrawing" Target="../diagrams/drawing4.xml"/><Relationship Id="rId4" Type="http://schemas.openxmlformats.org/officeDocument/2006/relationships/image" Target="../media/image69.png"/><Relationship Id="rId9" Type="http://schemas.openxmlformats.org/officeDocument/2006/relationships/diagramColors" Target="../diagrams/colors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21.jpeg"/><Relationship Id="rId4" Type="http://schemas.openxmlformats.org/officeDocument/2006/relationships/image" Target="../media/image31.png"/><Relationship Id="rId9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68.png"/><Relationship Id="rId7" Type="http://schemas.openxmlformats.org/officeDocument/2006/relationships/diagramLayout" Target="../diagrams/layout5.xml"/><Relationship Id="rId12" Type="http://schemas.microsoft.com/office/2007/relationships/diagramDrawing" Target="../diagrams/drawing5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7.xml"/><Relationship Id="rId6" Type="http://schemas.openxmlformats.org/officeDocument/2006/relationships/diagramData" Target="../diagrams/data5.xml"/><Relationship Id="rId11" Type="http://schemas.openxmlformats.org/officeDocument/2006/relationships/image" Target="../media/image87.png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diagramColors" Target="../diagrams/colors5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68.png"/><Relationship Id="rId7" Type="http://schemas.openxmlformats.org/officeDocument/2006/relationships/diagramLayout" Target="../diagrams/layout6.xml"/><Relationship Id="rId12" Type="http://schemas.microsoft.com/office/2007/relationships/diagramDrawing" Target="../diagrams/drawing6.xm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7.xml"/><Relationship Id="rId6" Type="http://schemas.openxmlformats.org/officeDocument/2006/relationships/diagramData" Target="../diagrams/data6.xml"/><Relationship Id="rId11" Type="http://schemas.openxmlformats.org/officeDocument/2006/relationships/image" Target="../media/image89.jpeg"/><Relationship Id="rId5" Type="http://schemas.openxmlformats.org/officeDocument/2006/relationships/image" Target="../media/image70.png"/><Relationship Id="rId10" Type="http://schemas.openxmlformats.org/officeDocument/2006/relationships/image" Target="../media/image88.png"/><Relationship Id="rId4" Type="http://schemas.openxmlformats.org/officeDocument/2006/relationships/image" Target="../media/image69.png"/><Relationship Id="rId9" Type="http://schemas.openxmlformats.org/officeDocument/2006/relationships/diagramColors" Target="../diagrams/colors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9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90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microsoft.com/office/2007/relationships/diagramDrawing" Target="../diagrams/drawing7.xml"/><Relationship Id="rId3" Type="http://schemas.openxmlformats.org/officeDocument/2006/relationships/image" Target="../media/image68.png"/><Relationship Id="rId7" Type="http://schemas.openxmlformats.org/officeDocument/2006/relationships/diagramLayout" Target="../diagrams/layout7.xml"/><Relationship Id="rId12" Type="http://schemas.openxmlformats.org/officeDocument/2006/relationships/image" Target="../media/image94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7.xml"/><Relationship Id="rId6" Type="http://schemas.openxmlformats.org/officeDocument/2006/relationships/diagramData" Target="../diagrams/data7.xml"/><Relationship Id="rId11" Type="http://schemas.openxmlformats.org/officeDocument/2006/relationships/image" Target="../media/image93.png"/><Relationship Id="rId5" Type="http://schemas.openxmlformats.org/officeDocument/2006/relationships/image" Target="../media/image70.png"/><Relationship Id="rId10" Type="http://schemas.openxmlformats.org/officeDocument/2006/relationships/image" Target="../media/image92.png"/><Relationship Id="rId4" Type="http://schemas.openxmlformats.org/officeDocument/2006/relationships/image" Target="../media/image69.png"/><Relationship Id="rId9" Type="http://schemas.openxmlformats.org/officeDocument/2006/relationships/diagramColors" Target="../diagrams/colors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68.png"/><Relationship Id="rId7" Type="http://schemas.openxmlformats.org/officeDocument/2006/relationships/hyperlink" Target="https://vk.com/club202621290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7.xml"/><Relationship Id="rId6" Type="http://schemas.openxmlformats.org/officeDocument/2006/relationships/hyperlink" Target="https://s11018.edu35.ru/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9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99.jpeg"/><Relationship Id="rId2" Type="http://schemas.openxmlformats.org/officeDocument/2006/relationships/slideLayout" Target="../slideLayouts/slideLayout6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13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diagramLayout" Target="../diagrams/layout8.xml"/><Relationship Id="rId12" Type="http://schemas.openxmlformats.org/officeDocument/2006/relationships/image" Target="../media/image104.jpeg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3.vml"/><Relationship Id="rId6" Type="http://schemas.openxmlformats.org/officeDocument/2006/relationships/diagramData" Target="../diagrams/data8.xml"/><Relationship Id="rId11" Type="http://schemas.openxmlformats.org/officeDocument/2006/relationships/image" Target="../media/image103.jpeg"/><Relationship Id="rId5" Type="http://schemas.openxmlformats.org/officeDocument/2006/relationships/image" Target="../media/image101.png"/><Relationship Id="rId10" Type="http://schemas.openxmlformats.org/officeDocument/2006/relationships/image" Target="../media/image102.jpeg"/><Relationship Id="rId4" Type="http://schemas.openxmlformats.org/officeDocument/2006/relationships/oleObject" Target="../embeddings/oleObject3.bin"/><Relationship Id="rId9" Type="http://schemas.openxmlformats.org/officeDocument/2006/relationships/diagramColors" Target="../diagrams/colors8.xml"/><Relationship Id="rId14" Type="http://schemas.microsoft.com/office/2007/relationships/diagramDrawing" Target="../diagrams/drawing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diagramColors" Target="../diagrams/colors9.xml"/><Relationship Id="rId3" Type="http://schemas.openxmlformats.org/officeDocument/2006/relationships/image" Target="../media/image100.jpeg"/><Relationship Id="rId7" Type="http://schemas.openxmlformats.org/officeDocument/2006/relationships/image" Target="../media/image107.jpeg"/><Relationship Id="rId12" Type="http://schemas.openxmlformats.org/officeDocument/2006/relationships/diagramQuickStyle" Target="../diagrams/quickStyle9.xml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6.jpeg"/><Relationship Id="rId11" Type="http://schemas.openxmlformats.org/officeDocument/2006/relationships/diagramLayout" Target="../diagrams/layout9.xml"/><Relationship Id="rId5" Type="http://schemas.openxmlformats.org/officeDocument/2006/relationships/image" Target="../media/image101.png"/><Relationship Id="rId10" Type="http://schemas.openxmlformats.org/officeDocument/2006/relationships/diagramData" Target="../diagrams/data9.xml"/><Relationship Id="rId4" Type="http://schemas.openxmlformats.org/officeDocument/2006/relationships/oleObject" Target="../embeddings/oleObject4.bin"/><Relationship Id="rId9" Type="http://schemas.openxmlformats.org/officeDocument/2006/relationships/image" Target="../media/image109.jpeg"/><Relationship Id="rId14" Type="http://schemas.microsoft.com/office/2007/relationships/diagramDrawing" Target="../diagrams/drawing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0.jpeg"/><Relationship Id="rId5" Type="http://schemas.openxmlformats.org/officeDocument/2006/relationships/image" Target="../media/image101.png"/><Relationship Id="rId4" Type="http://schemas.openxmlformats.org/officeDocument/2006/relationships/oleObject" Target="../embeddings/oleObject5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0.jpeg"/><Relationship Id="rId7" Type="http://schemas.openxmlformats.org/officeDocument/2006/relationships/image" Target="../media/image112.png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1.png"/><Relationship Id="rId5" Type="http://schemas.openxmlformats.org/officeDocument/2006/relationships/image" Target="../media/image101.png"/><Relationship Id="rId4" Type="http://schemas.openxmlformats.org/officeDocument/2006/relationships/oleObject" Target="../embeddings/oleObject6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01.png"/><Relationship Id="rId4" Type="http://schemas.openxmlformats.org/officeDocument/2006/relationships/oleObject" Target="../embeddings/oleObject7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15.jpeg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4.png"/><Relationship Id="rId5" Type="http://schemas.openxmlformats.org/officeDocument/2006/relationships/image" Target="../media/image101.png"/><Relationship Id="rId4" Type="http://schemas.openxmlformats.org/officeDocument/2006/relationships/oleObject" Target="../embeddings/oleObject8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6.jpeg"/><Relationship Id="rId5" Type="http://schemas.openxmlformats.org/officeDocument/2006/relationships/image" Target="../media/image101.png"/><Relationship Id="rId4" Type="http://schemas.openxmlformats.org/officeDocument/2006/relationships/oleObject" Target="../embeddings/oleObject9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01.png"/><Relationship Id="rId4" Type="http://schemas.openxmlformats.org/officeDocument/2006/relationships/oleObject" Target="../embeddings/oleObject10.bin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00.jpeg"/><Relationship Id="rId7" Type="http://schemas.openxmlformats.org/officeDocument/2006/relationships/image" Target="../media/image118.jpeg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17.jpeg"/><Relationship Id="rId5" Type="http://schemas.openxmlformats.org/officeDocument/2006/relationships/image" Target="../media/image101.pn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20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1.jpeg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1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00.jpeg"/><Relationship Id="rId9" Type="http://schemas.openxmlformats.org/officeDocument/2006/relationships/image" Target="../media/image123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13" Type="http://schemas.openxmlformats.org/officeDocument/2006/relationships/diagramQuickStyle" Target="../diagrams/quickStyle11.xml"/><Relationship Id="rId3" Type="http://schemas.openxmlformats.org/officeDocument/2006/relationships/image" Target="../media/image100.jpeg"/><Relationship Id="rId7" Type="http://schemas.openxmlformats.org/officeDocument/2006/relationships/diagramData" Target="../diagrams/data10.xml"/><Relationship Id="rId12" Type="http://schemas.openxmlformats.org/officeDocument/2006/relationships/diagramLayout" Target="../diagrams/layout11.xml"/><Relationship Id="rId17" Type="http://schemas.microsoft.com/office/2007/relationships/diagramDrawing" Target="../diagrams/drawing10.xml"/><Relationship Id="rId2" Type="http://schemas.openxmlformats.org/officeDocument/2006/relationships/slideLayout" Target="../slideLayouts/slideLayout91.xml"/><Relationship Id="rId16" Type="http://schemas.microsoft.com/office/2007/relationships/diagramDrawing" Target="../diagrams/drawing11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24.gif"/><Relationship Id="rId11" Type="http://schemas.openxmlformats.org/officeDocument/2006/relationships/diagramData" Target="../diagrams/data11.xml"/><Relationship Id="rId5" Type="http://schemas.openxmlformats.org/officeDocument/2006/relationships/image" Target="../media/image101.png"/><Relationship Id="rId10" Type="http://schemas.openxmlformats.org/officeDocument/2006/relationships/diagramColors" Target="../diagrams/colors10.xml"/><Relationship Id="rId4" Type="http://schemas.openxmlformats.org/officeDocument/2006/relationships/oleObject" Target="../embeddings/oleObject13.bin"/><Relationship Id="rId9" Type="http://schemas.openxmlformats.org/officeDocument/2006/relationships/diagramQuickStyle" Target="../diagrams/quickStyle10.xml"/><Relationship Id="rId14" Type="http://schemas.openxmlformats.org/officeDocument/2006/relationships/diagramColors" Target="../diagrams/colors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hyperlink" Target="https://vk.com/topic-193900334_46630418" TargetMode="External"/><Relationship Id="rId2" Type="http://schemas.openxmlformats.org/officeDocument/2006/relationships/slideLayout" Target="../slideLayouts/slideLayout91.xml"/><Relationship Id="rId1" Type="http://schemas.openxmlformats.org/officeDocument/2006/relationships/vmlDrawing" Target="../drawings/vmlDrawing14.vml"/><Relationship Id="rId6" Type="http://schemas.openxmlformats.org/officeDocument/2006/relationships/hyperlink" Target="https://vk.com/topic-193900334_46651569" TargetMode="External"/><Relationship Id="rId5" Type="http://schemas.openxmlformats.org/officeDocument/2006/relationships/image" Target="../media/image131.jpeg"/><Relationship Id="rId4" Type="http://schemas.openxmlformats.org/officeDocument/2006/relationships/oleObject" Target="../embeddings/oleObject1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9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jpeg"/><Relationship Id="rId3" Type="http://schemas.openxmlformats.org/officeDocument/2006/relationships/tags" Target="../tags/tag2.xml"/><Relationship Id="rId7" Type="http://schemas.openxmlformats.org/officeDocument/2006/relationships/image" Target="../media/image136.png"/><Relationship Id="rId12" Type="http://schemas.openxmlformats.org/officeDocument/2006/relationships/image" Target="../media/image141.png"/><Relationship Id="rId2" Type="http://schemas.openxmlformats.org/officeDocument/2006/relationships/tags" Target="../tags/tag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35.png"/><Relationship Id="rId11" Type="http://schemas.openxmlformats.org/officeDocument/2006/relationships/image" Target="../media/image140.jpeg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139.jpeg"/><Relationship Id="rId4" Type="http://schemas.openxmlformats.org/officeDocument/2006/relationships/slideLayout" Target="../slideLayouts/slideLayout99.xml"/><Relationship Id="rId9" Type="http://schemas.openxmlformats.org/officeDocument/2006/relationships/image" Target="../media/image138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notesSlide" Target="../notesSlides/notesSlide10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102.xml"/><Relationship Id="rId2" Type="http://schemas.openxmlformats.org/officeDocument/2006/relationships/tags" Target="../tags/tag3.xml"/><Relationship Id="rId1" Type="http://schemas.openxmlformats.org/officeDocument/2006/relationships/vmlDrawing" Target="../drawings/vmlDrawing16.v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oleObject" Target="../embeddings/oleObject16.bin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8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152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tags" Target="../tags/tag14.xml"/><Relationship Id="rId7" Type="http://schemas.openxmlformats.org/officeDocument/2006/relationships/image" Target="../media/image154.jpeg"/><Relationship Id="rId2" Type="http://schemas.openxmlformats.org/officeDocument/2006/relationships/tags" Target="../tags/tag1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53.jpeg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9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9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9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64.png"/><Relationship Id="rId5" Type="http://schemas.openxmlformats.org/officeDocument/2006/relationships/oleObject" Target="../embeddings/oleObject18.bin"/><Relationship Id="rId4" Type="http://schemas.openxmlformats.org/officeDocument/2006/relationships/slideLayout" Target="../slideLayouts/slideLayout11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65.png"/><Relationship Id="rId5" Type="http://schemas.openxmlformats.org/officeDocument/2006/relationships/oleObject" Target="../embeddings/oleObject19.bin"/><Relationship Id="rId4" Type="http://schemas.openxmlformats.org/officeDocument/2006/relationships/slideLayout" Target="../slideLayouts/slideLayout11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2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17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17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4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4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85.jpe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Заголовок 1"/>
          <p:cNvSpPr>
            <a:spLocks noGrp="1"/>
          </p:cNvSpPr>
          <p:nvPr>
            <p:ph type="title"/>
          </p:nvPr>
        </p:nvSpPr>
        <p:spPr>
          <a:xfrm>
            <a:off x="2027238" y="476250"/>
            <a:ext cx="8183562" cy="649288"/>
          </a:xfrm>
        </p:spPr>
        <p:txBody>
          <a:bodyPr/>
          <a:lstStyle/>
          <a:p>
            <a:pPr eaLnBrk="1" hangingPunct="1"/>
            <a:r>
              <a:rPr lang="ru-RU" sz="2200" b="1" smtClean="0"/>
              <a:t>Векторы развития системы дополнительного образования</a:t>
            </a:r>
          </a:p>
        </p:txBody>
      </p:sp>
      <p:sp>
        <p:nvSpPr>
          <p:cNvPr id="188418" name="Содержимое 2"/>
          <p:cNvSpPr>
            <a:spLocks noGrp="1"/>
          </p:cNvSpPr>
          <p:nvPr>
            <p:ph idx="1"/>
          </p:nvPr>
        </p:nvSpPr>
        <p:spPr>
          <a:xfrm>
            <a:off x="1992313" y="1052513"/>
            <a:ext cx="8280400" cy="5400675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ru-RU" sz="1700" b="1" smtClean="0"/>
              <a:t> Организационные направления:</a:t>
            </a:r>
          </a:p>
          <a:p>
            <a:pPr algn="just" eaLnBrk="1" hangingPunct="1"/>
            <a:r>
              <a:rPr lang="ru-RU" sz="1700" smtClean="0"/>
              <a:t>Функционирование единого информационного пространства в сфере дополнительного образования на муниципальном уровне </a:t>
            </a:r>
          </a:p>
          <a:p>
            <a:pPr algn="just" eaLnBrk="1" hangingPunct="1"/>
            <a:r>
              <a:rPr lang="ru-RU" sz="1700" smtClean="0"/>
              <a:t>Организация работы в системе ПФДО образовательных организаций, подведомственных управлению образования и спортивных организаций, подведомственных комитету по ФКиС</a:t>
            </a:r>
          </a:p>
          <a:p>
            <a:pPr algn="just" eaLnBrk="1" hangingPunct="1"/>
            <a:r>
              <a:rPr lang="ru-RU" sz="1700" smtClean="0"/>
              <a:t> Развитие сети негосударственных ОДО</a:t>
            </a:r>
          </a:p>
          <a:p>
            <a:pPr algn="just" eaLnBrk="1" hangingPunct="1"/>
            <a:r>
              <a:rPr lang="ru-RU" sz="1700" smtClean="0"/>
              <a:t>Организация эффективного взаимодействия между участниками отношений в сферах образования, культуры, физической культуры и спорта, предприятий реального сектора экономики</a:t>
            </a:r>
          </a:p>
          <a:p>
            <a:pPr algn="just" eaLnBrk="1" hangingPunct="1"/>
            <a:r>
              <a:rPr lang="ru-RU" sz="1700" smtClean="0"/>
              <a:t>Содействие организации повышения квалификации педагогических работников и управленческих кадров системы ДО</a:t>
            </a:r>
          </a:p>
          <a:p>
            <a:pPr algn="just" eaLnBrk="1" hangingPunct="1">
              <a:buFont typeface="Arial" charset="0"/>
              <a:buNone/>
            </a:pPr>
            <a:r>
              <a:rPr lang="ru-RU" sz="1700" smtClean="0"/>
              <a:t>   </a:t>
            </a:r>
          </a:p>
          <a:p>
            <a:pPr algn="just" eaLnBrk="1" hangingPunct="1">
              <a:buFont typeface="Arial" charset="0"/>
              <a:buNone/>
            </a:pPr>
            <a:endParaRPr lang="ru-RU" sz="1700" smtClean="0"/>
          </a:p>
          <a:p>
            <a:pPr algn="just" eaLnBrk="1" hangingPunct="1">
              <a:buFont typeface="Arial" charset="0"/>
              <a:buNone/>
            </a:pPr>
            <a:r>
              <a:rPr lang="ru-RU" sz="1700" smtClean="0"/>
              <a:t> </a:t>
            </a:r>
          </a:p>
          <a:p>
            <a:pPr algn="just" eaLnBrk="1" hangingPunct="1">
              <a:buFont typeface="Arial" charset="0"/>
              <a:buNone/>
            </a:pPr>
            <a:r>
              <a:rPr lang="ru-RU" sz="1700" b="1" smtClean="0"/>
              <a:t> </a:t>
            </a:r>
            <a:endParaRPr lang="ru-RU" sz="1700" smtClean="0"/>
          </a:p>
          <a:p>
            <a:pPr eaLnBrk="1" hangingPunct="1"/>
            <a:endParaRPr lang="ru-RU" sz="1700" smtClean="0"/>
          </a:p>
          <a:p>
            <a:pPr eaLnBrk="1" hangingPunct="1"/>
            <a:endParaRPr lang="ru-RU" sz="1700" smtClean="0"/>
          </a:p>
        </p:txBody>
      </p:sp>
      <p:pic>
        <p:nvPicPr>
          <p:cNvPr id="188419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2038" y="46529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6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4763"/>
            <a:ext cx="12192000" cy="6853237"/>
          </a:xfrm>
        </p:spPr>
      </p:pic>
      <p:sp>
        <p:nvSpPr>
          <p:cNvPr id="314370" name="Заголовок 1"/>
          <p:cNvSpPr>
            <a:spLocks noGrp="1"/>
          </p:cNvSpPr>
          <p:nvPr>
            <p:ph type="title"/>
          </p:nvPr>
        </p:nvSpPr>
        <p:spPr>
          <a:xfrm>
            <a:off x="400050" y="2681288"/>
            <a:ext cx="6373813" cy="1571625"/>
          </a:xfrm>
        </p:spPr>
        <p:txBody>
          <a:bodyPr/>
          <a:lstStyle/>
          <a:p>
            <a:pPr eaLnBrk="1" hangingPunct="1"/>
            <a:r>
              <a:rPr lang="ru-RU" sz="4000" smtClean="0">
                <a:latin typeface="Arial" charset="0"/>
                <a:cs typeface="Arial" charset="0"/>
              </a:rPr>
              <a:t>Заголовок слайда Заголовок слайда</a:t>
            </a:r>
          </a:p>
        </p:txBody>
      </p:sp>
      <p:pic>
        <p:nvPicPr>
          <p:cNvPr id="314371" name="Picture 2" descr="C:\Users\Оксана\Desktop\БП2021\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438" y="687388"/>
            <a:ext cx="61753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372" name="Picture 9" descr="Центр &amp;quot;Точка роста&amp;quot; - МАОУ «Криулинская средняя общеобразовательная школа»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06925" y="3838575"/>
            <a:ext cx="21082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207000" y="2187575"/>
            <a:ext cx="6705600" cy="2370138"/>
          </a:xfrm>
        </p:spPr>
      </p:pic>
      <p:pic>
        <p:nvPicPr>
          <p:cNvPr id="31539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496300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539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713" y="4451350"/>
            <a:ext cx="96901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5396" name="TextBox 7"/>
          <p:cNvSpPr txBox="1">
            <a:spLocks noChangeArrowheads="1"/>
          </p:cNvSpPr>
          <p:nvPr/>
        </p:nvSpPr>
        <p:spPr bwMode="auto">
          <a:xfrm>
            <a:off x="163513" y="3027363"/>
            <a:ext cx="498633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i="1">
                <a:solidFill>
                  <a:srgbClr val="FF0000"/>
                </a:solidFill>
              </a:rPr>
              <a:t>Что такое </a:t>
            </a:r>
          </a:p>
          <a:p>
            <a:pPr algn="ctr"/>
            <a:r>
              <a:rPr lang="ru-RU" sz="3200" b="1" i="1">
                <a:solidFill>
                  <a:srgbClr val="FF0000"/>
                </a:solidFill>
              </a:rPr>
              <a:t>«Большая перемена»?</a:t>
            </a:r>
          </a:p>
        </p:txBody>
      </p:sp>
      <p:pic>
        <p:nvPicPr>
          <p:cNvPr id="315397" name="Picture 9" descr="Центр &amp;quot;Точка роста&amp;quot; - МАОУ «Криулинская средняя общеобразовательная школа»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48900" y="0"/>
            <a:ext cx="19431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  <a:cs typeface="Arial" charset="0"/>
              </a:rPr>
              <a:t>Вызовы конкурса «Большая перемена»</a:t>
            </a:r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1100" y="2019300"/>
            <a:ext cx="10058400" cy="449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19" name="Picture 2" descr="C:\Users\Оксана\Desktop\БП2021\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239375" y="0"/>
            <a:ext cx="1952625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  <a:cs typeface="Arial" charset="0"/>
              </a:rPr>
              <a:t>Участие ДДЮТ в цифрах</a:t>
            </a:r>
          </a:p>
        </p:txBody>
      </p:sp>
      <p:sp>
        <p:nvSpPr>
          <p:cNvPr id="317442" name="Содержимое 2"/>
          <p:cNvSpPr>
            <a:spLocks noGrp="1"/>
          </p:cNvSpPr>
          <p:nvPr>
            <p:ph idx="1"/>
          </p:nvPr>
        </p:nvSpPr>
        <p:spPr>
          <a:xfrm>
            <a:off x="452438" y="1949450"/>
            <a:ext cx="11355387" cy="4546600"/>
          </a:xfrm>
        </p:spPr>
        <p:txBody>
          <a:bodyPr/>
          <a:lstStyle/>
          <a:p>
            <a:pPr eaLnBrk="1" hangingPunct="1"/>
            <a:endParaRPr lang="ru-RU" smtClean="0">
              <a:latin typeface="Arial" charset="0"/>
              <a:cs typeface="Arial" charset="0"/>
            </a:endParaRPr>
          </a:p>
          <a:p>
            <a:pPr eaLnBrk="1" hangingPunct="1"/>
            <a:r>
              <a:rPr lang="ru-RU" sz="2200" smtClean="0">
                <a:solidFill>
                  <a:srgbClr val="FF0000"/>
                </a:solidFill>
                <a:latin typeface="Arial" charset="0"/>
                <a:cs typeface="Arial" charset="0"/>
              </a:rPr>
              <a:t>→</a:t>
            </a:r>
            <a:r>
              <a:rPr lang="ru-RU" sz="2200" smtClean="0">
                <a:latin typeface="Arial" charset="0"/>
                <a:cs typeface="Arial" charset="0"/>
              </a:rPr>
              <a:t> </a:t>
            </a:r>
            <a:r>
              <a:rPr lang="ru-RU" sz="2200" smtClean="0">
                <a:solidFill>
                  <a:schemeClr val="tx1"/>
                </a:solidFill>
                <a:latin typeface="Arial" charset="0"/>
                <a:cs typeface="Arial" charset="0"/>
              </a:rPr>
              <a:t>Захотели принять участие в конкурсе: дети – 24 человека; педагоги – 12 человек</a:t>
            </a:r>
          </a:p>
          <a:p>
            <a:pPr eaLnBrk="1" hangingPunct="1"/>
            <a:r>
              <a:rPr lang="ru-RU" sz="2200" smtClean="0">
                <a:solidFill>
                  <a:srgbClr val="FF0000"/>
                </a:solidFill>
                <a:latin typeface="Arial" charset="0"/>
                <a:cs typeface="Arial" charset="0"/>
              </a:rPr>
              <a:t>→</a:t>
            </a:r>
            <a:r>
              <a:rPr lang="ru-RU" sz="2200" smtClean="0">
                <a:latin typeface="Arial" charset="0"/>
                <a:cs typeface="Arial" charset="0"/>
              </a:rPr>
              <a:t> </a:t>
            </a:r>
            <a:r>
              <a:rPr lang="ru-RU" sz="2200" smtClean="0">
                <a:solidFill>
                  <a:schemeClr val="tx1"/>
                </a:solidFill>
                <a:latin typeface="Arial" charset="0"/>
                <a:cs typeface="Arial" charset="0"/>
              </a:rPr>
              <a:t>Прошли регистрацию: 22 человека (5-7 классы – 8; 8-10 классы – 14)</a:t>
            </a:r>
          </a:p>
          <a:p>
            <a:pPr eaLnBrk="1" hangingPunct="1"/>
            <a:r>
              <a:rPr lang="ru-RU" sz="2200" smtClean="0">
                <a:solidFill>
                  <a:srgbClr val="FF0000"/>
                </a:solidFill>
                <a:latin typeface="Arial" charset="0"/>
                <a:cs typeface="Arial" charset="0"/>
              </a:rPr>
              <a:t>→</a:t>
            </a:r>
            <a:r>
              <a:rPr lang="ru-RU" sz="2200" smtClean="0">
                <a:latin typeface="Arial" charset="0"/>
                <a:cs typeface="Arial" charset="0"/>
              </a:rPr>
              <a:t> </a:t>
            </a:r>
            <a:r>
              <a:rPr lang="ru-RU" sz="2200" smtClean="0">
                <a:solidFill>
                  <a:schemeClr val="tx1"/>
                </a:solidFill>
                <a:latin typeface="Arial" charset="0"/>
                <a:cs typeface="Arial" charset="0"/>
              </a:rPr>
              <a:t>Выполняли задания конкурса: 14 человек (5-7 классы – 4; 8-10 классы – 10).    Представители 8 объединений.</a:t>
            </a:r>
          </a:p>
          <a:p>
            <a:pPr eaLnBrk="1" hangingPunct="1"/>
            <a:r>
              <a:rPr lang="ru-RU" sz="2200" smtClean="0">
                <a:solidFill>
                  <a:srgbClr val="FF0000"/>
                </a:solidFill>
                <a:latin typeface="Arial" charset="0"/>
                <a:cs typeface="Arial" charset="0"/>
              </a:rPr>
              <a:t>→</a:t>
            </a:r>
            <a:r>
              <a:rPr lang="ru-RU" sz="2200" smtClean="0">
                <a:latin typeface="Arial" charset="0"/>
                <a:cs typeface="Arial" charset="0"/>
              </a:rPr>
              <a:t> </a:t>
            </a:r>
            <a:r>
              <a:rPr lang="ru-RU" sz="2200" smtClean="0">
                <a:solidFill>
                  <a:schemeClr val="tx1"/>
                </a:solidFill>
                <a:latin typeface="Arial" charset="0"/>
                <a:cs typeface="Arial" charset="0"/>
              </a:rPr>
              <a:t>Вышли в финал конкурса в категории 5-7 класс – 2 человека.</a:t>
            </a:r>
          </a:p>
          <a:p>
            <a:pPr eaLnBrk="1" hangingPunct="1"/>
            <a:r>
              <a:rPr lang="ru-RU" sz="2200" smtClean="0">
                <a:solidFill>
                  <a:srgbClr val="FF0000"/>
                </a:solidFill>
                <a:latin typeface="Arial" charset="0"/>
                <a:cs typeface="Arial" charset="0"/>
              </a:rPr>
              <a:t>→</a:t>
            </a:r>
            <a:r>
              <a:rPr lang="ru-RU" sz="2200" smtClean="0">
                <a:latin typeface="Arial" charset="0"/>
                <a:cs typeface="Arial" charset="0"/>
              </a:rPr>
              <a:t> </a:t>
            </a:r>
            <a:r>
              <a:rPr lang="ru-RU" sz="2200" smtClean="0">
                <a:solidFill>
                  <a:schemeClr val="tx1"/>
                </a:solidFill>
                <a:latin typeface="Arial" charset="0"/>
                <a:cs typeface="Arial" charset="0"/>
              </a:rPr>
              <a:t>В категории 8-10 классы прошли этап «Знакомство» и «Командное состязание»: </a:t>
            </a:r>
          </a:p>
          <a:p>
            <a:pPr eaLnBrk="1" hangingPunct="1"/>
            <a:r>
              <a:rPr lang="ru-RU" sz="2200" smtClean="0">
                <a:solidFill>
                  <a:schemeClr val="tx1"/>
                </a:solidFill>
                <a:latin typeface="Arial" charset="0"/>
                <a:cs typeface="Arial" charset="0"/>
              </a:rPr>
              <a:t>дети - 10 человек; наставники – 7 человек.</a:t>
            </a:r>
          </a:p>
          <a:p>
            <a:pPr eaLnBrk="1" hangingPunct="1"/>
            <a:r>
              <a:rPr lang="ru-RU" sz="2200" smtClean="0">
                <a:solidFill>
                  <a:srgbClr val="FF0000"/>
                </a:solidFill>
                <a:latin typeface="Arial" charset="0"/>
                <a:cs typeface="Arial" charset="0"/>
              </a:rPr>
              <a:t>→</a:t>
            </a:r>
            <a:r>
              <a:rPr lang="ru-RU" sz="2200" smtClean="0">
                <a:latin typeface="Arial" charset="0"/>
                <a:cs typeface="Arial" charset="0"/>
              </a:rPr>
              <a:t> </a:t>
            </a:r>
            <a:r>
              <a:rPr lang="ru-RU" sz="2200" smtClean="0">
                <a:solidFill>
                  <a:schemeClr val="tx1"/>
                </a:solidFill>
                <a:latin typeface="Arial" charset="0"/>
                <a:cs typeface="Arial" charset="0"/>
              </a:rPr>
              <a:t>Всего команд – 10. Общее число членов команд: 59 человек.</a:t>
            </a:r>
          </a:p>
          <a:p>
            <a:pPr eaLnBrk="1" hangingPunct="1"/>
            <a:r>
              <a:rPr lang="ru-RU" sz="2200" smtClean="0">
                <a:solidFill>
                  <a:srgbClr val="FF0000"/>
                </a:solidFill>
                <a:latin typeface="Arial" charset="0"/>
                <a:cs typeface="Arial" charset="0"/>
              </a:rPr>
              <a:t>→</a:t>
            </a:r>
            <a:r>
              <a:rPr lang="ru-RU" sz="2200" smtClean="0">
                <a:latin typeface="Arial" charset="0"/>
                <a:cs typeface="Arial" charset="0"/>
              </a:rPr>
              <a:t> </a:t>
            </a:r>
            <a:r>
              <a:rPr lang="ru-RU" sz="2200" smtClean="0">
                <a:solidFill>
                  <a:schemeClr val="tx1"/>
                </a:solidFill>
                <a:latin typeface="Arial" charset="0"/>
                <a:cs typeface="Arial" charset="0"/>
              </a:rPr>
              <a:t>Вызовы, в рамках которых решали кейсы: «Делай добро» - 4 чел., «Открывай новое» – 1 чел., «Расскажи о главном» - 3 чел., «Помни» – 1 чел., «Твори» – 1 чел.</a:t>
            </a:r>
          </a:p>
        </p:txBody>
      </p:sp>
      <p:pic>
        <p:nvPicPr>
          <p:cNvPr id="317443" name="Picture 2" descr="C:\Users\Оксана\Desktop\БП2021\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9375" y="0"/>
            <a:ext cx="1952625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Заголовок 1"/>
          <p:cNvSpPr>
            <a:spLocks noGrp="1"/>
          </p:cNvSpPr>
          <p:nvPr>
            <p:ph type="title"/>
          </p:nvPr>
        </p:nvSpPr>
        <p:spPr>
          <a:xfrm>
            <a:off x="195263" y="311150"/>
            <a:ext cx="10448925" cy="496888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FF0000"/>
                </a:solidFill>
                <a:latin typeface="Arial" charset="0"/>
                <a:cs typeface="Arial" charset="0"/>
              </a:rPr>
              <a:t>Мы на Фестивале возможностей </a:t>
            </a:r>
            <a:r>
              <a:rPr lang="ru-RU" smtClean="0">
                <a:solidFill>
                  <a:srgbClr val="002060"/>
                </a:solidFill>
                <a:latin typeface="Arial" charset="0"/>
                <a:cs typeface="Arial" charset="0"/>
              </a:rPr>
              <a:t>Большой перемены</a:t>
            </a:r>
          </a:p>
        </p:txBody>
      </p:sp>
      <p:pic>
        <p:nvPicPr>
          <p:cNvPr id="318466" name="Рисунок 5" descr="C:\Users\Оксана\Desktop\БП2021\Фото фестиваля БП\4-4.jpg"/>
          <p:cNvPicPr>
            <a:picLocks noChangeAspect="1" noChangeArrowheads="1"/>
          </p:cNvPicPr>
          <p:nvPr/>
        </p:nvPicPr>
        <p:blipFill>
          <a:blip r:embed="rId2"/>
          <a:srcRect t="-262" b="-131"/>
          <a:stretch>
            <a:fillRect/>
          </a:stretch>
        </p:blipFill>
        <p:spPr bwMode="auto">
          <a:xfrm>
            <a:off x="9170988" y="971550"/>
            <a:ext cx="2478087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467" name="Picture 2" descr="C:\Users\Оксана\Desktop\БП2021\Фото фестиваля БП\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855788" y="798513"/>
            <a:ext cx="5668962" cy="4071937"/>
          </a:xfrm>
        </p:spPr>
      </p:pic>
      <p:pic>
        <p:nvPicPr>
          <p:cNvPr id="318468" name="Рисунок 6" descr="C:\Users\Оксана\Desktop\БП2021\Фото фестиваля БП\LFLaKAQOLU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900" y="4181475"/>
            <a:ext cx="4170363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469" name="Рисунок 7" descr="C:\Users\Оксана\Desktop\БП2021\Фото фестиваля БП\2-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5638" y="4154488"/>
            <a:ext cx="4421187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470" name="Picture 4" descr="C:\Users\Оксана\Desktop\БП2021\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244138" y="0"/>
            <a:ext cx="1947862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  <a:cs typeface="Arial" charset="0"/>
              </a:rPr>
              <a:t>Наши участники 5-7 класс</a:t>
            </a:r>
          </a:p>
        </p:txBody>
      </p:sp>
      <p:pic>
        <p:nvPicPr>
          <p:cNvPr id="319490" name="Picture 2" descr="C:\Users\Оксана\Desktop\БП2021\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9375" y="0"/>
            <a:ext cx="1952625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Оксана\Desktop\БП2021\Фото участников\SAzmO9eOg-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89781" y="2046720"/>
            <a:ext cx="2404677" cy="3178500"/>
          </a:xfrm>
          <a:prstGeom prst="bracketPair">
            <a:avLst/>
          </a:prstGeom>
          <a:noFill/>
        </p:spPr>
      </p:pic>
      <p:pic>
        <p:nvPicPr>
          <p:cNvPr id="1027" name="Picture 3" descr="C:\Users\Оксана\Desktop\БП2021\Фото участников\MitWpO8kv_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118121" y="2885538"/>
            <a:ext cx="2447026" cy="3670538"/>
          </a:xfrm>
          <a:prstGeom prst="bracketPair">
            <a:avLst/>
          </a:prstGeom>
          <a:noFill/>
        </p:spPr>
      </p:pic>
      <p:pic>
        <p:nvPicPr>
          <p:cNvPr id="9" name="Рисунок 8" descr="C:\Users\Оксана\Desktop\БП2021\Фото участников\kxEzmaghz10.jpg"/>
          <p:cNvPicPr/>
          <p:nvPr/>
        </p:nvPicPr>
        <p:blipFill>
          <a:blip r:embed="rId5" cstate="screen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010973" y="2980086"/>
            <a:ext cx="2796540" cy="3596640"/>
          </a:xfrm>
          <a:prstGeom prst="bracketPair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9494" name="TextBox 9"/>
          <p:cNvSpPr txBox="1">
            <a:spLocks noChangeArrowheads="1"/>
          </p:cNvSpPr>
          <p:nvPr/>
        </p:nvSpPr>
        <p:spPr bwMode="auto">
          <a:xfrm>
            <a:off x="284163" y="5219700"/>
            <a:ext cx="2225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000000"/>
                </a:solidFill>
              </a:rPr>
              <a:t>Лев</a:t>
            </a:r>
          </a:p>
        </p:txBody>
      </p:sp>
      <p:sp>
        <p:nvSpPr>
          <p:cNvPr id="319495" name="TextBox 10"/>
          <p:cNvSpPr txBox="1">
            <a:spLocks noChangeArrowheads="1"/>
          </p:cNvSpPr>
          <p:nvPr/>
        </p:nvSpPr>
        <p:spPr bwMode="auto">
          <a:xfrm>
            <a:off x="3243263" y="2544763"/>
            <a:ext cx="2389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000000"/>
                </a:solidFill>
              </a:rPr>
              <a:t>Александра</a:t>
            </a:r>
          </a:p>
        </p:txBody>
      </p:sp>
      <p:sp>
        <p:nvSpPr>
          <p:cNvPr id="319496" name="TextBox 11"/>
          <p:cNvSpPr txBox="1">
            <a:spLocks noChangeArrowheads="1"/>
          </p:cNvSpPr>
          <p:nvPr/>
        </p:nvSpPr>
        <p:spPr bwMode="auto">
          <a:xfrm>
            <a:off x="9377363" y="2371725"/>
            <a:ext cx="20526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000000"/>
                </a:solidFill>
              </a:rPr>
              <a:t>Вероника</a:t>
            </a:r>
          </a:p>
        </p:txBody>
      </p:sp>
      <p:pic>
        <p:nvPicPr>
          <p:cNvPr id="1029" name="Picture 5" descr="C:\Users\Оксана\Desktop\БП2021\Фото участников\ht7rxefigiE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003984" y="2061712"/>
            <a:ext cx="2878058" cy="3200401"/>
          </a:xfrm>
          <a:prstGeom prst="bracketPair">
            <a:avLst/>
          </a:prstGeom>
          <a:noFill/>
        </p:spPr>
      </p:pic>
      <p:sp>
        <p:nvSpPr>
          <p:cNvPr id="319498" name="TextBox 13"/>
          <p:cNvSpPr txBox="1">
            <a:spLocks noChangeArrowheads="1"/>
          </p:cNvSpPr>
          <p:nvPr/>
        </p:nvSpPr>
        <p:spPr bwMode="auto">
          <a:xfrm>
            <a:off x="6315075" y="5262563"/>
            <a:ext cx="2328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000000"/>
                </a:solidFill>
              </a:rPr>
              <a:t>Даниил</a:t>
            </a:r>
          </a:p>
        </p:txBody>
      </p:sp>
    </p:spTree>
  </p:cSld>
  <p:clrMapOvr>
    <a:masterClrMapping/>
  </p:clrMapOvr>
  <p:transition spd="med">
    <p:wheel spokes="3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  <a:cs typeface="Arial" charset="0"/>
              </a:rPr>
              <a:t>НАШИ финалисты. </a:t>
            </a:r>
            <a:r>
              <a:rPr lang="ru-RU" smtClean="0">
                <a:solidFill>
                  <a:schemeClr val="tx1"/>
                </a:solidFill>
                <a:latin typeface="Arial" charset="0"/>
                <a:cs typeface="Arial" charset="0"/>
              </a:rPr>
              <a:t>Участники смены в МДЦ «АРТЕК»</a:t>
            </a:r>
          </a:p>
        </p:txBody>
      </p:sp>
      <p:pic>
        <p:nvPicPr>
          <p:cNvPr id="320514" name="Picture 2" descr="C:\Users\Оксана\Desktop\БП2021\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48900" y="0"/>
            <a:ext cx="1943100" cy="9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0515" name="Содержимое 4" descr="C:\Users\Оксана\Desktop\БП2021\Финал 5-7 кл\aflPUdj4tTc.jpg"/>
          <p:cNvPicPr>
            <a:picLocks noGrp="1"/>
          </p:cNvPicPr>
          <p:nvPr>
            <p:ph idx="1"/>
          </p:nvPr>
        </p:nvPicPr>
        <p:blipFill>
          <a:blip r:embed="rId3"/>
          <a:srcRect b="-1018"/>
          <a:stretch>
            <a:fillRect/>
          </a:stretch>
        </p:blipFill>
        <p:spPr>
          <a:xfrm>
            <a:off x="8267700" y="2035175"/>
            <a:ext cx="3505200" cy="4114800"/>
          </a:xfrm>
        </p:spPr>
      </p:pic>
      <p:pic>
        <p:nvPicPr>
          <p:cNvPr id="320516" name="Рисунок 5" descr="C:\Users\Оксана\Desktop\БП2021\Финал 5-7 кл\WeXpcZkHmk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1950" y="2076450"/>
            <a:ext cx="2984500" cy="404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0517" name="Рисунок 6" descr="C:\Users\Оксана\Desktop\БП2021\Фото участников\Etrh1vHw4R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76688" y="2128838"/>
            <a:ext cx="3916362" cy="39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0518" name="TextBox 7"/>
          <p:cNvSpPr txBox="1">
            <a:spLocks noChangeArrowheads="1"/>
          </p:cNvSpPr>
          <p:nvPr/>
        </p:nvSpPr>
        <p:spPr bwMode="auto">
          <a:xfrm>
            <a:off x="509588" y="6288088"/>
            <a:ext cx="28209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rgbClr val="000000"/>
                </a:solidFill>
              </a:rPr>
              <a:t>Александра Барабанцева</a:t>
            </a:r>
          </a:p>
        </p:txBody>
      </p:sp>
      <p:sp>
        <p:nvSpPr>
          <p:cNvPr id="320519" name="TextBox 8"/>
          <p:cNvSpPr txBox="1">
            <a:spLocks noChangeArrowheads="1"/>
          </p:cNvSpPr>
          <p:nvPr/>
        </p:nvSpPr>
        <p:spPr bwMode="auto">
          <a:xfrm>
            <a:off x="8307388" y="6219825"/>
            <a:ext cx="34671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i="1">
                <a:solidFill>
                  <a:srgbClr val="000000"/>
                </a:solidFill>
              </a:rPr>
              <a:t>Вероника Платонова</a:t>
            </a:r>
          </a:p>
        </p:txBody>
      </p:sp>
    </p:spTree>
  </p:cSld>
  <p:clrMapOvr>
    <a:masterClrMapping/>
  </p:clrMapOvr>
  <p:transition spd="med">
    <p:wheel spokes="3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  <a:cs typeface="Arial" charset="0"/>
              </a:rPr>
              <a:t>Наши участники 8-10 класс</a:t>
            </a:r>
          </a:p>
        </p:txBody>
      </p:sp>
      <p:pic>
        <p:nvPicPr>
          <p:cNvPr id="321538" name="Picture 2" descr="C:\Users\Оксана\Desktop\БП2021\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9375" y="0"/>
            <a:ext cx="1952625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539" name="Рисунок 12" descr="C:\Users\Оксана\Desktop\БП2021\Фото участников\f8itfjZG8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6213" y="2159000"/>
            <a:ext cx="3978275" cy="362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Оксана\Desktop\БП2021\Фото участников\10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57201" y="2061245"/>
            <a:ext cx="3114136" cy="3787464"/>
          </a:xfrm>
          <a:prstGeom prst="ellipse">
            <a:avLst/>
          </a:prstGeom>
          <a:noFill/>
        </p:spPr>
      </p:pic>
      <p:pic>
        <p:nvPicPr>
          <p:cNvPr id="15" name="Рисунок 14" descr="C:\Users\Оксана\Desktop\БП2021\Фото участников\1.jpg"/>
          <p:cNvPicPr/>
          <p:nvPr/>
        </p:nvPicPr>
        <p:blipFill>
          <a:blip r:embed="rId5" cstate="screen">
            <a:extLst>
              <a:ext uri="{28A0092B-C50C-407E-A947-70E740481C1C}"/>
            </a:extLst>
          </a:blip>
          <a:srcRect b="-962"/>
          <a:stretch>
            <a:fillRect/>
          </a:stretch>
        </p:blipFill>
        <p:spPr bwMode="auto">
          <a:xfrm>
            <a:off x="8572991" y="2058478"/>
            <a:ext cx="3124428" cy="357457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1542" name="TextBox 15"/>
          <p:cNvSpPr txBox="1">
            <a:spLocks noChangeArrowheads="1"/>
          </p:cNvSpPr>
          <p:nvPr/>
        </p:nvSpPr>
        <p:spPr bwMode="auto">
          <a:xfrm>
            <a:off x="542925" y="5943600"/>
            <a:ext cx="3054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000000"/>
                </a:solidFill>
              </a:rPr>
              <a:t>Виолетта</a:t>
            </a:r>
          </a:p>
        </p:txBody>
      </p:sp>
      <p:sp>
        <p:nvSpPr>
          <p:cNvPr id="321543" name="TextBox 16"/>
          <p:cNvSpPr txBox="1">
            <a:spLocks noChangeArrowheads="1"/>
          </p:cNvSpPr>
          <p:nvPr/>
        </p:nvSpPr>
        <p:spPr bwMode="auto">
          <a:xfrm>
            <a:off x="4848225" y="5908675"/>
            <a:ext cx="2474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000000"/>
                </a:solidFill>
              </a:rPr>
              <a:t>Наталья</a:t>
            </a:r>
          </a:p>
        </p:txBody>
      </p:sp>
      <p:sp>
        <p:nvSpPr>
          <p:cNvPr id="321544" name="TextBox 17"/>
          <p:cNvSpPr txBox="1">
            <a:spLocks noChangeArrowheads="1"/>
          </p:cNvSpPr>
          <p:nvPr/>
        </p:nvSpPr>
        <p:spPr bwMode="auto">
          <a:xfrm>
            <a:off x="9274175" y="5857875"/>
            <a:ext cx="1974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000000"/>
                </a:solidFill>
              </a:rPr>
              <a:t>Екатерина</a:t>
            </a:r>
          </a:p>
        </p:txBody>
      </p:sp>
    </p:spTree>
  </p:cSld>
  <p:clrMapOvr>
    <a:masterClrMapping/>
  </p:clrMapOvr>
  <p:transition spd="med">
    <p:wheel spokes="3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  <a:cs typeface="Arial" charset="0"/>
              </a:rPr>
              <a:t>Наши участники 8-10 класс</a:t>
            </a:r>
          </a:p>
        </p:txBody>
      </p:sp>
      <p:pic>
        <p:nvPicPr>
          <p:cNvPr id="322562" name="Picture 2" descr="C:\Users\Оксана\Desktop\БП2021\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9375" y="0"/>
            <a:ext cx="1952625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2563" name="Picture 2" descr="C:\Users\Оксана\Desktop\БП2021\Фото участников\am1UtwjXGh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00" y="2093913"/>
            <a:ext cx="2520950" cy="336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2564" name="Picture 3" descr="C:\Users\Оксана\Desktop\БП2021\Фото участников\kZZEdHa4QZ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2070100"/>
            <a:ext cx="2506662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2565" name="Picture 2" descr="C:\Users\Оксана\Desktop\imBskg3ObX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9150" y="2800350"/>
            <a:ext cx="2555875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2566" name="Picture 5" descr="C:\Users\Оксана\Desktop\БП2021\Фото участников\RzM-P1-UMp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51938" y="2822575"/>
            <a:ext cx="2830512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2567" name="TextBox 18"/>
          <p:cNvSpPr txBox="1">
            <a:spLocks noChangeArrowheads="1"/>
          </p:cNvSpPr>
          <p:nvPr/>
        </p:nvSpPr>
        <p:spPr bwMode="auto">
          <a:xfrm>
            <a:off x="284163" y="5676900"/>
            <a:ext cx="2622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000000"/>
                </a:solidFill>
              </a:rPr>
              <a:t>Михаил</a:t>
            </a:r>
          </a:p>
        </p:txBody>
      </p:sp>
      <p:sp>
        <p:nvSpPr>
          <p:cNvPr id="322568" name="TextBox 19"/>
          <p:cNvSpPr txBox="1">
            <a:spLocks noChangeArrowheads="1"/>
          </p:cNvSpPr>
          <p:nvPr/>
        </p:nvSpPr>
        <p:spPr bwMode="auto">
          <a:xfrm>
            <a:off x="3424238" y="2338388"/>
            <a:ext cx="2416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000000"/>
                </a:solidFill>
              </a:rPr>
              <a:t>Ульяна</a:t>
            </a:r>
          </a:p>
        </p:txBody>
      </p:sp>
      <p:sp>
        <p:nvSpPr>
          <p:cNvPr id="322569" name="TextBox 20"/>
          <p:cNvSpPr txBox="1">
            <a:spLocks noChangeArrowheads="1"/>
          </p:cNvSpPr>
          <p:nvPr/>
        </p:nvSpPr>
        <p:spPr bwMode="auto">
          <a:xfrm>
            <a:off x="6323013" y="5572125"/>
            <a:ext cx="24590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000000"/>
                </a:solidFill>
              </a:rPr>
              <a:t>Максим</a:t>
            </a:r>
          </a:p>
        </p:txBody>
      </p:sp>
      <p:sp>
        <p:nvSpPr>
          <p:cNvPr id="322570" name="TextBox 21"/>
          <p:cNvSpPr txBox="1">
            <a:spLocks noChangeArrowheads="1"/>
          </p:cNvSpPr>
          <p:nvPr/>
        </p:nvSpPr>
        <p:spPr bwMode="auto">
          <a:xfrm>
            <a:off x="9256713" y="2346325"/>
            <a:ext cx="25955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000000"/>
                </a:solidFill>
              </a:rPr>
              <a:t>Варвара</a:t>
            </a:r>
          </a:p>
        </p:txBody>
      </p:sp>
    </p:spTree>
  </p:cSld>
  <p:clrMapOvr>
    <a:masterClrMapping/>
  </p:clrMapOvr>
  <p:transition spd="med">
    <p:wheel spokes="3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  <a:cs typeface="Arial" charset="0"/>
              </a:rPr>
              <a:t>Наши участники 8-10 класс</a:t>
            </a:r>
          </a:p>
        </p:txBody>
      </p:sp>
      <p:pic>
        <p:nvPicPr>
          <p:cNvPr id="323586" name="Picture 2" descr="C:\Users\Оксана\Desktop\БП2021\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39375" y="0"/>
            <a:ext cx="1952625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87" name="Рисунок 3" descr="C:\Users\Оксана\Desktop\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063" y="2254250"/>
            <a:ext cx="314325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88" name="Picture 2" descr="C:\Users\Оксана\Desktop\БП2021\Фото участников\ZomeOdA594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4050" y="2235200"/>
            <a:ext cx="3146425" cy="342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89" name="Picture 3" descr="C:\Users\Оксана\Desktop\БП2021\Фото участников\uiXHKLsqYvU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22763" y="2271713"/>
            <a:ext cx="3457575" cy="34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3590" name="TextBox 6"/>
          <p:cNvSpPr txBox="1">
            <a:spLocks noChangeArrowheads="1"/>
          </p:cNvSpPr>
          <p:nvPr/>
        </p:nvSpPr>
        <p:spPr bwMode="auto">
          <a:xfrm>
            <a:off x="638175" y="5830888"/>
            <a:ext cx="3114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000000"/>
                </a:solidFill>
              </a:rPr>
              <a:t>Максим</a:t>
            </a:r>
          </a:p>
        </p:txBody>
      </p:sp>
      <p:sp>
        <p:nvSpPr>
          <p:cNvPr id="323591" name="TextBox 7"/>
          <p:cNvSpPr txBox="1">
            <a:spLocks noChangeArrowheads="1"/>
          </p:cNvSpPr>
          <p:nvPr/>
        </p:nvSpPr>
        <p:spPr bwMode="auto">
          <a:xfrm>
            <a:off x="4321175" y="5753100"/>
            <a:ext cx="3443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000000"/>
                </a:solidFill>
              </a:rPr>
              <a:t>Анастасия</a:t>
            </a:r>
          </a:p>
        </p:txBody>
      </p:sp>
      <p:sp>
        <p:nvSpPr>
          <p:cNvPr id="323592" name="TextBox 8"/>
          <p:cNvSpPr txBox="1">
            <a:spLocks noChangeArrowheads="1"/>
          </p:cNvSpPr>
          <p:nvPr/>
        </p:nvSpPr>
        <p:spPr bwMode="auto">
          <a:xfrm>
            <a:off x="8281988" y="5753100"/>
            <a:ext cx="3165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rgbClr val="000000"/>
                </a:solidFill>
              </a:rPr>
              <a:t>Артём</a:t>
            </a:r>
          </a:p>
        </p:txBody>
      </p:sp>
    </p:spTree>
  </p:cSld>
  <p:clrMapOvr>
    <a:masterClrMapping/>
  </p:clrMapOvr>
  <p:transition spd="med">
    <p:wheel spokes="3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Заголовок 1"/>
          <p:cNvSpPr>
            <a:spLocks noGrp="1"/>
          </p:cNvSpPr>
          <p:nvPr>
            <p:ph type="title"/>
          </p:nvPr>
        </p:nvSpPr>
        <p:spPr>
          <a:xfrm>
            <a:off x="2027238" y="765175"/>
            <a:ext cx="8183562" cy="647700"/>
          </a:xfrm>
        </p:spPr>
        <p:txBody>
          <a:bodyPr/>
          <a:lstStyle/>
          <a:p>
            <a:pPr eaLnBrk="1" hangingPunct="1"/>
            <a:r>
              <a:rPr lang="ru-RU" sz="2200" b="1" smtClean="0"/>
              <a:t>Векторы развития системы дополнительного образования</a:t>
            </a:r>
          </a:p>
        </p:txBody>
      </p:sp>
      <p:sp>
        <p:nvSpPr>
          <p:cNvPr id="189442" name="Содержимое 2"/>
          <p:cNvSpPr>
            <a:spLocks noGrp="1"/>
          </p:cNvSpPr>
          <p:nvPr>
            <p:ph idx="1"/>
          </p:nvPr>
        </p:nvSpPr>
        <p:spPr>
          <a:xfrm>
            <a:off x="2027238" y="1557338"/>
            <a:ext cx="8162925" cy="4751387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ru-RU" sz="1700" b="1" smtClean="0"/>
              <a:t>Реализация федеральных проектов </a:t>
            </a:r>
            <a:endParaRPr lang="ru-RU" sz="1700" smtClean="0"/>
          </a:p>
          <a:p>
            <a:pPr algn="just" eaLnBrk="1" hangingPunct="1"/>
            <a:r>
              <a:rPr lang="ru-RU" sz="1700" smtClean="0"/>
              <a:t>Реализация федерального проекта «Создание новых мест дополнительного образования на базе ОО»</a:t>
            </a:r>
          </a:p>
          <a:p>
            <a:pPr algn="just" eaLnBrk="1" hangingPunct="1"/>
            <a:r>
              <a:rPr lang="ru-RU" sz="1700" smtClean="0"/>
              <a:t>Штатное функционирование мобильного кванториума, Дома научной коллаборации (Структурного подразделения ЧГУ)</a:t>
            </a:r>
          </a:p>
          <a:p>
            <a:pPr algn="just" eaLnBrk="1" hangingPunct="1"/>
            <a:r>
              <a:rPr lang="ru-RU" sz="1700" smtClean="0"/>
              <a:t>Функционирование муниципального опорного центра на площадке МАОУ ДО «ДДЮТ»</a:t>
            </a:r>
          </a:p>
          <a:p>
            <a:pPr algn="just" eaLnBrk="1" hangingPunct="1"/>
            <a:r>
              <a:rPr lang="ru-RU" sz="1700" smtClean="0"/>
              <a:t>Открытие школьного кванториума на базе МАОУ «СОШ № 14»</a:t>
            </a:r>
          </a:p>
          <a:p>
            <a:pPr algn="just" eaLnBrk="1" hangingPunct="1"/>
            <a:r>
              <a:rPr lang="ru-RU" sz="1700" smtClean="0"/>
              <a:t>Проведение подготовительных работх к открытию </a:t>
            </a:r>
            <a:r>
              <a:rPr lang="en-US" sz="1700" smtClean="0"/>
              <a:t>IT –cube</a:t>
            </a:r>
            <a:r>
              <a:rPr lang="ru-RU" sz="1700" smtClean="0"/>
              <a:t> (2022 г.)</a:t>
            </a:r>
          </a:p>
          <a:p>
            <a:pPr algn="just" eaLnBrk="1" hangingPunct="1"/>
            <a:endParaRPr lang="ru-RU" sz="1700" smtClean="0"/>
          </a:p>
        </p:txBody>
      </p:sp>
      <p:pic>
        <p:nvPicPr>
          <p:cNvPr id="189443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575" y="4221163"/>
            <a:ext cx="26035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438" y="233363"/>
            <a:ext cx="10901362" cy="16351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Мысли и впечатления от конкурса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         Понятия, о которых  я  узнал(а)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chemeClr val="tx1"/>
                </a:solidFill>
              </a:rPr>
              <a:t>- </a:t>
            </a:r>
            <a:r>
              <a:rPr lang="ru-RU" sz="2800" dirty="0" err="1">
                <a:solidFill>
                  <a:schemeClr val="tx1"/>
                </a:solidFill>
              </a:rPr>
              <a:t>Soft</a:t>
            </a: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dirty="0" err="1">
                <a:solidFill>
                  <a:schemeClr val="tx1"/>
                </a:solidFill>
              </a:rPr>
              <a:t>skils</a:t>
            </a:r>
            <a:r>
              <a:rPr lang="ru-RU" sz="2800" dirty="0">
                <a:solidFill>
                  <a:schemeClr val="tx1"/>
                </a:solidFill>
              </a:rPr>
              <a:t>, </a:t>
            </a:r>
            <a:r>
              <a:rPr lang="ru-RU" sz="2800" dirty="0" err="1">
                <a:solidFill>
                  <a:schemeClr val="tx1"/>
                </a:solidFill>
              </a:rPr>
              <a:t>дедлайн</a:t>
            </a:r>
            <a:r>
              <a:rPr lang="ru-RU" sz="2800" dirty="0">
                <a:solidFill>
                  <a:schemeClr val="tx1"/>
                </a:solidFill>
              </a:rPr>
              <a:t>, компетенции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chemeClr val="tx1"/>
                </a:solidFill>
              </a:rPr>
              <a:t>- Большая перемена, вызов, кейс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chemeClr val="tx1"/>
                </a:solidFill>
              </a:rPr>
              <a:t>- </a:t>
            </a:r>
            <a:r>
              <a:rPr lang="ru-RU" sz="2800" dirty="0" err="1">
                <a:solidFill>
                  <a:schemeClr val="tx1"/>
                </a:solidFill>
              </a:rPr>
              <a:t>Паблик-арт</a:t>
            </a:r>
            <a:r>
              <a:rPr lang="ru-RU" sz="2800" dirty="0">
                <a:solidFill>
                  <a:schemeClr val="tx1"/>
                </a:solidFill>
              </a:rPr>
              <a:t>, СМР (строительно-монтажные работы), </a:t>
            </a:r>
            <a:r>
              <a:rPr lang="ru-RU" sz="2800" dirty="0" err="1">
                <a:solidFill>
                  <a:schemeClr val="tx1"/>
                </a:solidFill>
              </a:rPr>
              <a:t>гобо</a:t>
            </a:r>
            <a:r>
              <a:rPr lang="ru-RU" sz="2800" dirty="0">
                <a:solidFill>
                  <a:schemeClr val="tx1"/>
                </a:solidFill>
              </a:rPr>
              <a:t> проекция.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chemeClr val="tx1"/>
                </a:solidFill>
              </a:rPr>
              <a:t>- Диаграмма </a:t>
            </a:r>
            <a:r>
              <a:rPr lang="ru-RU" sz="2800" dirty="0" err="1">
                <a:solidFill>
                  <a:schemeClr val="tx1"/>
                </a:solidFill>
              </a:rPr>
              <a:t>Ганта</a:t>
            </a:r>
            <a:r>
              <a:rPr lang="ru-RU" sz="2800" dirty="0">
                <a:solidFill>
                  <a:schemeClr val="tx1"/>
                </a:solidFill>
              </a:rPr>
              <a:t>, источник ресурса, количественные показатели эффективности, тайм-менеджмент.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chemeClr val="tx1"/>
                </a:solidFill>
              </a:rPr>
              <a:t>- Самоокупаемость, </a:t>
            </a:r>
            <a:r>
              <a:rPr lang="en-US" sz="2800" dirty="0">
                <a:solidFill>
                  <a:schemeClr val="tx1"/>
                </a:solidFill>
              </a:rPr>
              <a:t>animal</a:t>
            </a:r>
            <a:r>
              <a:rPr lang="ru-RU" sz="2800" dirty="0">
                <a:solidFill>
                  <a:schemeClr val="tx1"/>
                </a:solidFill>
              </a:rPr>
              <a:t>-терапия, комплексные приюты.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chemeClr val="tx1"/>
                </a:solidFill>
              </a:rPr>
              <a:t>- Финансовое решение, бюджет, инвестиция, сделка, договор.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4611" name="Picture 2" descr="C:\Users\Оксана\Desktop\БП2021\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48900" y="0"/>
            <a:ext cx="19431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лыбающееся лицо 4"/>
          <p:cNvSpPr/>
          <p:nvPr/>
        </p:nvSpPr>
        <p:spPr>
          <a:xfrm>
            <a:off x="344488" y="1035050"/>
            <a:ext cx="715962" cy="725488"/>
          </a:xfrm>
          <a:prstGeom prst="smileyFac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newsflash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438" y="233363"/>
            <a:ext cx="10901362" cy="16351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Мысли и впечатления от конкурса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/>
              <a:t>Самая важная мысль, которая меня посетила.</a:t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2438" y="2103438"/>
            <a:ext cx="11355387" cy="443547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</a:rPr>
              <a:t>- Нужно верить в свои силы и идти до конца.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</a:rPr>
              <a:t>- Участники любой команды, должны обязательно слушать друг друга, иначе дело не увенчается успехом.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2400" dirty="0">
                <a:solidFill>
                  <a:schemeClr val="tx1"/>
                </a:solidFill>
              </a:rPr>
              <a:t> В нашем городе почти не имеется </a:t>
            </a:r>
            <a:r>
              <a:rPr lang="ru-RU" sz="2400" dirty="0" err="1">
                <a:solidFill>
                  <a:schemeClr val="tx1"/>
                </a:solidFill>
              </a:rPr>
              <a:t>паблик-арт-объектов</a:t>
            </a:r>
            <a:r>
              <a:rPr lang="ru-RU" sz="2400" dirty="0">
                <a:solidFill>
                  <a:schemeClr val="tx1"/>
                </a:solidFill>
              </a:rPr>
              <a:t>, необходимо увеличивать их количество!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>- Нужно делать все вовремя и следить за информацией.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</a:rPr>
              <a:t>-   </a:t>
            </a:r>
            <a:r>
              <a:rPr lang="ru-RU" sz="2400" dirty="0" err="1">
                <a:solidFill>
                  <a:schemeClr val="tx1"/>
                </a:solidFill>
              </a:rPr>
              <a:t>Комплекс-приюты</a:t>
            </a:r>
            <a:r>
              <a:rPr lang="ru-RU" sz="2400" dirty="0">
                <a:solidFill>
                  <a:schemeClr val="tx1"/>
                </a:solidFill>
              </a:rPr>
              <a:t> – это удобно и выгодно. Если создавать приюты, то только такие, ведь они полезны как бездомным животным, так и владельцам животных.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solidFill>
                  <a:schemeClr val="tx1"/>
                </a:solidFill>
              </a:rPr>
              <a:t>- Осознанность своих действий и принятие допущенных ошибок – наивысшая точка человеческого развития.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5635" name="Picture 2" descr="C:\Users\Оксана\Desktop\БП2021\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48900" y="0"/>
            <a:ext cx="19431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лыбающееся лицо 4"/>
          <p:cNvSpPr/>
          <p:nvPr/>
        </p:nvSpPr>
        <p:spPr>
          <a:xfrm>
            <a:off x="8350250" y="1077913"/>
            <a:ext cx="750888" cy="725487"/>
          </a:xfrm>
          <a:prstGeom prst="smileyFac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newsflash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438" y="233363"/>
            <a:ext cx="11339512" cy="18462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Мысли и впечатления от конкурса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       </a:t>
            </a:r>
            <a:r>
              <a:rPr lang="ru-RU" sz="2700" dirty="0"/>
              <a:t>Какие 3-и ключевых слова наиболее ярко </a:t>
            </a:r>
            <a:r>
              <a:rPr lang="ru-RU" sz="2700" dirty="0">
                <a:solidFill>
                  <a:srgbClr val="002060"/>
                </a:solidFill>
              </a:rPr>
              <a:t>опишут</a:t>
            </a:r>
            <a:r>
              <a:rPr lang="ru-RU" sz="2700" dirty="0"/>
              <a:t> </a:t>
            </a:r>
            <a:r>
              <a:rPr lang="ru-RU" sz="2700" dirty="0">
                <a:solidFill>
                  <a:srgbClr val="002060"/>
                </a:solidFill>
              </a:rPr>
              <a:t>конкурс и этап? </a:t>
            </a:r>
            <a:br>
              <a:rPr lang="ru-RU" sz="2700" dirty="0">
                <a:solidFill>
                  <a:srgbClr val="002060"/>
                </a:solidFill>
              </a:rPr>
            </a:br>
            <a:endParaRPr lang="ru-RU" sz="2700" dirty="0">
              <a:solidFill>
                <a:srgbClr val="002060"/>
              </a:solidFill>
            </a:endParaRPr>
          </a:p>
        </p:txBody>
      </p:sp>
      <p:sp>
        <p:nvSpPr>
          <p:cNvPr id="32665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Char char="-"/>
            </a:pPr>
            <a:r>
              <a:rPr lang="ru-RU" sz="2800" smtClean="0">
                <a:solidFill>
                  <a:schemeClr val="tx1"/>
                </a:solidFill>
                <a:latin typeface="Arial" charset="0"/>
                <a:cs typeface="Arial" charset="0"/>
              </a:rPr>
              <a:t> Анализ, помощь, идеи</a:t>
            </a:r>
          </a:p>
          <a:p>
            <a:pPr algn="ctr" eaLnBrk="1" hangingPunct="1"/>
            <a:r>
              <a:rPr lang="ru-RU" sz="2800" smtClean="0">
                <a:solidFill>
                  <a:schemeClr val="tx1"/>
                </a:solidFill>
                <a:latin typeface="Arial" charset="0"/>
                <a:cs typeface="Arial" charset="0"/>
              </a:rPr>
              <a:t>- Очень мало символов</a:t>
            </a:r>
          </a:p>
          <a:p>
            <a:pPr algn="ctr" eaLnBrk="1" hangingPunct="1"/>
            <a:r>
              <a:rPr lang="ru-RU" sz="2800" smtClean="0">
                <a:solidFill>
                  <a:schemeClr val="tx1"/>
                </a:solidFill>
                <a:latin typeface="Arial" charset="0"/>
                <a:cs typeface="Arial" charset="0"/>
              </a:rPr>
              <a:t>- Сплочённость, интерес, опыт </a:t>
            </a:r>
          </a:p>
          <a:p>
            <a:pPr algn="ctr" eaLnBrk="1" hangingPunct="1">
              <a:buFontTx/>
              <a:buChar char="-"/>
            </a:pPr>
            <a:r>
              <a:rPr lang="ru-RU" sz="2800" smtClean="0">
                <a:solidFill>
                  <a:schemeClr val="tx1"/>
                </a:solidFill>
                <a:latin typeface="Arial" charset="0"/>
                <a:cs typeface="Arial" charset="0"/>
              </a:rPr>
              <a:t> Фантазия, трудолюбие, команда</a:t>
            </a:r>
          </a:p>
          <a:p>
            <a:pPr algn="ctr" eaLnBrk="1" hangingPunct="1"/>
            <a:r>
              <a:rPr lang="ru-RU" sz="2800" smtClean="0">
                <a:solidFill>
                  <a:schemeClr val="tx1"/>
                </a:solidFill>
                <a:latin typeface="Arial" charset="0"/>
                <a:cs typeface="Arial" charset="0"/>
              </a:rPr>
              <a:t>- Команда, требования, результат</a:t>
            </a:r>
          </a:p>
          <a:p>
            <a:pPr algn="ctr" eaLnBrk="1" hangingPunct="1"/>
            <a:r>
              <a:rPr lang="ru-RU" sz="2800" smtClean="0">
                <a:solidFill>
                  <a:schemeClr val="tx1"/>
                </a:solidFill>
                <a:latin typeface="Arial" charset="0"/>
                <a:cs typeface="Arial" charset="0"/>
              </a:rPr>
              <a:t>- Интересно, креативно, познавательно </a:t>
            </a:r>
          </a:p>
          <a:p>
            <a:pPr algn="ctr" eaLnBrk="1" hangingPunct="1"/>
            <a:r>
              <a:rPr lang="ru-RU" sz="2800" smtClean="0">
                <a:solidFill>
                  <a:schemeClr val="tx1"/>
                </a:solidFill>
                <a:latin typeface="Arial" charset="0"/>
                <a:cs typeface="Arial" charset="0"/>
              </a:rPr>
              <a:t>- Знакомства, взаимопонимание, сложности</a:t>
            </a:r>
          </a:p>
          <a:p>
            <a:pPr algn="ctr" eaLnBrk="1" hangingPunct="1"/>
            <a:r>
              <a:rPr lang="ru-RU" sz="2800" smtClean="0">
                <a:solidFill>
                  <a:schemeClr val="tx1"/>
                </a:solidFill>
                <a:latin typeface="Arial" charset="0"/>
                <a:cs typeface="Arial" charset="0"/>
              </a:rPr>
              <a:t> </a:t>
            </a:r>
          </a:p>
          <a:p>
            <a:pPr eaLnBrk="1" hangingPunct="1"/>
            <a:endParaRPr lang="ru-RU" smtClean="0">
              <a:latin typeface="Arial" charset="0"/>
              <a:cs typeface="Arial" charset="0"/>
            </a:endParaRPr>
          </a:p>
        </p:txBody>
      </p:sp>
      <p:pic>
        <p:nvPicPr>
          <p:cNvPr id="326659" name="Picture 2" descr="C:\Users\Оксана\Desktop\БП2021\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48900" y="0"/>
            <a:ext cx="19431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Улыбающееся лицо 4"/>
          <p:cNvSpPr/>
          <p:nvPr/>
        </p:nvSpPr>
        <p:spPr>
          <a:xfrm>
            <a:off x="344488" y="1035050"/>
            <a:ext cx="715962" cy="725488"/>
          </a:xfrm>
          <a:prstGeom prst="smileyFac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slow">
    <p:newsflash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2438" y="233363"/>
            <a:ext cx="10901362" cy="16351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Мысли и впечатления от конкурса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- </a:t>
            </a:r>
            <a:r>
              <a:rPr lang="ru-RU" sz="2700" dirty="0"/>
              <a:t>Какой совет ты бы дал(а) ребятам, которые в</a:t>
            </a:r>
            <a:r>
              <a:rPr lang="ru-RU" sz="2700" dirty="0">
                <a:solidFill>
                  <a:schemeClr val="tx1"/>
                </a:solidFill>
              </a:rPr>
              <a:t> следующем году будут участвовать в конкурсе?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2438" y="2103438"/>
            <a:ext cx="11355387" cy="4527550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chemeClr val="tx1"/>
                </a:solidFill>
              </a:rPr>
              <a:t>- Проявите свою </a:t>
            </a:r>
            <a:r>
              <a:rPr lang="ru-RU" sz="3600" dirty="0" err="1">
                <a:solidFill>
                  <a:schemeClr val="tx1"/>
                </a:solidFill>
              </a:rPr>
              <a:t>креативность</a:t>
            </a:r>
            <a:r>
              <a:rPr lang="ru-RU" sz="3600" dirty="0">
                <a:solidFill>
                  <a:schemeClr val="tx1"/>
                </a:solidFill>
              </a:rPr>
              <a:t> и логику.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chemeClr val="tx1"/>
                </a:solidFill>
              </a:rPr>
              <a:t>- Пробуйте все и будьте коммуникабельными.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3600" dirty="0">
                <a:solidFill>
                  <a:schemeClr val="tx1"/>
                </a:solidFill>
              </a:rPr>
              <a:t> Не сдаваться, загружать задания вовремя, выполнять всё, даже если там написано «необязательно».</a:t>
            </a:r>
            <a:br>
              <a:rPr lang="ru-RU" sz="3600" dirty="0">
                <a:solidFill>
                  <a:schemeClr val="tx1"/>
                </a:solidFill>
              </a:rPr>
            </a:br>
            <a:endParaRPr lang="ru-RU" sz="36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3600" dirty="0">
                <a:solidFill>
                  <a:schemeClr val="tx1"/>
                </a:solidFill>
              </a:rPr>
              <a:t> Удачи, чтобы у ребят оправдались все их ожидания, а также вдохновения на новые открытия и свершения!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chemeClr val="tx1"/>
                </a:solidFill>
              </a:rPr>
              <a:t>- Не бойтесь фантазировать! Приготовьтесь к усердной и интересной работе. Приглашайте побольше друзей - вместе веселее и проще! 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chemeClr val="tx1"/>
                </a:solidFill>
              </a:rPr>
              <a:t>- Ни в коем случае не бояться, ведь страх – это главный враг. Все трудности можно преодолеть, главное верить в себя и свои силы.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3600" dirty="0">
                <a:solidFill>
                  <a:schemeClr val="tx1"/>
                </a:solidFill>
              </a:rPr>
              <a:t>- Вовремя расставить приоритеты, чётко спланировать все этапы решения кейса по времени и объёму работы.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800" dirty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27683" name="Picture 2" descr="C:\Users\Оксана\Desktop\БП2021\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48900" y="0"/>
            <a:ext cx="19431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5" name="Picture 2" descr="C:\Users\Оксана\Desktop\БП2021\3b82f1ead422f8605b1b156efe9cc52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3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6" name="TextBox 2"/>
          <p:cNvSpPr txBox="1">
            <a:spLocks noChangeArrowheads="1"/>
          </p:cNvSpPr>
          <p:nvPr/>
        </p:nvSpPr>
        <p:spPr bwMode="auto">
          <a:xfrm>
            <a:off x="612775" y="655638"/>
            <a:ext cx="105330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i="1">
                <a:solidFill>
                  <a:srgbClr val="0066FF"/>
                </a:solidFill>
                <a:cs typeface="Gisha" pitchFamily="34" charset="-79"/>
              </a:rPr>
              <a:t>НАШИ в полуфинале! </a:t>
            </a:r>
          </a:p>
        </p:txBody>
      </p:sp>
      <p:sp>
        <p:nvSpPr>
          <p:cNvPr id="328707" name="TextBox 3"/>
          <p:cNvSpPr txBox="1">
            <a:spLocks noChangeArrowheads="1"/>
          </p:cNvSpPr>
          <p:nvPr/>
        </p:nvSpPr>
        <p:spPr bwMode="auto">
          <a:xfrm>
            <a:off x="708025" y="4606925"/>
            <a:ext cx="10101263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 i="1">
                <a:solidFill>
                  <a:srgbClr val="0066FF"/>
                </a:solidFill>
              </a:rPr>
              <a:t>Болеем за НАШИХ!</a:t>
            </a:r>
          </a:p>
        </p:txBody>
      </p:sp>
    </p:spTree>
  </p:cSld>
  <p:clrMapOvr>
    <a:masterClrMapping/>
  </p:clrMapOvr>
  <p:transition spd="med">
    <p:wheel spokes="3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Заголовок 1"/>
          <p:cNvSpPr>
            <a:spLocks noGrp="1"/>
          </p:cNvSpPr>
          <p:nvPr>
            <p:ph type="title"/>
          </p:nvPr>
        </p:nvSpPr>
        <p:spPr>
          <a:xfrm>
            <a:off x="1992313" y="476250"/>
            <a:ext cx="8183562" cy="792163"/>
          </a:xfrm>
        </p:spPr>
        <p:txBody>
          <a:bodyPr/>
          <a:lstStyle/>
          <a:p>
            <a:pPr eaLnBrk="1" hangingPunct="1"/>
            <a:r>
              <a:rPr lang="ru-RU" sz="2200" b="1" smtClean="0"/>
              <a:t>Векторы развития системы дополнительного образования</a:t>
            </a:r>
          </a:p>
        </p:txBody>
      </p:sp>
      <p:sp>
        <p:nvSpPr>
          <p:cNvPr id="190466" name="Содержимое 2"/>
          <p:cNvSpPr>
            <a:spLocks noGrp="1"/>
          </p:cNvSpPr>
          <p:nvPr>
            <p:ph idx="1"/>
          </p:nvPr>
        </p:nvSpPr>
        <p:spPr>
          <a:xfrm>
            <a:off x="1992313" y="1412875"/>
            <a:ext cx="8135937" cy="4824413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ru-RU" sz="1700" b="1" smtClean="0"/>
              <a:t>Содержательный аспект</a:t>
            </a:r>
          </a:p>
          <a:p>
            <a:pPr algn="just" eaLnBrk="1" fontAlgn="t" hangingPunct="1"/>
            <a:r>
              <a:rPr lang="ru-RU" sz="1700" smtClean="0"/>
              <a:t>Реализация плана работы городского центра по работе с  одаренными детьми (ФГБОУ ВО «ЧГУ», БПОУ ВО «ЧХТК», «Импульс», МАН «Интеллект будущего» и др. организациями), участие в реализации городской программы «Дети Череповца. Путь к успеху», мероприятий городской программы «Одаренные дети»</a:t>
            </a:r>
          </a:p>
          <a:p>
            <a:pPr algn="just" eaLnBrk="1" fontAlgn="t" hangingPunct="1"/>
            <a:r>
              <a:rPr lang="ru-RU" sz="1700" smtClean="0"/>
              <a:t>Выявление и презентация лучших педагогических практик</a:t>
            </a:r>
          </a:p>
          <a:p>
            <a:pPr algn="just" eaLnBrk="1" hangingPunct="1"/>
            <a:r>
              <a:rPr lang="ru-RU" sz="1700" smtClean="0"/>
              <a:t>Разработка и реализация программ «нового поколения» всех направленностей</a:t>
            </a:r>
          </a:p>
          <a:p>
            <a:pPr algn="just" eaLnBrk="1" hangingPunct="1"/>
            <a:r>
              <a:rPr lang="ru-RU" sz="1700" smtClean="0"/>
              <a:t>Распространение и внедрение лучших практик реализации программ всех направленностей, в том числе с применением ЭО и ДОТ</a:t>
            </a:r>
          </a:p>
          <a:p>
            <a:pPr eaLnBrk="1" hangingPunct="1"/>
            <a:endParaRPr lang="ru-RU" sz="1700" smtClean="0"/>
          </a:p>
        </p:txBody>
      </p:sp>
      <p:pic>
        <p:nvPicPr>
          <p:cNvPr id="190467" name="Рисунок 3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7350" y="4076700"/>
            <a:ext cx="2551113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8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11900" y="3338513"/>
            <a:ext cx="3887788" cy="283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1490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48000" y="1657350"/>
            <a:ext cx="6096000" cy="44116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Заголовок 1"/>
          <p:cNvSpPr>
            <a:spLocks noGrp="1"/>
          </p:cNvSpPr>
          <p:nvPr>
            <p:ph type="title"/>
          </p:nvPr>
        </p:nvSpPr>
        <p:spPr>
          <a:xfrm>
            <a:off x="4367213" y="260350"/>
            <a:ext cx="5616575" cy="1368425"/>
          </a:xfrm>
        </p:spPr>
        <p:txBody>
          <a:bodyPr/>
          <a:lstStyle/>
          <a:p>
            <a:pPr eaLnBrk="1" hangingPunct="1"/>
            <a:r>
              <a:rPr lang="ru-RU" sz="1800" b="1" smtClean="0"/>
              <a:t/>
            </a:r>
            <a:br>
              <a:rPr lang="ru-RU" sz="1800" b="1" smtClean="0"/>
            </a:br>
            <a:r>
              <a:rPr lang="ru-RU" sz="1800" b="1" smtClean="0"/>
              <a:t/>
            </a:r>
            <a:br>
              <a:rPr lang="ru-RU" sz="1800" b="1" smtClean="0"/>
            </a:br>
            <a:r>
              <a:rPr lang="ru-RU" sz="1800" b="1" smtClean="0"/>
              <a:t>Муниципальное автономное образовательное учреждение дополнительного образования </a:t>
            </a:r>
            <a:br>
              <a:rPr lang="ru-RU" sz="1800" b="1" smtClean="0"/>
            </a:br>
            <a:r>
              <a:rPr lang="ru-RU" sz="1800" b="1" smtClean="0"/>
              <a:t>«Дворец детского и юношеского творчества </a:t>
            </a:r>
            <a:br>
              <a:rPr lang="ru-RU" sz="1800" b="1" smtClean="0"/>
            </a:br>
            <a:r>
              <a:rPr lang="ru-RU" sz="1800" b="1" smtClean="0"/>
              <a:t>имени А. А. Алексеевой»</a:t>
            </a:r>
            <a:br>
              <a:rPr lang="ru-RU" sz="1800" b="1" smtClean="0"/>
            </a:br>
            <a:r>
              <a:rPr lang="ru-RU" sz="2800" smtClean="0"/>
              <a:t/>
            </a:r>
            <a:br>
              <a:rPr lang="ru-RU" sz="2800" smtClean="0"/>
            </a:br>
            <a:endParaRPr lang="ru-RU" sz="2400" b="1" smtClean="0"/>
          </a:p>
        </p:txBody>
      </p:sp>
      <p:pic>
        <p:nvPicPr>
          <p:cNvPr id="8" name="Рисунок 3" descr="C:\Users\секретарь.DDUT35\Desktop\Фото Дворец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316480" y="1918557"/>
            <a:ext cx="7559040" cy="3889248"/>
          </a:xfrm>
          <a:effectLst>
            <a:softEdge rad="112500"/>
          </a:effectLst>
        </p:spPr>
      </p:pic>
      <p:pic>
        <p:nvPicPr>
          <p:cNvPr id="193539" name="Рисунок 4" descr="ЭМБЛЕМА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8025" y="260350"/>
            <a:ext cx="2303463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Заголовок 1"/>
          <p:cNvSpPr>
            <a:spLocks noGrp="1"/>
          </p:cNvSpPr>
          <p:nvPr>
            <p:ph type="title"/>
          </p:nvPr>
        </p:nvSpPr>
        <p:spPr>
          <a:xfrm>
            <a:off x="2424113" y="908050"/>
            <a:ext cx="6443662" cy="2376488"/>
          </a:xfrm>
        </p:spPr>
        <p:txBody>
          <a:bodyPr/>
          <a:lstStyle/>
          <a:p>
            <a:pPr eaLnBrk="1" hangingPunct="1"/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400" b="1" smtClean="0"/>
              <a:t/>
            </a:r>
            <a:br>
              <a:rPr lang="ru-RU" sz="2400" b="1" smtClean="0"/>
            </a:br>
            <a:endParaRPr lang="ru-RU" sz="2400" b="1" smtClean="0"/>
          </a:p>
        </p:txBody>
      </p:sp>
      <p:sp>
        <p:nvSpPr>
          <p:cNvPr id="194562" name="Содержимое 5"/>
          <p:cNvSpPr>
            <a:spLocks noGrp="1"/>
          </p:cNvSpPr>
          <p:nvPr>
            <p:ph idx="1"/>
          </p:nvPr>
        </p:nvSpPr>
        <p:spPr>
          <a:xfrm>
            <a:off x="1919288" y="2276475"/>
            <a:ext cx="8291512" cy="360045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2800" smtClean="0"/>
              <a:t/>
            </a:r>
            <a:br>
              <a:rPr lang="ru-RU" sz="2800" smtClean="0"/>
            </a:br>
            <a:endParaRPr lang="ru-RU" sz="2800" smtClean="0"/>
          </a:p>
          <a:p>
            <a:pPr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194563" name="Picture 2" descr="D:\раб_стол\2017-2018 гг\ЦЕНТР ОД\Без имени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4338" y="0"/>
            <a:ext cx="6443662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4" name="Прямоугольник 6"/>
          <p:cNvSpPr>
            <a:spLocks noChangeArrowheads="1"/>
          </p:cNvSpPr>
          <p:nvPr/>
        </p:nvSpPr>
        <p:spPr bwMode="auto">
          <a:xfrm>
            <a:off x="1847850" y="1720850"/>
            <a:ext cx="79930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 i="1">
              <a:solidFill>
                <a:srgbClr val="000000"/>
              </a:solidFill>
              <a:latin typeface="Calibri" pitchFamily="34" charset="0"/>
            </a:endParaRPr>
          </a:p>
          <a:p>
            <a:pPr algn="just" eaLnBrk="0" hangingPunct="0"/>
            <a:endParaRPr lang="ru-RU" b="1" i="1">
              <a:solidFill>
                <a:srgbClr val="000000"/>
              </a:solidFill>
              <a:latin typeface="Calibri" pitchFamily="34" charset="0"/>
            </a:endParaRPr>
          </a:p>
          <a:p>
            <a:pPr algn="just" eaLnBrk="0" hangingPunct="0"/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565" name="Прямоугольник 7"/>
          <p:cNvSpPr>
            <a:spLocks noChangeArrowheads="1"/>
          </p:cNvSpPr>
          <p:nvPr/>
        </p:nvSpPr>
        <p:spPr bwMode="auto">
          <a:xfrm>
            <a:off x="1992313" y="1989138"/>
            <a:ext cx="84963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ru-RU" b="1" i="1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Times New Roman" pitchFamily="18" charset="0"/>
              </a:rPr>
              <a:t/>
            </a:r>
            <a:br>
              <a:rPr lang="ru-RU" b="1" i="1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Times New Roman" pitchFamily="18" charset="0"/>
              </a:rPr>
            </a:b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566" name="Прямоугольник 11"/>
          <p:cNvSpPr>
            <a:spLocks noChangeArrowheads="1"/>
          </p:cNvSpPr>
          <p:nvPr/>
        </p:nvSpPr>
        <p:spPr bwMode="auto">
          <a:xfrm>
            <a:off x="1992313" y="1341438"/>
            <a:ext cx="849630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solidFill>
                  <a:srgbClr val="000000"/>
                </a:solidFill>
                <a:latin typeface="Calibri" pitchFamily="34" charset="0"/>
              </a:rPr>
              <a:t>Состав Центра по организации работы с одаренными (талантливыми) детьми:</a:t>
            </a:r>
          </a:p>
          <a:p>
            <a:pPr algn="ctr"/>
            <a:endParaRPr lang="ru-RU" sz="28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endParaRPr lang="ru-RU" sz="28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endParaRPr lang="ru-RU" sz="28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endParaRPr lang="ru-RU" sz="24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endParaRPr lang="ru-RU" sz="2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4567" name="Прямоугольник 12"/>
          <p:cNvSpPr>
            <a:spLocks noChangeArrowheads="1"/>
          </p:cNvSpPr>
          <p:nvPr/>
        </p:nvSpPr>
        <p:spPr bwMode="auto">
          <a:xfrm>
            <a:off x="2208213" y="2636838"/>
            <a:ext cx="7991475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2200">
                <a:solidFill>
                  <a:srgbClr val="000000"/>
                </a:solidFill>
                <a:latin typeface="Calibri" pitchFamily="34" charset="0"/>
              </a:rPr>
              <a:t>- Управление образования мэрии города Череповца;</a:t>
            </a:r>
          </a:p>
          <a:p>
            <a:pPr algn="just">
              <a:buFontTx/>
              <a:buChar char="-"/>
            </a:pPr>
            <a:r>
              <a:rPr lang="ru-RU" sz="2200">
                <a:solidFill>
                  <a:srgbClr val="000000"/>
                </a:solidFill>
                <a:latin typeface="Calibri" pitchFamily="34" charset="0"/>
              </a:rPr>
              <a:t> МАОУ ДО «Дворец детского и юношеского творчества имени А.А. Алексеевой»;</a:t>
            </a:r>
          </a:p>
          <a:p>
            <a:pPr algn="just">
              <a:buFontTx/>
              <a:buChar char="-"/>
            </a:pPr>
            <a:r>
              <a:rPr lang="ru-RU" sz="2200">
                <a:solidFill>
                  <a:srgbClr val="000000"/>
                </a:solidFill>
                <a:latin typeface="Calibri" pitchFamily="34" charset="0"/>
              </a:rPr>
              <a:t> БПОУ ВО «Череповецкий химико-технологический колледж»;</a:t>
            </a:r>
          </a:p>
          <a:p>
            <a:pPr algn="just">
              <a:buFontTx/>
              <a:buChar char="-"/>
            </a:pPr>
            <a:r>
              <a:rPr lang="ru-RU" sz="2200">
                <a:solidFill>
                  <a:srgbClr val="000000"/>
                </a:solidFill>
                <a:latin typeface="Calibri" pitchFamily="34" charset="0"/>
              </a:rPr>
              <a:t> ФГБОУ ВО «Череповецкий государственный университет»;</a:t>
            </a:r>
          </a:p>
          <a:p>
            <a:r>
              <a:rPr lang="ru-RU" sz="2200">
                <a:solidFill>
                  <a:srgbClr val="000000"/>
                </a:solidFill>
                <a:latin typeface="Calibri" pitchFamily="34" charset="0"/>
              </a:rPr>
              <a:t>- АО «Апатит»;</a:t>
            </a:r>
          </a:p>
          <a:p>
            <a:pPr>
              <a:buFontTx/>
              <a:buChar char="-"/>
            </a:pPr>
            <a:r>
              <a:rPr lang="ru-RU" sz="2200">
                <a:solidFill>
                  <a:srgbClr val="000000"/>
                </a:solidFill>
                <a:latin typeface="Calibri" pitchFamily="34" charset="0"/>
              </a:rPr>
              <a:t> ПАО «Севесталь»;</a:t>
            </a:r>
          </a:p>
          <a:p>
            <a:pPr>
              <a:buFontTx/>
              <a:buChar char="-"/>
            </a:pPr>
            <a:r>
              <a:rPr lang="ru-RU" sz="2200">
                <a:solidFill>
                  <a:srgbClr val="000000"/>
                </a:solidFill>
                <a:latin typeface="Calibri" pitchFamily="34" charset="0"/>
              </a:rPr>
              <a:t> Образовательные организации города;</a:t>
            </a:r>
          </a:p>
          <a:p>
            <a:r>
              <a:rPr lang="ru-RU" sz="2200">
                <a:solidFill>
                  <a:srgbClr val="000000"/>
                </a:solidFill>
                <a:latin typeface="Calibri" pitchFamily="34" charset="0"/>
              </a:rPr>
              <a:t>- ГРС</a:t>
            </a:r>
          </a:p>
          <a:p>
            <a:endParaRPr lang="ru-RU" sz="220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ru-RU" sz="2200">
                <a:solidFill>
                  <a:srgbClr val="000000"/>
                </a:solidFill>
                <a:latin typeface="Calibri" pitchFamily="34" charset="0"/>
              </a:rPr>
              <a:t>         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Заголовок 1"/>
          <p:cNvSpPr>
            <a:spLocks noGrp="1"/>
          </p:cNvSpPr>
          <p:nvPr>
            <p:ph type="title"/>
          </p:nvPr>
        </p:nvSpPr>
        <p:spPr>
          <a:xfrm>
            <a:off x="2424113" y="908050"/>
            <a:ext cx="6443662" cy="2376488"/>
          </a:xfrm>
        </p:spPr>
        <p:txBody>
          <a:bodyPr/>
          <a:lstStyle/>
          <a:p>
            <a:pPr eaLnBrk="1" hangingPunct="1"/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400" b="1" smtClean="0"/>
              <a:t/>
            </a:r>
            <a:br>
              <a:rPr lang="ru-RU" sz="2400" b="1" smtClean="0"/>
            </a:br>
            <a:endParaRPr lang="ru-RU" sz="2400" b="1" smtClean="0"/>
          </a:p>
        </p:txBody>
      </p:sp>
      <p:sp>
        <p:nvSpPr>
          <p:cNvPr id="195586" name="Содержимое 5"/>
          <p:cNvSpPr>
            <a:spLocks noGrp="1"/>
          </p:cNvSpPr>
          <p:nvPr>
            <p:ph idx="1"/>
          </p:nvPr>
        </p:nvSpPr>
        <p:spPr>
          <a:xfrm>
            <a:off x="1847850" y="2565400"/>
            <a:ext cx="8135938" cy="3311525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ru-RU" sz="2200" smtClean="0"/>
              <a:t>- городские, областные и Всероссийские олимпиады для школьников;</a:t>
            </a:r>
          </a:p>
          <a:p>
            <a:pPr algn="just" eaLnBrk="1" hangingPunct="1">
              <a:buFont typeface="Arial" charset="0"/>
              <a:buNone/>
            </a:pPr>
            <a:r>
              <a:rPr lang="ru-RU" sz="2200" smtClean="0"/>
              <a:t>-  конференции различного уровня;</a:t>
            </a:r>
          </a:p>
          <a:p>
            <a:pPr eaLnBrk="1" hangingPunct="1">
              <a:buFont typeface="Arial" charset="0"/>
              <a:buNone/>
            </a:pPr>
            <a:r>
              <a:rPr lang="ru-RU" sz="2200" smtClean="0"/>
              <a:t>- факультативные занятия;</a:t>
            </a:r>
          </a:p>
          <a:p>
            <a:pPr eaLnBrk="1" hangingPunct="1">
              <a:buFont typeface="Arial" charset="0"/>
              <a:buNone/>
            </a:pPr>
            <a:r>
              <a:rPr lang="ru-RU" sz="2200" smtClean="0"/>
              <a:t>- интеллектуальные турниры и фестивали;</a:t>
            </a:r>
          </a:p>
          <a:p>
            <a:pPr eaLnBrk="1" hangingPunct="1">
              <a:buFont typeface="Arial" charset="0"/>
              <a:buNone/>
            </a:pPr>
            <a:r>
              <a:rPr lang="ru-RU" sz="2200" smtClean="0"/>
              <a:t>- мастер – классы;</a:t>
            </a:r>
          </a:p>
          <a:p>
            <a:pPr eaLnBrk="1" hangingPunct="1">
              <a:buFont typeface="Arial" charset="0"/>
              <a:buNone/>
            </a:pPr>
            <a:r>
              <a:rPr lang="ru-RU" sz="2200" smtClean="0"/>
              <a:t>- учебные занятия в лабораториях;</a:t>
            </a:r>
          </a:p>
          <a:p>
            <a:pPr eaLnBrk="1" hangingPunct="1">
              <a:buFont typeface="Arial" charset="0"/>
              <a:buNone/>
            </a:pPr>
            <a:r>
              <a:rPr lang="ru-RU" sz="2200" smtClean="0"/>
              <a:t>-  консультации для родителей, детей и педагогов.</a:t>
            </a:r>
          </a:p>
          <a:p>
            <a:pPr eaLnBrk="1" hangingPunct="1">
              <a:buFontTx/>
              <a:buChar char="-"/>
            </a:pPr>
            <a:endParaRPr lang="ru-RU" sz="2400" smtClean="0"/>
          </a:p>
        </p:txBody>
      </p:sp>
      <p:pic>
        <p:nvPicPr>
          <p:cNvPr id="195587" name="Picture 2" descr="D:\раб_стол\2017-2018 гг\ЦЕНТР ОД\Без имени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4338" y="0"/>
            <a:ext cx="6443662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588" name="Прямоугольник 6"/>
          <p:cNvSpPr>
            <a:spLocks noChangeArrowheads="1"/>
          </p:cNvSpPr>
          <p:nvPr/>
        </p:nvSpPr>
        <p:spPr bwMode="auto">
          <a:xfrm>
            <a:off x="1847850" y="1720850"/>
            <a:ext cx="79930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 i="1">
              <a:solidFill>
                <a:srgbClr val="000000"/>
              </a:solidFill>
              <a:latin typeface="Calibri" pitchFamily="34" charset="0"/>
            </a:endParaRPr>
          </a:p>
          <a:p>
            <a:pPr algn="just" eaLnBrk="0" hangingPunct="0"/>
            <a:endParaRPr lang="ru-RU" b="1" i="1">
              <a:solidFill>
                <a:srgbClr val="000000"/>
              </a:solidFill>
              <a:latin typeface="Calibri" pitchFamily="34" charset="0"/>
            </a:endParaRPr>
          </a:p>
          <a:p>
            <a:pPr algn="just" eaLnBrk="0" hangingPunct="0"/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5589" name="Прямоугольник 7"/>
          <p:cNvSpPr>
            <a:spLocks noChangeArrowheads="1"/>
          </p:cNvSpPr>
          <p:nvPr/>
        </p:nvSpPr>
        <p:spPr bwMode="auto">
          <a:xfrm>
            <a:off x="1992313" y="1989138"/>
            <a:ext cx="84963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ru-RU" b="1" i="1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Times New Roman" pitchFamily="18" charset="0"/>
              </a:rPr>
              <a:t/>
            </a:r>
            <a:br>
              <a:rPr lang="ru-RU" b="1" i="1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Times New Roman" pitchFamily="18" charset="0"/>
              </a:rPr>
            </a:b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5590" name="Прямоугольник 11"/>
          <p:cNvSpPr>
            <a:spLocks noChangeArrowheads="1"/>
          </p:cNvSpPr>
          <p:nvPr/>
        </p:nvSpPr>
        <p:spPr bwMode="auto">
          <a:xfrm>
            <a:off x="2208213" y="1341438"/>
            <a:ext cx="82804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8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ru-RU" sz="2800">
                <a:solidFill>
                  <a:srgbClr val="000000"/>
                </a:solidFill>
                <a:latin typeface="Calibri" pitchFamily="34" charset="0"/>
              </a:rPr>
              <a:t>Направления работы Центра</a:t>
            </a:r>
          </a:p>
          <a:p>
            <a:pPr algn="ctr"/>
            <a:endParaRPr lang="ru-RU" sz="28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endParaRPr lang="ru-RU" sz="28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endParaRPr lang="ru-RU" sz="2400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endParaRPr lang="ru-RU" sz="2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95591" name="Прямоугольник 12"/>
          <p:cNvSpPr>
            <a:spLocks noChangeArrowheads="1"/>
          </p:cNvSpPr>
          <p:nvPr/>
        </p:nvSpPr>
        <p:spPr bwMode="auto">
          <a:xfrm>
            <a:off x="1847850" y="2349500"/>
            <a:ext cx="8351838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ru-RU" sz="200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ru-RU" sz="2000">
                <a:solidFill>
                  <a:srgbClr val="000000"/>
                </a:solidFill>
                <a:latin typeface="Calibri" pitchFamily="34" charset="0"/>
              </a:rPr>
              <a:t>          </a:t>
            </a: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750" y="1268413"/>
            <a:ext cx="8147050" cy="7921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sz="3600" dirty="0"/>
              <a:t>Итоги 2020 – 2021 учебного года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196610" name="Содержимое 2"/>
          <p:cNvSpPr>
            <a:spLocks noGrp="1"/>
          </p:cNvSpPr>
          <p:nvPr>
            <p:ph idx="1"/>
          </p:nvPr>
        </p:nvSpPr>
        <p:spPr>
          <a:xfrm>
            <a:off x="1774825" y="2420938"/>
            <a:ext cx="8435975" cy="3705225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2800" smtClean="0"/>
              <a:t> </a:t>
            </a:r>
            <a:r>
              <a:rPr lang="ru-RU" sz="2800" smtClean="0">
                <a:solidFill>
                  <a:srgbClr val="FF0000"/>
                </a:solidFill>
              </a:rPr>
              <a:t>Мероприятия на базе ФГБОУ ВО «Череповецкий государственный университет»</a:t>
            </a:r>
          </a:p>
          <a:p>
            <a:pPr algn="ctr" eaLnBrk="1" hangingPunct="1">
              <a:buFont typeface="Arial" charset="0"/>
              <a:buNone/>
            </a:pPr>
            <a:endParaRPr lang="ru-RU" sz="2800" smtClean="0">
              <a:solidFill>
                <a:srgbClr val="FF0000"/>
              </a:solidFill>
            </a:endParaRPr>
          </a:p>
          <a:p>
            <a:pPr algn="just" eaLnBrk="1" hangingPunct="1">
              <a:buFontTx/>
              <a:buChar char="-"/>
            </a:pPr>
            <a:r>
              <a:rPr lang="ru-RU" sz="2200" smtClean="0"/>
              <a:t>5 олимпиад,  288 учащихся;</a:t>
            </a:r>
          </a:p>
          <a:p>
            <a:pPr algn="just" eaLnBrk="1" hangingPunct="1">
              <a:buFontTx/>
              <a:buChar char="-"/>
            </a:pPr>
            <a:r>
              <a:rPr lang="ru-RU" sz="2200" smtClean="0"/>
              <a:t>факультативные занятия на базе ЧГУ  - 11 курсов, 334 учащихся;</a:t>
            </a:r>
          </a:p>
          <a:p>
            <a:pPr algn="just" eaLnBrk="1" hangingPunct="1">
              <a:buFont typeface="Arial" charset="0"/>
              <a:buNone/>
            </a:pPr>
            <a:r>
              <a:rPr lang="ru-RU" sz="2200" smtClean="0"/>
              <a:t>- открытые лекции, фестивали, мастер-классы, квесты, квизы, конференции различного уровня – 32 мероприятия, 3627 человек</a:t>
            </a:r>
          </a:p>
        </p:txBody>
      </p:sp>
      <p:pic>
        <p:nvPicPr>
          <p:cNvPr id="196611" name="Picture 2" descr="D:\раб_стол\2017-2018 гг\ЦЕНТР ОД\Без имени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4338" y="0"/>
            <a:ext cx="6443662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750" y="1268413"/>
            <a:ext cx="8147050" cy="7921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sz="3600" dirty="0"/>
              <a:t>Итоги 2020 – 2021 учебного года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47850" y="2060575"/>
            <a:ext cx="8362950" cy="4065588"/>
          </a:xfrm>
        </p:spPr>
        <p:txBody>
          <a:bodyPr rtlCol="0">
            <a:normAutofit fontScale="925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/>
              <a:t> </a:t>
            </a:r>
            <a:r>
              <a:rPr lang="ru-RU" sz="3000" dirty="0">
                <a:solidFill>
                  <a:srgbClr val="FF0000"/>
                </a:solidFill>
              </a:rPr>
              <a:t>Мероприятия на базе БПОУ ВО «Череповецкий химико-технологический колледж»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/>
              <a:t>- </a:t>
            </a:r>
            <a:r>
              <a:rPr lang="ru-RU" sz="2400" dirty="0"/>
              <a:t>организация работы по программе «Практическая химия» - 186 человек;</a:t>
            </a:r>
          </a:p>
          <a:p>
            <a:pPr algn="just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2400" dirty="0"/>
              <a:t>интеллектуальные турниры: «Химия. Перезагрузка», «</a:t>
            </a:r>
            <a:r>
              <a:rPr lang="ru-RU" sz="2400" dirty="0" err="1"/>
              <a:t>Инфо</a:t>
            </a:r>
            <a:r>
              <a:rPr lang="ru-RU" sz="2400" dirty="0"/>
              <a:t>. Перезагрузка», «Мат.Физ. Перезагрузка» – 241 человек;</a:t>
            </a:r>
          </a:p>
          <a:p>
            <a:pPr algn="just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2400" dirty="0"/>
              <a:t>работа студии над проектом  «Уроки настоящего» образовательного центра «Сириус»;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dirty="0"/>
              <a:t>- Международная научно – практическая конференция по естественнонаучным  дисциплинам – 56 учащихся</a:t>
            </a:r>
          </a:p>
        </p:txBody>
      </p:sp>
      <p:pic>
        <p:nvPicPr>
          <p:cNvPr id="197635" name="Picture 2" descr="D:\раб_стол\2017-2018 гг\ЦЕНТР ОД\Без имени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4338" y="0"/>
            <a:ext cx="6443662" cy="119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Заголовок 1"/>
          <p:cNvSpPr txBox="1">
            <a:spLocks/>
          </p:cNvSpPr>
          <p:nvPr/>
        </p:nvSpPr>
        <p:spPr bwMode="auto">
          <a:xfrm>
            <a:off x="1719263" y="4652963"/>
            <a:ext cx="8747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b="1"/>
              <a:t>Тема: Совершенствование системы выявления, поддержки и развития способностей и талантов у детей и молодежи, формирование инновационного потенциала педагогов образовательных учреждений города. </a:t>
            </a:r>
          </a:p>
          <a:p>
            <a:pPr algn="ctr"/>
            <a:r>
              <a:rPr lang="ru-RU" b="1"/>
              <a:t>Название секции: «Большие перемены. Новые возможности».</a:t>
            </a:r>
          </a:p>
        </p:txBody>
      </p:sp>
      <p:sp>
        <p:nvSpPr>
          <p:cNvPr id="169987" name="Подзаголовок 2"/>
          <p:cNvSpPr txBox="1">
            <a:spLocks/>
          </p:cNvSpPr>
          <p:nvPr/>
        </p:nvSpPr>
        <p:spPr bwMode="auto">
          <a:xfrm>
            <a:off x="2749550" y="6037263"/>
            <a:ext cx="6400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2000">
                <a:solidFill>
                  <a:srgbClr val="0070C0"/>
                </a:solidFill>
                <a:latin typeface="Calibri" pitchFamily="34" charset="0"/>
              </a:rPr>
              <a:t>2021</a:t>
            </a:r>
          </a:p>
        </p:txBody>
      </p:sp>
      <p:sp>
        <p:nvSpPr>
          <p:cNvPr id="169988" name="Подзаголовок 2"/>
          <p:cNvSpPr txBox="1">
            <a:spLocks/>
          </p:cNvSpPr>
          <p:nvPr/>
        </p:nvSpPr>
        <p:spPr bwMode="auto">
          <a:xfrm>
            <a:off x="1687513" y="6215063"/>
            <a:ext cx="778192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srgbClr val="0070C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5188" y="1052513"/>
            <a:ext cx="8075612" cy="863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sz="3600" dirty="0"/>
              <a:t>Итоги 2020 – 2021 учебного года</a:t>
            </a:r>
            <a:br>
              <a:rPr lang="ru-RU" sz="3600" dirty="0"/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47850" y="1773238"/>
            <a:ext cx="8424863" cy="4824412"/>
          </a:xfrm>
        </p:spPr>
        <p:txBody>
          <a:bodyPr rtlCol="0">
            <a:normAutofit fontScale="85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/>
              <a:t> </a:t>
            </a:r>
            <a:r>
              <a:rPr lang="ru-RU" sz="2600" dirty="0">
                <a:solidFill>
                  <a:srgbClr val="FF0000"/>
                </a:solidFill>
              </a:rPr>
              <a:t>Мероприятия на базе МАОУ ДО «Дворец детского и юношеского творчества имени А.А. Алексеевой»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dirty="0"/>
              <a:t>-сбор для учащихся школ города в рамках подготовки к региональному этапу всероссийской олимпиады школьников – 79 человек;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dirty="0"/>
              <a:t>-муниципальные этапы областных конференций, конкурсов и фестивалей («Доброе слово», «Подрост», «Первое открытие», «Первые шаги в науку», «Мир через культуру», «Росток», «Древо жизни», «Бабушкины науки»), городские конференции для учащихся – 13 мероприятий, 632 учащихся;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dirty="0"/>
              <a:t>-Всероссийский экологический диктант, всероссийская акция «Большой этнографический диктант» – 783 учащихся;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dirty="0"/>
              <a:t>-Неделя технического творчества в Вологодской области – 480 учащихся;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dirty="0"/>
              <a:t>-занятия в </a:t>
            </a:r>
            <a:r>
              <a:rPr lang="ru-RU" sz="2200" dirty="0" err="1"/>
              <a:t>биолаборатории</a:t>
            </a:r>
            <a:r>
              <a:rPr lang="ru-RU" sz="2200" dirty="0"/>
              <a:t> и лаборатории физики – 401 учащийся;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dirty="0"/>
              <a:t>- консультации для педагогов и родителей  - 67.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>
              <a:solidFill>
                <a:srgbClr val="FF0000"/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>
                <a:solidFill>
                  <a:srgbClr val="FF0000"/>
                </a:solidFill>
              </a:rPr>
              <a:t>Общее количество – 80 мероприятий – 7204 учащихся</a:t>
            </a:r>
          </a:p>
        </p:txBody>
      </p:sp>
      <p:pic>
        <p:nvPicPr>
          <p:cNvPr id="198659" name="Picture 2" descr="D:\раб_стол\2017-2018 гг\ЦЕНТР ОД\Без имени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0"/>
            <a:ext cx="58674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Заголовок 1"/>
          <p:cNvSpPr>
            <a:spLocks noGrp="1"/>
          </p:cNvSpPr>
          <p:nvPr>
            <p:ph type="title"/>
          </p:nvPr>
        </p:nvSpPr>
        <p:spPr>
          <a:xfrm>
            <a:off x="1919288" y="981075"/>
            <a:ext cx="8291512" cy="935038"/>
          </a:xfrm>
        </p:spPr>
        <p:txBody>
          <a:bodyPr/>
          <a:lstStyle/>
          <a:p>
            <a:pPr eaLnBrk="1" hangingPunct="1"/>
            <a:r>
              <a:rPr lang="ru-RU" sz="2800" smtClean="0"/>
              <a:t>Мероприятия 2021-2022 учебного года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19288" y="1773238"/>
            <a:ext cx="8291512" cy="435292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New!</a:t>
            </a:r>
          </a:p>
          <a:p>
            <a:pPr algn="just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2000" dirty="0">
                <a:latin typeface="+mj-lt"/>
              </a:rPr>
              <a:t>Конкурс творческих работ для школьников «История моего города»,посвященный 244-летию Череповца для учащихся  1-11 классов, до 1.10.2021  (ЧГУ);</a:t>
            </a:r>
          </a:p>
          <a:p>
            <a:pPr algn="just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ru-RU" sz="2000" dirty="0">
                <a:hlinkClick r:id="rId2"/>
              </a:rPr>
              <a:t>https://www.youtube.com/channel/UCVy4pNT6cRjJF-IeDs1EpUQ</a:t>
            </a:r>
            <a:endParaRPr lang="ru-RU" sz="2000" dirty="0"/>
          </a:p>
          <a:p>
            <a:pPr algn="just" eaLnBrk="1" fontAlgn="auto" hangingPunct="1">
              <a:spcAft>
                <a:spcPts val="0"/>
              </a:spcAft>
              <a:buFontTx/>
              <a:buChar char="-"/>
              <a:defRPr/>
            </a:pPr>
            <a:endParaRPr lang="ru-RU" sz="2000" dirty="0">
              <a:latin typeface="+mj-lt"/>
            </a:endParaRP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>
                <a:latin typeface="+mj-lt"/>
              </a:rPr>
              <a:t>-</a:t>
            </a:r>
            <a:r>
              <a:rPr lang="ru-RU" sz="2000" dirty="0"/>
              <a:t>    Интеллектуальный турнир «Лаборатория </a:t>
            </a:r>
            <a:r>
              <a:rPr lang="en-US" sz="2000" dirty="0"/>
              <a:t>STRIM 3</a:t>
            </a:r>
            <a:r>
              <a:rPr lang="ru-RU" sz="2000" dirty="0"/>
              <a:t>.1»  для учащихся 8 – 9 классов, ноябрь – декабрь, 2021  (ЧХТК);</a:t>
            </a:r>
            <a:endParaRPr lang="ru-RU" sz="2000" dirty="0">
              <a:latin typeface="+mj-lt"/>
            </a:endParaRP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>
                <a:latin typeface="+mj-lt"/>
              </a:rPr>
              <a:t>-   </a:t>
            </a:r>
            <a:r>
              <a:rPr lang="ru-RU" sz="2000" dirty="0"/>
              <a:t>Интеллектуальный турнир «</a:t>
            </a:r>
            <a:r>
              <a:rPr lang="ru-RU" sz="2000" dirty="0" err="1"/>
              <a:t>ЭлементариУМ</a:t>
            </a:r>
            <a:r>
              <a:rPr lang="ru-RU" sz="2000" dirty="0"/>
              <a:t>» по </a:t>
            </a:r>
            <a:r>
              <a:rPr lang="ru-RU" sz="2000" dirty="0" err="1"/>
              <a:t>естесвеннонаучным</a:t>
            </a:r>
            <a:r>
              <a:rPr lang="ru-RU" sz="2000" dirty="0"/>
              <a:t> дисциплинам для учащихся 5-7 классов, февраль. 2022 (ДДЮТ, </a:t>
            </a:r>
            <a:r>
              <a:rPr lang="ru-RU" sz="2000" dirty="0" err="1"/>
              <a:t>биолаборатория</a:t>
            </a:r>
            <a:r>
              <a:rPr lang="ru-RU" sz="2000" dirty="0"/>
              <a:t>);</a:t>
            </a:r>
          </a:p>
          <a:p>
            <a:pPr algn="just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en-US" sz="2000" dirty="0"/>
              <a:t>III</a:t>
            </a:r>
            <a:r>
              <a:rPr lang="ru-RU" sz="2000" dirty="0"/>
              <a:t> городская Олимпиада школьников по финансовой грамотности для учащихся 5-11 классов, март 2022 (ДДЮТ);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/>
              <a:t>-     Семинар для родителей и педагогов  по теме « Маленькие трудности больших умниц», октябрь 2021  (ДДЮТ)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/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>
              <a:latin typeface="+mj-lt"/>
            </a:endParaRPr>
          </a:p>
        </p:txBody>
      </p:sp>
      <p:pic>
        <p:nvPicPr>
          <p:cNvPr id="199683" name="Picture 2" descr="D:\раб_стол\2017-2018 гг\ЦЕНТР ОД\Без имени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32400" y="0"/>
            <a:ext cx="5435600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Заголовок 1"/>
          <p:cNvSpPr>
            <a:spLocks noGrp="1"/>
          </p:cNvSpPr>
          <p:nvPr>
            <p:ph type="title"/>
          </p:nvPr>
        </p:nvSpPr>
        <p:spPr>
          <a:xfrm>
            <a:off x="2279650" y="1268413"/>
            <a:ext cx="7931150" cy="720725"/>
          </a:xfrm>
        </p:spPr>
        <p:txBody>
          <a:bodyPr/>
          <a:lstStyle/>
          <a:p>
            <a:pPr eaLnBrk="1" hangingPunct="1"/>
            <a:r>
              <a:rPr lang="ru-RU" sz="3200" smtClean="0"/>
              <a:t>Традиционные мероприятия</a:t>
            </a:r>
          </a:p>
        </p:txBody>
      </p:sp>
      <p:sp>
        <p:nvSpPr>
          <p:cNvPr id="200706" name="Содержимое 2"/>
          <p:cNvSpPr>
            <a:spLocks noGrp="1"/>
          </p:cNvSpPr>
          <p:nvPr>
            <p:ph idx="1"/>
          </p:nvPr>
        </p:nvSpPr>
        <p:spPr>
          <a:xfrm>
            <a:off x="1774825" y="1916113"/>
            <a:ext cx="8642350" cy="475297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400" smtClean="0"/>
              <a:t>-   </a:t>
            </a:r>
            <a:r>
              <a:rPr lang="ru-RU" sz="1800" smtClean="0"/>
              <a:t>мастер-классы в лабораториях ДДЮТ – сентябрь;</a:t>
            </a:r>
          </a:p>
          <a:p>
            <a:pPr eaLnBrk="1" hangingPunct="1">
              <a:buFont typeface="Arial" charset="0"/>
              <a:buNone/>
            </a:pPr>
            <a:r>
              <a:rPr lang="ru-RU" sz="1800" smtClean="0"/>
              <a:t>-   работа студии «Уроки настоящего» Образовательного цента «Сириус» на базе ЧХТК – в течение года;</a:t>
            </a:r>
          </a:p>
          <a:p>
            <a:pPr eaLnBrk="1" hangingPunct="1">
              <a:buFontTx/>
              <a:buChar char="-"/>
            </a:pPr>
            <a:r>
              <a:rPr lang="ru-RU" sz="1800" smtClean="0"/>
              <a:t>«Школа практической химии» для учащихся 8-11 классов на базе ЧГУ – в течение года;</a:t>
            </a:r>
          </a:p>
          <a:p>
            <a:pPr eaLnBrk="1" hangingPunct="1">
              <a:buFont typeface="Arial" charset="0"/>
              <a:buNone/>
            </a:pPr>
            <a:r>
              <a:rPr lang="ru-RU" sz="1800" smtClean="0"/>
              <a:t>-      проведение занятий для школьников в «Доме научной коллаборации им. И.П. Бардина» для учащихся 7-11 классов – в течение года;</a:t>
            </a:r>
          </a:p>
          <a:p>
            <a:pPr eaLnBrk="1" hangingPunct="1">
              <a:buFontTx/>
              <a:buChar char="-"/>
            </a:pPr>
            <a:r>
              <a:rPr lang="ru-RU" sz="1800" smtClean="0"/>
              <a:t>факультатив по истории  для учащихся 9-11 классов – в течение года;</a:t>
            </a:r>
          </a:p>
          <a:p>
            <a:pPr eaLnBrk="1" hangingPunct="1">
              <a:buFontTx/>
              <a:buChar char="-"/>
            </a:pPr>
            <a:r>
              <a:rPr lang="ru-RU" sz="1800" smtClean="0"/>
              <a:t> Школа перевода    “I Тга</a:t>
            </a:r>
            <a:r>
              <a:rPr lang="en-US" sz="1800" smtClean="0"/>
              <a:t>nslate</a:t>
            </a:r>
            <a:r>
              <a:rPr lang="ru-RU" sz="1800" smtClean="0"/>
              <a:t>” для учащихся 9-11 классов – в течение года</a:t>
            </a:r>
          </a:p>
          <a:p>
            <a:pPr eaLnBrk="1" hangingPunct="1">
              <a:buFont typeface="Arial" charset="0"/>
              <a:buNone/>
            </a:pPr>
            <a:r>
              <a:rPr lang="ru-RU" sz="1800" smtClean="0"/>
              <a:t>-      выездной сбор для учащихся школ города в рамках подготовки к региональному этапу Всероссийской олимпиады школьников 9 -11 класс, декабрь ,2021;</a:t>
            </a:r>
          </a:p>
          <a:p>
            <a:pPr eaLnBrk="1" hangingPunct="1">
              <a:buFontTx/>
              <a:buChar char="-"/>
            </a:pPr>
            <a:r>
              <a:rPr lang="ru-RU" sz="1800" smtClean="0"/>
              <a:t>организация работы по программе «Практическая химия», январь, 2022 на базе ЧХТК;</a:t>
            </a:r>
          </a:p>
          <a:p>
            <a:pPr eaLnBrk="1" hangingPunct="1">
              <a:buFont typeface="Arial" charset="0"/>
              <a:buNone/>
            </a:pPr>
            <a:r>
              <a:rPr lang="ru-RU" sz="1800" smtClean="0"/>
              <a:t>-      конференции, олимпиады и конкурсы различного уровня – в течение года.</a:t>
            </a:r>
          </a:p>
        </p:txBody>
      </p:sp>
      <p:pic>
        <p:nvPicPr>
          <p:cNvPr id="200707" name="Picture 2" descr="D:\раб_стол\2017-2018 гг\ЦЕНТР ОД\Без имени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1213" y="0"/>
            <a:ext cx="6046787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Заголовок 1"/>
          <p:cNvSpPr>
            <a:spLocks noGrp="1"/>
          </p:cNvSpPr>
          <p:nvPr>
            <p:ph type="title"/>
          </p:nvPr>
        </p:nvSpPr>
        <p:spPr>
          <a:xfrm>
            <a:off x="1919288" y="1268413"/>
            <a:ext cx="8291512" cy="1152525"/>
          </a:xfrm>
        </p:spPr>
        <p:txBody>
          <a:bodyPr/>
          <a:lstStyle/>
          <a:p>
            <a:pPr eaLnBrk="1" hangingPunct="1"/>
            <a:r>
              <a:rPr lang="ru-RU" smtClean="0"/>
              <a:t>Наши социальные партнеры</a:t>
            </a:r>
          </a:p>
        </p:txBody>
      </p:sp>
      <p:sp>
        <p:nvSpPr>
          <p:cNvPr id="201730" name="Содержимое 2"/>
          <p:cNvSpPr>
            <a:spLocks noGrp="1"/>
          </p:cNvSpPr>
          <p:nvPr>
            <p:ph idx="1"/>
          </p:nvPr>
        </p:nvSpPr>
        <p:spPr>
          <a:xfrm>
            <a:off x="2135188" y="2852738"/>
            <a:ext cx="8075612" cy="3273425"/>
          </a:xfrm>
        </p:spPr>
        <p:txBody>
          <a:bodyPr/>
          <a:lstStyle/>
          <a:p>
            <a:pPr eaLnBrk="1" hangingPunct="1"/>
            <a:r>
              <a:rPr lang="ru-RU" smtClean="0"/>
              <a:t>АО «Апатит»;</a:t>
            </a:r>
          </a:p>
          <a:p>
            <a:pPr eaLnBrk="1" hangingPunct="1"/>
            <a:r>
              <a:rPr lang="ru-RU" smtClean="0"/>
              <a:t>ПАО «Севесталь»</a:t>
            </a:r>
          </a:p>
        </p:txBody>
      </p:sp>
      <p:pic>
        <p:nvPicPr>
          <p:cNvPr id="201731" name="Picture 2" descr="D:\раб_стол\2017-2018 гг\ЦЕНТР ОД\Без имени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1213" y="0"/>
            <a:ext cx="6046787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Заголовок 1"/>
          <p:cNvSpPr>
            <a:spLocks noGrp="1"/>
          </p:cNvSpPr>
          <p:nvPr>
            <p:ph type="title"/>
          </p:nvPr>
        </p:nvSpPr>
        <p:spPr>
          <a:xfrm>
            <a:off x="4224338" y="260350"/>
            <a:ext cx="6443662" cy="2376488"/>
          </a:xfrm>
        </p:spPr>
        <p:txBody>
          <a:bodyPr/>
          <a:lstStyle/>
          <a:p>
            <a:pPr eaLnBrk="1" hangingPunct="1"/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/>
              <a:t/>
            </a:r>
            <a:br>
              <a:rPr lang="ru-RU" sz="2800" smtClean="0"/>
            </a:br>
            <a:r>
              <a:rPr lang="ru-RU" sz="2400" b="1" smtClean="0"/>
              <a:t/>
            </a:r>
            <a:br>
              <a:rPr lang="ru-RU" sz="2400" b="1" smtClean="0"/>
            </a:br>
            <a:endParaRPr lang="ru-RU" sz="2400" b="1" smtClean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847850" y="1700213"/>
            <a:ext cx="8362950" cy="4176712"/>
          </a:xfrm>
        </p:spPr>
        <p:txBody>
          <a:bodyPr rtlCol="0">
            <a:normAutofit fontScale="70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/>
              <a:t>Группа в </a:t>
            </a:r>
            <a:r>
              <a:rPr lang="ru-RU" sz="2800" dirty="0" err="1"/>
              <a:t>Вконтакте</a:t>
            </a:r>
            <a:r>
              <a:rPr lang="ru-RU" sz="2800" dirty="0"/>
              <a:t> «Центр по организации работы с одаренными детьми»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000" b="1" dirty="0"/>
              <a:t>vk.com/</a:t>
            </a:r>
            <a:r>
              <a:rPr lang="en-US" sz="4000" b="1" dirty="0" err="1"/>
              <a:t>odarenkacher</a:t>
            </a:r>
            <a:endParaRPr lang="ru-RU" sz="3600" b="1" u="sng" dirty="0"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3600" dirty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/>
              <a:t>Дворец детского и юношеского творчества имени А. А. Алексеевой</a:t>
            </a: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/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d11301.edu35.ru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400" b="1" dirty="0">
                <a:latin typeface="Times New Roman" pitchFamily="18" charset="0"/>
                <a:cs typeface="Times New Roman" pitchFamily="18" charset="0"/>
              </a:rPr>
              <a:t>Тел. 57-11-64 Долганова Елена Юрьевна</a:t>
            </a:r>
            <a:endParaRPr lang="ru-RU" sz="3400" dirty="0"/>
          </a:p>
        </p:txBody>
      </p:sp>
      <p:pic>
        <p:nvPicPr>
          <p:cNvPr id="202755" name="Picture 2" descr="D:\раб_стол\2017-2018 гг\ЦЕНТР ОД\Без имени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56" name="Прямоугольник 6"/>
          <p:cNvSpPr>
            <a:spLocks noChangeArrowheads="1"/>
          </p:cNvSpPr>
          <p:nvPr/>
        </p:nvSpPr>
        <p:spPr bwMode="auto">
          <a:xfrm>
            <a:off x="1847850" y="1720850"/>
            <a:ext cx="79930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b="1" i="1">
              <a:solidFill>
                <a:srgbClr val="000000"/>
              </a:solidFill>
              <a:latin typeface="Calibri" pitchFamily="34" charset="0"/>
            </a:endParaRPr>
          </a:p>
          <a:p>
            <a:pPr algn="just" eaLnBrk="0" hangingPunct="0"/>
            <a:endParaRPr lang="ru-RU" b="1" i="1">
              <a:solidFill>
                <a:srgbClr val="000000"/>
              </a:solidFill>
              <a:latin typeface="Calibri" pitchFamily="34" charset="0"/>
            </a:endParaRPr>
          </a:p>
          <a:p>
            <a:pPr algn="just" eaLnBrk="0" hangingPunct="0"/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2757" name="Прямоугольник 7"/>
          <p:cNvSpPr>
            <a:spLocks noChangeArrowheads="1"/>
          </p:cNvSpPr>
          <p:nvPr/>
        </p:nvSpPr>
        <p:spPr bwMode="auto">
          <a:xfrm>
            <a:off x="1992313" y="1989138"/>
            <a:ext cx="849630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ru-RU" b="1" i="1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Times New Roman" pitchFamily="18" charset="0"/>
              </a:rPr>
              <a:t/>
            </a:r>
            <a:br>
              <a:rPr lang="ru-RU" b="1" i="1">
                <a:solidFill>
                  <a:srgbClr val="000000"/>
                </a:solidFill>
                <a:latin typeface="Calibri" pitchFamily="34" charset="0"/>
                <a:ea typeface="Arial Unicode MS" pitchFamily="34" charset="-128"/>
                <a:cs typeface="Times New Roman" pitchFamily="18" charset="0"/>
              </a:rPr>
            </a:br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2758" name="Прямоугольник 8"/>
          <p:cNvSpPr>
            <a:spLocks noChangeArrowheads="1"/>
          </p:cNvSpPr>
          <p:nvPr/>
        </p:nvSpPr>
        <p:spPr bwMode="auto">
          <a:xfrm>
            <a:off x="1919288" y="2060575"/>
            <a:ext cx="7921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0000"/>
                </a:solidFill>
                <a:latin typeface="Calibri" pitchFamily="34" charset="0"/>
              </a:rPr>
              <a:t>Координаты</a:t>
            </a:r>
            <a:endParaRPr lang="ru-RU" sz="2400" b="1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2759" name="Прямоугольник 10"/>
          <p:cNvSpPr>
            <a:spLocks noChangeArrowheads="1"/>
          </p:cNvSpPr>
          <p:nvPr/>
        </p:nvSpPr>
        <p:spPr bwMode="auto">
          <a:xfrm>
            <a:off x="1847850" y="3789363"/>
            <a:ext cx="82804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ru-RU" sz="20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Прямоугольник 3"/>
          <p:cNvSpPr>
            <a:spLocks noChangeArrowheads="1"/>
          </p:cNvSpPr>
          <p:nvPr/>
        </p:nvSpPr>
        <p:spPr bwMode="auto">
          <a:xfrm>
            <a:off x="2063750" y="1025525"/>
            <a:ext cx="7920038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rgbClr val="000000"/>
                </a:solidFill>
                <a:latin typeface="Times New Roman" pitchFamily="18" charset="0"/>
              </a:rPr>
              <a:t>Реализация мероприятий</a:t>
            </a:r>
          </a:p>
          <a:p>
            <a:pPr algn="ctr"/>
            <a:r>
              <a:rPr lang="ru-RU" sz="3200">
                <a:solidFill>
                  <a:srgbClr val="000000"/>
                </a:solidFill>
                <a:latin typeface="Times New Roman" pitchFamily="18" charset="0"/>
              </a:rPr>
              <a:t> национального проекта</a:t>
            </a:r>
          </a:p>
          <a:p>
            <a:pPr algn="ctr"/>
            <a:r>
              <a:rPr lang="ru-RU" sz="3200">
                <a:solidFill>
                  <a:srgbClr val="000000"/>
                </a:solidFill>
                <a:latin typeface="Times New Roman" pitchFamily="18" charset="0"/>
              </a:rPr>
              <a:t> «Образование» в сфере дополнительного образования детей.</a:t>
            </a:r>
          </a:p>
          <a:p>
            <a:pPr algn="ctr"/>
            <a:r>
              <a:rPr lang="ru-RU" sz="3200">
                <a:solidFill>
                  <a:srgbClr val="000000"/>
                </a:solidFill>
                <a:latin typeface="Times New Roman" pitchFamily="18" charset="0"/>
              </a:rPr>
              <a:t> Итоги и перспективы реализации проекта «Новые места дополнительного образования»</a:t>
            </a:r>
          </a:p>
        </p:txBody>
      </p:sp>
      <p:sp>
        <p:nvSpPr>
          <p:cNvPr id="204802" name="Прямоугольник 4"/>
          <p:cNvSpPr>
            <a:spLocks noChangeArrowheads="1"/>
          </p:cNvSpPr>
          <p:nvPr/>
        </p:nvSpPr>
        <p:spPr bwMode="auto">
          <a:xfrm rot="10800000" flipV="1">
            <a:off x="5664200" y="4868863"/>
            <a:ext cx="46085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Виноградова Елена Сергеевна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, </a:t>
            </a:r>
          </a:p>
          <a:p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заместитель директора </a:t>
            </a:r>
          </a:p>
          <a:p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МАОУ ДО «Дворец детского и юношеского творчества имени А.А. Алексеевой»</a:t>
            </a:r>
          </a:p>
        </p:txBody>
      </p:sp>
      <p:sp>
        <p:nvSpPr>
          <p:cNvPr id="204803" name="AutoShape 2" descr="Национальный проект «Образование»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4804" name="AutoShape 4" descr="Национальный проект «Образование»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4805" name="Picture 6" descr="D:\загрузки\лог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43925" y="404813"/>
            <a:ext cx="1728788" cy="168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Содержимое 2"/>
          <p:cNvSpPr>
            <a:spLocks noGrp="1"/>
          </p:cNvSpPr>
          <p:nvPr>
            <p:ph idx="1"/>
          </p:nvPr>
        </p:nvSpPr>
        <p:spPr>
          <a:xfrm>
            <a:off x="1992313" y="2924175"/>
            <a:ext cx="8229600" cy="49307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smtClean="0"/>
              <a:t>«Создание новых мест в образовательных организациях различных типов для реализации дополнительных общеразвивающих программ всех направленностей» (новые места в дополнительном образовании)</a:t>
            </a:r>
          </a:p>
          <a:p>
            <a:pPr algn="ctr" eaLnBrk="1" hangingPunct="1">
              <a:buFont typeface="Wingdings" pitchFamily="2" charset="2"/>
              <a:buNone/>
            </a:pPr>
            <a:endParaRPr lang="ru-RU" smtClean="0"/>
          </a:p>
          <a:p>
            <a:pPr algn="ctr" eaLnBrk="1" hangingPunct="1">
              <a:buFont typeface="Wingdings" pitchFamily="2" charset="2"/>
              <a:buNone/>
            </a:pPr>
            <a:r>
              <a:rPr lang="ru-RU" i="1" u="sng" smtClean="0"/>
              <a:t>ФП «Успех каждого ребенка»</a:t>
            </a:r>
          </a:p>
        </p:txBody>
      </p:sp>
      <p:sp>
        <p:nvSpPr>
          <p:cNvPr id="205826" name="Заголовок 1"/>
          <p:cNvSpPr>
            <a:spLocks noGrp="1"/>
          </p:cNvSpPr>
          <p:nvPr>
            <p:ph type="title"/>
          </p:nvPr>
        </p:nvSpPr>
        <p:spPr>
          <a:xfrm>
            <a:off x="1992313" y="549275"/>
            <a:ext cx="8229600" cy="920750"/>
          </a:xfrm>
        </p:spPr>
        <p:txBody>
          <a:bodyPr/>
          <a:lstStyle/>
          <a:p>
            <a:pPr eaLnBrk="1" hangingPunct="1"/>
            <a:r>
              <a:rPr lang="ru-RU" sz="4000" smtClean="0"/>
              <a:t>Реализация проекта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Содержимое 5"/>
          <p:cNvSpPr>
            <a:spLocks noGrp="1"/>
          </p:cNvSpPr>
          <p:nvPr>
            <p:ph idx="1"/>
          </p:nvPr>
        </p:nvSpPr>
        <p:spPr>
          <a:xfrm>
            <a:off x="2782888" y="2490788"/>
            <a:ext cx="9224962" cy="4572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smtClean="0"/>
              <a:t>МАОУ ДО  «Дворец детского и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smtClean="0"/>
              <a:t>юношеского творчества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smtClean="0"/>
              <a:t>имени А.А. Алексеевой»</a:t>
            </a:r>
          </a:p>
          <a:p>
            <a:pPr eaLnBrk="1" hangingPunct="1">
              <a:buFont typeface="Wingdings" pitchFamily="2" charset="2"/>
              <a:buNone/>
            </a:pPr>
            <a:endParaRPr lang="ru-RU" smtClean="0"/>
          </a:p>
          <a:p>
            <a:pPr eaLnBrk="1" hangingPunct="1">
              <a:buFont typeface="Wingdings" pitchFamily="2" charset="2"/>
              <a:buNone/>
            </a:pP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575" y="488950"/>
            <a:ext cx="8229600" cy="9223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sz="4400" dirty="0"/>
              <a:t>Учреждения-участники проекта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6851" name="Picture 2" descr="Z:\ЭМБЛЕМА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0013" y="2276475"/>
            <a:ext cx="2160587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2" name="Picture 2" descr="D:\загрузки\ЭМБЛЕМА 23 ШК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4063" y="4292600"/>
            <a:ext cx="2406650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53" name="Прямоугольник 2"/>
          <p:cNvSpPr>
            <a:spLocks noChangeArrowheads="1"/>
          </p:cNvSpPr>
          <p:nvPr/>
        </p:nvSpPr>
        <p:spPr bwMode="auto">
          <a:xfrm>
            <a:off x="2262188" y="5265738"/>
            <a:ext cx="50752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0000"/>
                </a:solidFill>
                <a:latin typeface="Times New Roman" pitchFamily="18" charset="0"/>
              </a:rPr>
              <a:t>МАОУ «Центр образования </a:t>
            </a:r>
          </a:p>
          <a:p>
            <a:r>
              <a:rPr lang="ru-RU" sz="2400">
                <a:solidFill>
                  <a:srgbClr val="000000"/>
                </a:solidFill>
                <a:latin typeface="Times New Roman" pitchFamily="18" charset="0"/>
              </a:rPr>
              <a:t>имени И.А. Милютина»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Содержимое 4"/>
          <p:cNvSpPr>
            <a:spLocks noGrp="1"/>
          </p:cNvSpPr>
          <p:nvPr>
            <p:ph idx="1"/>
          </p:nvPr>
        </p:nvSpPr>
        <p:spPr>
          <a:xfrm>
            <a:off x="1847850" y="5157788"/>
            <a:ext cx="8424863" cy="38766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mtClean="0"/>
              <a:t>     ул.Сталеваров, 32                                  ул. Монтклер, 12А</a:t>
            </a:r>
          </a:p>
          <a:p>
            <a:pPr eaLnBrk="1" hangingPunct="1">
              <a:buFont typeface="Wingdings" pitchFamily="2" charset="2"/>
              <a:buNone/>
            </a:pPr>
            <a:endParaRPr lang="ru-RU" smtClean="0"/>
          </a:p>
        </p:txBody>
      </p:sp>
      <p:sp>
        <p:nvSpPr>
          <p:cNvPr id="207874" name="Заголовок 1"/>
          <p:cNvSpPr>
            <a:spLocks noGrp="1"/>
          </p:cNvSpPr>
          <p:nvPr>
            <p:ph type="title"/>
          </p:nvPr>
        </p:nvSpPr>
        <p:spPr>
          <a:xfrm>
            <a:off x="1847850" y="620713"/>
            <a:ext cx="8534400" cy="758825"/>
          </a:xfrm>
        </p:spPr>
        <p:txBody>
          <a:bodyPr/>
          <a:lstStyle/>
          <a:p>
            <a:pPr eaLnBrk="1" hangingPunct="1"/>
            <a:r>
              <a:rPr lang="ru-RU" sz="4000" smtClean="0"/>
              <a:t>Места ведения образовательной деятельности</a:t>
            </a:r>
          </a:p>
        </p:txBody>
      </p:sp>
      <p:pic>
        <p:nvPicPr>
          <p:cNvPr id="1026" name="Picture 2" descr="D:\загрузки\23 школ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016" y="2276872"/>
            <a:ext cx="4176464" cy="2600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E:\БУЛЫЧЕВА Н.Н\ФОТОГРАФИИ\фото Дворец\2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847529" y="2400296"/>
            <a:ext cx="4185031" cy="2354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207963" y="908050"/>
            <a:ext cx="8685212" cy="0"/>
          </a:xfrm>
          <a:prstGeom prst="line">
            <a:avLst/>
          </a:prstGeom>
          <a:ln w="158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301413" y="6581775"/>
            <a:ext cx="890587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CF07995-2F94-482B-9EF7-D4D10CA90F45}" type="slidenum">
              <a:rPr lang="ru-RU" sz="13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ru-RU" sz="13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72035" name="Рисунок 17" descr="Изображение выглядит как нож&#10;&#10;Автоматически созданное описание"/>
          <p:cNvPicPr>
            <a:picLocks noChangeAspect="1"/>
          </p:cNvPicPr>
          <p:nvPr/>
        </p:nvPicPr>
        <p:blipFill>
          <a:blip r:embed="rId3"/>
          <a:srcRect r="78883"/>
          <a:stretch>
            <a:fillRect/>
          </a:stretch>
        </p:blipFill>
        <p:spPr bwMode="auto">
          <a:xfrm>
            <a:off x="0" y="0"/>
            <a:ext cx="19685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6" name="Rectangle 11"/>
          <p:cNvSpPr>
            <a:spLocks noChangeArrowheads="1"/>
          </p:cNvSpPr>
          <p:nvPr/>
        </p:nvSpPr>
        <p:spPr bwMode="auto">
          <a:xfrm>
            <a:off x="1776413" y="-76200"/>
            <a:ext cx="93757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1600" i="1"/>
              <a:t>Актуальность изменений в системе дополнительного образования, взаимодействие в сфере «Образование» на всех уровнях системы, реализация новых проектов и перспективы развития на 2021-2022 учебный год</a:t>
            </a:r>
          </a:p>
        </p:txBody>
      </p:sp>
      <p:pic>
        <p:nvPicPr>
          <p:cNvPr id="172037" name="Рисунок 23"/>
          <p:cNvPicPr>
            <a:picLocks noChangeAspect="1"/>
          </p:cNvPicPr>
          <p:nvPr/>
        </p:nvPicPr>
        <p:blipFill>
          <a:blip r:embed="rId4"/>
          <a:srcRect r="37279"/>
          <a:stretch>
            <a:fillRect/>
          </a:stretch>
        </p:blipFill>
        <p:spPr bwMode="auto">
          <a:xfrm>
            <a:off x="9685338" y="5157788"/>
            <a:ext cx="233997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8" name="Picture 2" descr="https://week-science.spbstu.ru/userfiles/images/partner/siriu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9713" y="5229225"/>
            <a:ext cx="2305050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9" name="Рисунок 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13263" y="5467350"/>
            <a:ext cx="23050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Прямоугольник 30"/>
          <p:cNvSpPr>
            <a:spLocks noChangeArrowheads="1"/>
          </p:cNvSpPr>
          <p:nvPr/>
        </p:nvSpPr>
        <p:spPr bwMode="auto">
          <a:xfrm>
            <a:off x="325438" y="1041400"/>
            <a:ext cx="360045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4" tIns="60957" rIns="121914" bIns="60957">
            <a:spAutoFit/>
          </a:bodyPr>
          <a:lstStyle/>
          <a:p>
            <a:pPr>
              <a:defRPr/>
            </a:pPr>
            <a:r>
              <a:rPr lang="ru-RU" altLang="ru-RU" sz="2000" b="1" dirty="0">
                <a:solidFill>
                  <a:srgbClr val="002060"/>
                </a:solidFill>
                <a:latin typeface="+mn-lt"/>
              </a:rPr>
              <a:t>Школьный </a:t>
            </a:r>
            <a:r>
              <a:rPr lang="ru-RU" altLang="ru-RU" sz="2000" b="1" dirty="0" err="1">
                <a:solidFill>
                  <a:srgbClr val="002060"/>
                </a:solidFill>
                <a:latin typeface="+mn-lt"/>
              </a:rPr>
              <a:t>кванториум</a:t>
            </a:r>
            <a:endParaRPr lang="ru-RU" altLang="ru-RU" sz="20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Текст 4"/>
          <p:cNvSpPr txBox="1">
            <a:spLocks/>
          </p:cNvSpPr>
          <p:nvPr/>
        </p:nvSpPr>
        <p:spPr bwMode="auto">
          <a:xfrm>
            <a:off x="312738" y="3543300"/>
            <a:ext cx="4129087" cy="1296988"/>
          </a:xfrm>
          <a:prstGeom prst="rect">
            <a:avLst/>
          </a:prstGeom>
          <a:noFill/>
          <a:ln>
            <a:noFill/>
          </a:ln>
        </p:spPr>
        <p:txBody>
          <a:bodyPr lIns="91438" tIns="45719" rIns="91438" bIns="45719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altLang="ru-RU" sz="2000" b="1" dirty="0" smtClean="0">
                <a:solidFill>
                  <a:srgbClr val="002060"/>
                </a:solidFill>
                <a:latin typeface="+mn-lt"/>
                <a:cs typeface="+mn-cs"/>
              </a:rPr>
              <a:t>МАОУ «Центр образования № 44»</a:t>
            </a:r>
            <a:endParaRPr lang="ru-RU" altLang="ru-RU" sz="2000" b="1" dirty="0">
              <a:solidFill>
                <a:srgbClr val="002060"/>
              </a:solidFill>
              <a:latin typeface="+mn-lt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latin typeface="+mn-lt"/>
                <a:cs typeface="+mn-cs"/>
              </a:rPr>
              <a:t>7,7 млн. рублей</a:t>
            </a:r>
            <a:endParaRPr lang="ru-RU" altLang="ru-RU" sz="2000" b="1" dirty="0">
              <a:solidFill>
                <a:srgbClr val="C00000"/>
              </a:solidFill>
              <a:latin typeface="+mn-lt"/>
              <a:cs typeface="+mn-cs"/>
            </a:endParaRPr>
          </a:p>
        </p:txBody>
      </p:sp>
      <p:sp>
        <p:nvSpPr>
          <p:cNvPr id="31755" name="Прямоугольник 2"/>
          <p:cNvSpPr>
            <a:spLocks noChangeArrowheads="1"/>
          </p:cNvSpPr>
          <p:nvPr/>
        </p:nvSpPr>
        <p:spPr bwMode="auto">
          <a:xfrm>
            <a:off x="398463" y="1506538"/>
            <a:ext cx="4681537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000" dirty="0">
                <a:solidFill>
                  <a:srgbClr val="002060"/>
                </a:solidFill>
                <a:latin typeface="Calibri" pitchFamily="34" charset="0"/>
              </a:rPr>
              <a:t>Субсидия из федерального бюджета средств обучения и воспитания, оборудования</a:t>
            </a:r>
          </a:p>
          <a:p>
            <a:pPr>
              <a:defRPr/>
            </a:pPr>
            <a:r>
              <a:rPr lang="ru-RU" sz="2000" b="1" dirty="0">
                <a:solidFill>
                  <a:srgbClr val="990000"/>
                </a:solidFill>
                <a:latin typeface="+mn-lt"/>
              </a:rPr>
              <a:t>21,4 млн. рублей</a:t>
            </a:r>
            <a:endParaRPr lang="ru-RU" sz="2000" dirty="0">
              <a:solidFill>
                <a:srgbClr val="990000"/>
              </a:solidFill>
              <a:latin typeface="+mn-lt"/>
            </a:endParaRPr>
          </a:p>
        </p:txBody>
      </p:sp>
      <p:pic>
        <p:nvPicPr>
          <p:cNvPr id="172043" name="Рисунок 1" descr="C:\Users\Ксения\Desktop\Новая папка\logo_kvant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05500" y="1101725"/>
            <a:ext cx="2824163" cy="128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44" name="Рисунок 35"/>
          <p:cNvPicPr>
            <a:picLocks noChangeAspect="1"/>
          </p:cNvPicPr>
          <p:nvPr/>
        </p:nvPicPr>
        <p:blipFill>
          <a:blip r:embed="rId8"/>
          <a:srcRect l="27652" t="3481" r="29881" b="2969"/>
          <a:stretch>
            <a:fillRect/>
          </a:stretch>
        </p:blipFill>
        <p:spPr bwMode="auto">
          <a:xfrm>
            <a:off x="6602413" y="2849563"/>
            <a:ext cx="151765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Содержимое 4"/>
          <p:cNvSpPr>
            <a:spLocks noGrp="1"/>
          </p:cNvSpPr>
          <p:nvPr>
            <p:ph idx="1"/>
          </p:nvPr>
        </p:nvSpPr>
        <p:spPr>
          <a:xfrm>
            <a:off x="1992313" y="2382838"/>
            <a:ext cx="8229600" cy="44973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mtClean="0"/>
              <a:t>- </a:t>
            </a:r>
            <a:r>
              <a:rPr lang="ru-RU" u="sng" smtClean="0"/>
              <a:t>Художественная - 2 программы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i="1" smtClean="0"/>
              <a:t>«Страна творчества», «Мир музыки и театра»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mtClean="0"/>
              <a:t>- </a:t>
            </a:r>
            <a:r>
              <a:rPr lang="ru-RU" u="sng" smtClean="0"/>
              <a:t>Социально-гуманитарная - 2 программы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i="1" smtClean="0"/>
              <a:t>«Основы финансовой  грамотности» «Традиционная народная культура»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i="1" smtClean="0"/>
              <a:t>- </a:t>
            </a:r>
            <a:r>
              <a:rPr lang="ru-RU" u="sng" smtClean="0"/>
              <a:t>Физкультурно-спортивная - 3 программы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i="1" smtClean="0"/>
              <a:t>«Общая физическая подготовка», «Спорт как искусство», «Шахматы. Старт»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850" y="404813"/>
            <a:ext cx="8534400" cy="7588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</a:t>
            </a:r>
            <a:r>
              <a:rPr lang="ru-RU" sz="3600" dirty="0"/>
              <a:t>Реализация 19 дополнительных общеобразовательных </a:t>
            </a:r>
            <a:r>
              <a:rPr lang="ru-RU" sz="3600" dirty="0" err="1"/>
              <a:t>общеразвивающих</a:t>
            </a:r>
            <a:r>
              <a:rPr lang="ru-RU" sz="3600" dirty="0"/>
              <a:t> программ по 6 направленностям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Содержимое 2"/>
          <p:cNvSpPr>
            <a:spLocks noGrp="1"/>
          </p:cNvSpPr>
          <p:nvPr>
            <p:ph idx="1"/>
          </p:nvPr>
        </p:nvSpPr>
        <p:spPr>
          <a:xfrm>
            <a:off x="1919288" y="2205038"/>
            <a:ext cx="8229600" cy="57213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u="sng" smtClean="0"/>
              <a:t>- Естественнонаучная – 6 программ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i="1" smtClean="0"/>
              <a:t>«Экологическая школа классных исследователей», «Мы исследуем и рисуем», «Экомониторинговые исследования», «Экология и  биология (подготовительный этап), «Экология и биология. Био», «Природа и творчество»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u="sng" smtClean="0"/>
              <a:t>-Туристско-краеведческая – 2 программы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i="1" smtClean="0"/>
              <a:t>«Собираемся в поход», «Юный турист» 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u="sng" smtClean="0"/>
              <a:t>-Техническая- 4 программы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ru-RU" i="1" smtClean="0"/>
              <a:t>«Азбука конструирования и моделирования», «3</a:t>
            </a:r>
            <a:r>
              <a:rPr lang="en-US" i="1" smtClean="0"/>
              <a:t>D</a:t>
            </a:r>
            <a:r>
              <a:rPr lang="ru-RU" i="1" smtClean="0"/>
              <a:t>-моделирование», «Аэро» «Компьютерный дизайн» </a:t>
            </a:r>
          </a:p>
        </p:txBody>
      </p:sp>
      <p:sp>
        <p:nvSpPr>
          <p:cNvPr id="209922" name="Заголовок 1"/>
          <p:cNvSpPr txBox="1">
            <a:spLocks/>
          </p:cNvSpPr>
          <p:nvPr/>
        </p:nvSpPr>
        <p:spPr bwMode="auto">
          <a:xfrm>
            <a:off x="1847850" y="404813"/>
            <a:ext cx="8534400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>
                <a:solidFill>
                  <a:srgbClr val="895D1D"/>
                </a:solidFill>
                <a:latin typeface="Times New Roman" pitchFamily="18" charset="0"/>
              </a:rPr>
              <a:t> Реализация 19 дополнительных общеобразовательных общеразвивающих программ по 6 направленностям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Содержимое 2"/>
          <p:cNvSpPr>
            <a:spLocks noGrp="1"/>
          </p:cNvSpPr>
          <p:nvPr>
            <p:ph idx="1"/>
          </p:nvPr>
        </p:nvSpPr>
        <p:spPr>
          <a:xfrm>
            <a:off x="1992313" y="2852738"/>
            <a:ext cx="8229600" cy="4281487"/>
          </a:xfrm>
        </p:spPr>
        <p:txBody>
          <a:bodyPr/>
          <a:lstStyle/>
          <a:p>
            <a:pPr eaLnBrk="1" hangingPunct="1"/>
            <a:r>
              <a:rPr lang="ru-RU" u="sng" smtClean="0"/>
              <a:t>Художественная направленность – 470 чел.</a:t>
            </a:r>
          </a:p>
          <a:p>
            <a:pPr eaLnBrk="1" hangingPunct="1"/>
            <a:r>
              <a:rPr lang="ru-RU" u="sng" smtClean="0"/>
              <a:t>Социально-гуманитарная – 217 чел.</a:t>
            </a:r>
          </a:p>
          <a:p>
            <a:pPr eaLnBrk="1" hangingPunct="1"/>
            <a:r>
              <a:rPr lang="ru-RU" u="sng" smtClean="0"/>
              <a:t>Физкультурно-спортивная – 275 чел.</a:t>
            </a:r>
          </a:p>
          <a:p>
            <a:pPr eaLnBrk="1" hangingPunct="1"/>
            <a:r>
              <a:rPr lang="ru-RU" u="sng" smtClean="0"/>
              <a:t>Естественнонаучная – 440 чел.</a:t>
            </a:r>
          </a:p>
          <a:p>
            <a:pPr eaLnBrk="1" hangingPunct="1"/>
            <a:r>
              <a:rPr lang="ru-RU" u="sng" smtClean="0"/>
              <a:t>Туристско-краеведческая – 384 чел.</a:t>
            </a:r>
          </a:p>
          <a:p>
            <a:pPr eaLnBrk="1" hangingPunct="1"/>
            <a:r>
              <a:rPr lang="ru-RU" u="sng" smtClean="0"/>
              <a:t>Техническая – 458 чел.</a:t>
            </a:r>
          </a:p>
          <a:p>
            <a:pPr eaLnBrk="1" hangingPunct="1"/>
            <a:endParaRPr lang="ru-RU" u="sng" smtClean="0"/>
          </a:p>
          <a:p>
            <a:pPr eaLnBrk="1" hangingPunct="1"/>
            <a:endParaRPr lang="ru-RU" u="sng" smtClean="0"/>
          </a:p>
          <a:p>
            <a:pPr eaLnBrk="1" hangingPunct="1"/>
            <a:endParaRPr lang="ru-RU" u="sng" smtClean="0"/>
          </a:p>
          <a:p>
            <a:pPr eaLnBrk="1" hangingPunct="1"/>
            <a:endParaRPr lang="ru-RU" u="sng" smtClean="0"/>
          </a:p>
          <a:p>
            <a:pPr eaLnBrk="1" hangingPunct="1"/>
            <a:endParaRPr lang="ru-RU" smtClean="0"/>
          </a:p>
        </p:txBody>
      </p:sp>
      <p:sp>
        <p:nvSpPr>
          <p:cNvPr id="210946" name="Заголовок 1"/>
          <p:cNvSpPr>
            <a:spLocks noGrp="1"/>
          </p:cNvSpPr>
          <p:nvPr>
            <p:ph type="title"/>
          </p:nvPr>
        </p:nvSpPr>
        <p:spPr>
          <a:xfrm>
            <a:off x="2208213" y="404813"/>
            <a:ext cx="7754937" cy="1054100"/>
          </a:xfrm>
        </p:spPr>
        <p:txBody>
          <a:bodyPr/>
          <a:lstStyle/>
          <a:p>
            <a:pPr eaLnBrk="1" hangingPunct="1"/>
            <a:r>
              <a:rPr lang="ru-RU" sz="4000" smtClean="0"/>
              <a:t>Количество учащихся в проекте- 2244 человек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74825" y="2133600"/>
            <a:ext cx="8713788" cy="4464050"/>
          </a:xfrm>
        </p:spPr>
        <p:txBody>
          <a:bodyPr rtlCol="0">
            <a:normAutofit fontScale="92500" lnSpcReduction="10000"/>
          </a:bodyPr>
          <a:lstStyle/>
          <a:p>
            <a:pPr marL="342900" lvl="1" indent="-342900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бесплатное дополнительное образование детей в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Зашекснинском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районе на одной  площадке по новым программам с использованием нового современного оборудования;</a:t>
            </a:r>
          </a:p>
          <a:p>
            <a:pPr marL="342900" lvl="1" indent="-342900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включение в систему воспитательной программы школы по направлению традиционная народная культура и туризм;</a:t>
            </a:r>
          </a:p>
          <a:p>
            <a:pPr marL="342900" lvl="1" indent="-342900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развитие сетевого взаимодействия,  в том числе,  с учреждением культуры - «Усадьба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Гальских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»;</a:t>
            </a:r>
          </a:p>
          <a:p>
            <a:pPr marL="342900" lvl="1" indent="-342900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профильные курсы повышения квалификации для всех педагогов-участников проекта; </a:t>
            </a:r>
          </a:p>
          <a:p>
            <a:pPr marL="342900" lvl="1" indent="-342900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уникальная возможность трансляции  опыта организации работы по естественнонаучной деятельности на федеральном и региональном уровнях  в рамках деятельности </a:t>
            </a:r>
            <a:r>
              <a:rPr lang="ru-RU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Экостанции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;</a:t>
            </a:r>
          </a:p>
          <a:p>
            <a:pPr marL="342900" lvl="1" indent="-342900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участие  в новом федеральном проекте «Экологический патруль»;</a:t>
            </a:r>
          </a:p>
          <a:p>
            <a:pPr marL="342900" lvl="1" indent="-342900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возможность расширить географию участия в федеральных конкурсах и конференциях.</a:t>
            </a:r>
          </a:p>
          <a:p>
            <a:pPr marL="342900" lvl="1" indent="-342900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lvl="1" indent="-342900" algn="just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65760" indent="-365760" algn="just" eaLnBrk="1" fontAlgn="auto" hangingPunct="1">
              <a:spcAft>
                <a:spcPts val="0"/>
              </a:spcAft>
              <a:defRPr/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1970" name="Заголовок 1"/>
          <p:cNvSpPr>
            <a:spLocks noGrp="1"/>
          </p:cNvSpPr>
          <p:nvPr>
            <p:ph type="title"/>
          </p:nvPr>
        </p:nvSpPr>
        <p:spPr>
          <a:xfrm>
            <a:off x="1992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smtClean="0"/>
              <a:t>Участие в реализации проекта это -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1703512" y="1628801"/>
            <a:ext cx="3096344" cy="247139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29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053748" y="1601138"/>
            <a:ext cx="3240360" cy="2376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/>
            </a:extLst>
          </a:blip>
          <a:srcRect/>
          <a:stretch/>
        </p:blipFill>
        <p:spPr bwMode="auto">
          <a:xfrm rot="5400000">
            <a:off x="3920570" y="3340254"/>
            <a:ext cx="4142987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Содержимое 6"/>
          <p:cNvSpPr>
            <a:spLocks noGrp="1"/>
          </p:cNvSpPr>
          <p:nvPr>
            <p:ph idx="1"/>
          </p:nvPr>
        </p:nvSpPr>
        <p:spPr>
          <a:xfrm>
            <a:off x="1919288" y="2708275"/>
            <a:ext cx="8229600" cy="5073650"/>
          </a:xfrm>
        </p:spPr>
        <p:txBody>
          <a:bodyPr/>
          <a:lstStyle/>
          <a:p>
            <a:pPr eaLnBrk="1" hangingPunct="1"/>
            <a:r>
              <a:rPr lang="ru-RU" smtClean="0"/>
              <a:t>Реализация ДООП по 6 направленностям</a:t>
            </a:r>
          </a:p>
          <a:p>
            <a:pPr eaLnBrk="1" hangingPunct="1"/>
            <a:r>
              <a:rPr lang="ru-RU" smtClean="0"/>
              <a:t>Участие в мероприятиях различного уровня</a:t>
            </a:r>
          </a:p>
          <a:p>
            <a:pPr eaLnBrk="1" hangingPunct="1"/>
            <a:r>
              <a:rPr lang="ru-RU" smtClean="0"/>
              <a:t>Трансляция педагогического опыта на разных площадках</a:t>
            </a:r>
          </a:p>
          <a:p>
            <a:pPr eaLnBrk="1" hangingPunct="1"/>
            <a:r>
              <a:rPr lang="ru-RU" smtClean="0"/>
              <a:t>Организация образовательной деятельности в предметной области «Технология»</a:t>
            </a:r>
          </a:p>
        </p:txBody>
      </p:sp>
      <p:sp>
        <p:nvSpPr>
          <p:cNvPr id="214018" name="Заголовок 1"/>
          <p:cNvSpPr>
            <a:spLocks noGrp="1"/>
          </p:cNvSpPr>
          <p:nvPr>
            <p:ph type="title"/>
          </p:nvPr>
        </p:nvSpPr>
        <p:spPr>
          <a:xfrm>
            <a:off x="1774825" y="836613"/>
            <a:ext cx="8534400" cy="758825"/>
          </a:xfrm>
        </p:spPr>
        <p:txBody>
          <a:bodyPr/>
          <a:lstStyle/>
          <a:p>
            <a:pPr eaLnBrk="1" hangingPunct="1"/>
            <a:r>
              <a:rPr lang="ru-RU" sz="4000" smtClean="0"/>
              <a:t>Наши перспективы</a:t>
            </a:r>
            <a:br>
              <a:rPr lang="ru-RU" sz="4000" smtClean="0"/>
            </a:br>
            <a:endParaRPr lang="ru-RU" sz="4000" smtClean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Содержимое 1"/>
          <p:cNvSpPr>
            <a:spLocks noGrp="1"/>
          </p:cNvSpPr>
          <p:nvPr>
            <p:ph idx="1"/>
          </p:nvPr>
        </p:nvSpPr>
        <p:spPr>
          <a:xfrm>
            <a:off x="2222500" y="2636838"/>
            <a:ext cx="7747000" cy="3489325"/>
          </a:xfrm>
        </p:spPr>
        <p:txBody>
          <a:bodyPr/>
          <a:lstStyle/>
          <a:p>
            <a:pPr algn="ctr" eaLnBrk="1" hangingPunct="1"/>
            <a:r>
              <a:rPr lang="ru-RU" sz="5400" smtClean="0"/>
              <a:t>Спасибо за внимание!</a:t>
            </a:r>
          </a:p>
        </p:txBody>
      </p:sp>
      <p:sp>
        <p:nvSpPr>
          <p:cNvPr id="215042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2363" y="2276475"/>
            <a:ext cx="7783512" cy="2062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400" b="1" dirty="0">
                <a:solidFill>
                  <a:srgbClr val="0231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eeSetC" pitchFamily="82" charset="0"/>
                <a:cs typeface="+mn-cs"/>
              </a:rPr>
              <a:t>Новые горизонты развития.</a:t>
            </a: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400" b="1" dirty="0">
                <a:solidFill>
                  <a:srgbClr val="0231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eeSetC" pitchFamily="82" charset="0"/>
                <a:cs typeface="+mn-cs"/>
              </a:rPr>
              <a:t>Школьный технопарк</a:t>
            </a:r>
          </a:p>
        </p:txBody>
      </p:sp>
      <p:grpSp>
        <p:nvGrpSpPr>
          <p:cNvPr id="217091" name="Группа 6"/>
          <p:cNvGrpSpPr>
            <a:grpSpLocks/>
          </p:cNvGrpSpPr>
          <p:nvPr/>
        </p:nvGrpSpPr>
        <p:grpSpPr bwMode="auto">
          <a:xfrm>
            <a:off x="100013" y="217488"/>
            <a:ext cx="4953000" cy="1146175"/>
            <a:chOff x="74727" y="163458"/>
            <a:chExt cx="7876294" cy="2449056"/>
          </a:xfrm>
        </p:grpSpPr>
        <p:sp>
          <p:nvSpPr>
            <p:cNvPr id="8" name="TextBox 7"/>
            <p:cNvSpPr txBox="1"/>
            <p:nvPr/>
          </p:nvSpPr>
          <p:spPr>
            <a:xfrm>
              <a:off x="4520288" y="516231"/>
              <a:ext cx="3430733" cy="1774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СОШ №14</a:t>
              </a: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Г. Череповец</a:t>
              </a:r>
            </a:p>
          </p:txBody>
        </p:sp>
        <p:pic>
          <p:nvPicPr>
            <p:cNvPr id="217095" name="Picture 4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5616" y="163458"/>
              <a:ext cx="1957705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7096" name="Picture 5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727" y="2056254"/>
              <a:ext cx="4186639" cy="556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>
              <a:off x="4356200" y="411076"/>
              <a:ext cx="0" cy="2089499"/>
            </a:xfrm>
            <a:prstGeom prst="line">
              <a:avLst/>
            </a:prstGeom>
            <a:ln w="76200">
              <a:solidFill>
                <a:srgbClr val="0231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7092" name="TextBox 13"/>
          <p:cNvSpPr txBox="1">
            <a:spLocks noChangeArrowheads="1"/>
          </p:cNvSpPr>
          <p:nvPr/>
        </p:nvSpPr>
        <p:spPr bwMode="auto">
          <a:xfrm>
            <a:off x="6191250" y="5637213"/>
            <a:ext cx="45735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7613"/>
            <a:r>
              <a:rPr lang="ru-RU" sz="2400" b="1">
                <a:solidFill>
                  <a:srgbClr val="0231A1"/>
                </a:solidFill>
                <a:latin typeface="BankGothic RUSS"/>
              </a:rPr>
              <a:t>Директор МАОУ «СОШ №14»</a:t>
            </a:r>
          </a:p>
          <a:p>
            <a:pPr defTabSz="1217613"/>
            <a:r>
              <a:rPr lang="ru-RU" sz="2400" b="1">
                <a:solidFill>
                  <a:srgbClr val="0231A1"/>
                </a:solidFill>
                <a:latin typeface="BankGothic RUSS"/>
              </a:rPr>
              <a:t>Шанина Анна Николаевна</a:t>
            </a:r>
          </a:p>
        </p:txBody>
      </p:sp>
      <p:pic>
        <p:nvPicPr>
          <p:cNvPr id="21709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67975" y="0"/>
            <a:ext cx="17240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114" name="Группа 6"/>
          <p:cNvGrpSpPr>
            <a:grpSpLocks/>
          </p:cNvGrpSpPr>
          <p:nvPr/>
        </p:nvGrpSpPr>
        <p:grpSpPr bwMode="auto">
          <a:xfrm>
            <a:off x="100013" y="217488"/>
            <a:ext cx="4953000" cy="1146175"/>
            <a:chOff x="74727" y="163458"/>
            <a:chExt cx="7876294" cy="2449056"/>
          </a:xfrm>
        </p:grpSpPr>
        <p:sp>
          <p:nvSpPr>
            <p:cNvPr id="8" name="TextBox 7"/>
            <p:cNvSpPr txBox="1"/>
            <p:nvPr/>
          </p:nvSpPr>
          <p:spPr>
            <a:xfrm>
              <a:off x="4520288" y="516231"/>
              <a:ext cx="3430733" cy="1774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СОШ №14</a:t>
              </a: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Г. Череповец</a:t>
              </a:r>
            </a:p>
          </p:txBody>
        </p:sp>
        <p:pic>
          <p:nvPicPr>
            <p:cNvPr id="218119" name="Picture 4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5616" y="163458"/>
              <a:ext cx="1957705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8120" name="Picture 5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727" y="2056254"/>
              <a:ext cx="4186639" cy="556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>
              <a:off x="4356200" y="411076"/>
              <a:ext cx="0" cy="2089499"/>
            </a:xfrm>
            <a:prstGeom prst="line">
              <a:avLst/>
            </a:prstGeom>
            <a:ln w="76200">
              <a:solidFill>
                <a:srgbClr val="0231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57188" y="1604963"/>
            <a:ext cx="11595100" cy="5253037"/>
          </a:xfrm>
        </p:spPr>
        <p:txBody>
          <a:bodyPr rtlCol="0">
            <a:normAutofit fontScale="32500" lnSpcReduction="20000"/>
          </a:bodyPr>
          <a:lstStyle/>
          <a:p>
            <a:pPr marL="457189" indent="-457189" algn="just" defTabSz="121917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1200" b="1" dirty="0">
                <a:solidFill>
                  <a:srgbClr val="0231A1"/>
                </a:solidFill>
                <a:latin typeface="FreeSetC" pitchFamily="82" charset="0"/>
              </a:rPr>
              <a:t>Национальный проект «Образование»</a:t>
            </a:r>
          </a:p>
          <a:p>
            <a:pPr marL="0" indent="0" algn="just" defTabSz="121917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1200" b="1" dirty="0">
              <a:solidFill>
                <a:srgbClr val="0231A1"/>
              </a:solidFill>
              <a:latin typeface="FreeSetC" pitchFamily="82" charset="0"/>
            </a:endParaRPr>
          </a:p>
          <a:p>
            <a:pPr marL="457189" indent="-457189" algn="just" defTabSz="121917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1200" b="1" dirty="0">
                <a:solidFill>
                  <a:srgbClr val="0231A1"/>
                </a:solidFill>
                <a:latin typeface="FreeSetC" pitchFamily="82" charset="0"/>
              </a:rPr>
              <a:t>Региональный проект «Современная школа»</a:t>
            </a:r>
          </a:p>
          <a:p>
            <a:pPr marL="0" indent="0" algn="just" defTabSz="121917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1200" b="1" dirty="0">
              <a:solidFill>
                <a:srgbClr val="0231A1"/>
              </a:solidFill>
              <a:latin typeface="FreeSetC" pitchFamily="82" charset="0"/>
            </a:endParaRPr>
          </a:p>
          <a:p>
            <a:pPr marL="457189" indent="-457189" algn="just" defTabSz="121917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1200" b="1" dirty="0">
                <a:solidFill>
                  <a:srgbClr val="0231A1"/>
                </a:solidFill>
                <a:latin typeface="FreeSetC" pitchFamily="82" charset="0"/>
              </a:rPr>
              <a:t>Подпрограмма 1 «Развитие общего и дополнительного образования детей" государственной программы "Развитие образования Вологодской области на 2021-2025 годы»</a:t>
            </a:r>
          </a:p>
          <a:p>
            <a:pPr marL="457189" indent="-457189" defTabSz="121917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4267" dirty="0">
              <a:solidFill>
                <a:srgbClr val="0231A1"/>
              </a:solidFill>
            </a:endParaRPr>
          </a:p>
        </p:txBody>
      </p:sp>
      <p:pic>
        <p:nvPicPr>
          <p:cNvPr id="21811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67975" y="-9525"/>
            <a:ext cx="17240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1973" name="Номер слайда 8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217613" fontAlgn="base">
              <a:spcBef>
                <a:spcPct val="0"/>
              </a:spcBef>
              <a:spcAft>
                <a:spcPct val="0"/>
              </a:spcAft>
              <a:defRPr/>
            </a:pPr>
            <a:fld id="{69E060BE-75AA-438F-B87C-C4E7A34A7FD2}" type="slidenum">
              <a:rPr lang="ru-RU">
                <a:solidFill>
                  <a:srgbClr val="898989"/>
                </a:solidFill>
                <a:cs typeface="Arial" charset="0"/>
              </a:rPr>
              <a:pPr defTabSz="1217613"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207963" y="908050"/>
            <a:ext cx="8685212" cy="0"/>
          </a:xfrm>
          <a:prstGeom prst="line">
            <a:avLst/>
          </a:prstGeom>
          <a:ln w="158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>
          <a:xfrm>
            <a:off x="239713" y="115888"/>
            <a:ext cx="10972800" cy="64928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200" b="1">
                <a:solidFill>
                  <a:srgbClr val="0070C0"/>
                </a:solidFill>
                <a:latin typeface="Calibri" pitchFamily="34" charset="0"/>
              </a:rPr>
              <a:t>Инновационные образовательные проекты</a:t>
            </a:r>
          </a:p>
          <a:p>
            <a:pPr>
              <a:lnSpc>
                <a:spcPct val="80000"/>
              </a:lnSpc>
            </a:pPr>
            <a:r>
              <a:rPr lang="ru-RU" sz="2200" b="1">
                <a:solidFill>
                  <a:srgbClr val="0070C0"/>
                </a:solidFill>
                <a:latin typeface="Calibri" pitchFamily="34" charset="0"/>
              </a:rPr>
              <a:t>и инфраструктура 2020-2021</a:t>
            </a:r>
          </a:p>
        </p:txBody>
      </p:sp>
      <p:sp>
        <p:nvSpPr>
          <p:cNvPr id="427012" name="TextBox 12"/>
          <p:cNvSpPr txBox="1">
            <a:spLocks noChangeArrowheads="1"/>
          </p:cNvSpPr>
          <p:nvPr/>
        </p:nvSpPr>
        <p:spPr bwMode="auto">
          <a:xfrm>
            <a:off x="11568113" y="6581775"/>
            <a:ext cx="623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fld id="{C20EB4A5-F210-42A1-9C89-D9AF54077C77}" type="slidenum">
              <a:rPr lang="ru-RU" sz="1200">
                <a:solidFill>
                  <a:srgbClr val="0070C0"/>
                </a:solidFill>
                <a:latin typeface="Arial Narrow" pitchFamily="34" charset="0"/>
              </a:rPr>
              <a:pPr algn="r"/>
              <a:t>4</a:t>
            </a:fld>
            <a:endParaRPr lang="ru-RU" sz="120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427013" name="Прямоугольник 33"/>
          <p:cNvSpPr>
            <a:spLocks noChangeArrowheads="1"/>
          </p:cNvSpPr>
          <p:nvPr/>
        </p:nvSpPr>
        <p:spPr bwMode="auto">
          <a:xfrm>
            <a:off x="622300" y="1751013"/>
            <a:ext cx="4310063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4" tIns="60957" rIns="121914" bIns="60957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altLang="ru-RU" sz="1600" b="1">
                <a:solidFill>
                  <a:srgbClr val="FF0000"/>
                </a:solidFill>
                <a:latin typeface="Calibri" pitchFamily="34" charset="0"/>
              </a:rPr>
              <a:t>16 935,7 тыс. руб.</a:t>
            </a:r>
          </a:p>
        </p:txBody>
      </p:sp>
      <p:sp>
        <p:nvSpPr>
          <p:cNvPr id="6" name="Прямоугольник 33"/>
          <p:cNvSpPr>
            <a:spLocks noChangeArrowheads="1"/>
          </p:cNvSpPr>
          <p:nvPr/>
        </p:nvSpPr>
        <p:spPr bwMode="auto">
          <a:xfrm>
            <a:off x="706438" y="1135063"/>
            <a:ext cx="3902075" cy="614362"/>
          </a:xfrm>
          <a:prstGeom prst="rect">
            <a:avLst/>
          </a:prstGeom>
          <a:noFill/>
          <a:ln>
            <a:noFill/>
          </a:ln>
        </p:spPr>
        <p:txBody>
          <a:bodyPr lIns="121914" tIns="60957" rIns="121914" bIns="60957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+mn-lt"/>
                <a:cs typeface="+mn-cs"/>
              </a:rPr>
              <a:t>Мобильный технопарк </a:t>
            </a:r>
          </a:p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+mn-lt"/>
                <a:cs typeface="+mn-cs"/>
              </a:rPr>
              <a:t>«</a:t>
            </a:r>
            <a:r>
              <a:rPr lang="ru-RU" altLang="ru-RU" sz="1600" b="1" dirty="0" err="1">
                <a:solidFill>
                  <a:srgbClr val="002060"/>
                </a:solidFill>
                <a:latin typeface="+mn-lt"/>
                <a:cs typeface="+mn-cs"/>
              </a:rPr>
              <a:t>Кванториум</a:t>
            </a:r>
            <a:r>
              <a:rPr lang="ru-RU" altLang="ru-RU" sz="1600" b="1" dirty="0">
                <a:solidFill>
                  <a:srgbClr val="002060"/>
                </a:solidFill>
                <a:latin typeface="+mn-lt"/>
                <a:cs typeface="+mn-cs"/>
              </a:rPr>
              <a:t>»</a:t>
            </a:r>
          </a:p>
        </p:txBody>
      </p:sp>
      <p:sp>
        <p:nvSpPr>
          <p:cNvPr id="7" name="Прямоугольник 30"/>
          <p:cNvSpPr>
            <a:spLocks noChangeArrowheads="1"/>
          </p:cNvSpPr>
          <p:nvPr/>
        </p:nvSpPr>
        <p:spPr bwMode="auto">
          <a:xfrm>
            <a:off x="7823200" y="1196975"/>
            <a:ext cx="4011613" cy="854075"/>
          </a:xfrm>
          <a:prstGeom prst="rect">
            <a:avLst/>
          </a:prstGeom>
          <a:noFill/>
          <a:ln>
            <a:noFill/>
          </a:ln>
        </p:spPr>
        <p:txBody>
          <a:bodyPr lIns="121914" tIns="60957" rIns="121914" bIns="60957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+mn-lt"/>
                <a:cs typeface="+mn-cs"/>
              </a:rPr>
              <a:t>Создание новых мест дополнительного образования</a:t>
            </a:r>
          </a:p>
        </p:txBody>
      </p:sp>
      <p:sp>
        <p:nvSpPr>
          <p:cNvPr id="15" name="Текст 7"/>
          <p:cNvSpPr txBox="1">
            <a:spLocks/>
          </p:cNvSpPr>
          <p:nvPr/>
        </p:nvSpPr>
        <p:spPr>
          <a:xfrm>
            <a:off x="8113713" y="4005263"/>
            <a:ext cx="3267075" cy="582612"/>
          </a:xfrm>
          <a:prstGeom prst="rect">
            <a:avLst/>
          </a:prstGeom>
        </p:spPr>
        <p:txBody>
          <a:bodyPr lIns="91438" tIns="45719" rIns="91438" bIns="45719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</a:rPr>
              <a:t>ДДЮТ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</a:rPr>
              <a:t>2 500,7 тыс. руб.</a:t>
            </a:r>
          </a:p>
        </p:txBody>
      </p:sp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3"/>
          <a:srcRect b="50145"/>
          <a:stretch>
            <a:fillRect/>
          </a:stretch>
        </p:blipFill>
        <p:spPr bwMode="auto">
          <a:xfrm>
            <a:off x="8217430" y="2209549"/>
            <a:ext cx="3025679" cy="1493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l="10830" t="25891" r="7235" b="17973"/>
          <a:stretch/>
        </p:blipFill>
        <p:spPr>
          <a:xfrm>
            <a:off x="246874" y="2208364"/>
            <a:ext cx="4403314" cy="1697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7019" name="AutoShape 2" descr="https://im0-tub-ru.yandex.net/i?id=28876ebde99bab59db81886d84a63380-l&amp;n=13"/>
          <p:cNvSpPr>
            <a:spLocks noChangeAspect="1" noChangeArrowheads="1"/>
          </p:cNvSpPr>
          <p:nvPr/>
        </p:nvSpPr>
        <p:spPr bwMode="auto">
          <a:xfrm>
            <a:off x="207963" y="-144463"/>
            <a:ext cx="4064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427020" name="Рисунок 6"/>
          <p:cNvPicPr>
            <a:picLocks noChangeAspect="1"/>
          </p:cNvPicPr>
          <p:nvPr/>
        </p:nvPicPr>
        <p:blipFill>
          <a:blip r:embed="rId5" cstate="print"/>
          <a:srcRect t="6915"/>
          <a:stretch>
            <a:fillRect/>
          </a:stretch>
        </p:blipFill>
        <p:spPr bwMode="auto">
          <a:xfrm>
            <a:off x="0" y="5613400"/>
            <a:ext cx="285115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27021" name="Object 13"/>
          <p:cNvGraphicFramePr>
            <a:graphicFrameLocks noChangeAspect="1"/>
          </p:cNvGraphicFramePr>
          <p:nvPr/>
        </p:nvGraphicFramePr>
        <p:xfrm>
          <a:off x="431800" y="3933825"/>
          <a:ext cx="4662488" cy="719138"/>
        </p:xfrm>
        <a:graphic>
          <a:graphicData uri="http://schemas.openxmlformats.org/presentationml/2006/ole">
            <p:oleObj spid="_x0000_s427021" name="CorelDRAW" r:id="rId6" imgW="1648968" imgH="341376" progId="">
              <p:embed/>
            </p:oleObj>
          </a:graphicData>
        </a:graphic>
      </p:graphicFrame>
      <p:pic>
        <p:nvPicPr>
          <p:cNvPr id="427022" name="Рисунок 10"/>
          <p:cNvPicPr>
            <a:picLocks noChangeAspect="1"/>
          </p:cNvPicPr>
          <p:nvPr/>
        </p:nvPicPr>
        <p:blipFill>
          <a:blip r:embed="rId7"/>
          <a:srcRect l="17287"/>
          <a:stretch>
            <a:fillRect/>
          </a:stretch>
        </p:blipFill>
        <p:spPr bwMode="auto">
          <a:xfrm>
            <a:off x="3408363" y="4868863"/>
            <a:ext cx="8523287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7023" name="Рисунок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19738" y="2492375"/>
            <a:ext cx="2540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138" name="Группа 6"/>
          <p:cNvGrpSpPr>
            <a:grpSpLocks/>
          </p:cNvGrpSpPr>
          <p:nvPr/>
        </p:nvGrpSpPr>
        <p:grpSpPr bwMode="auto">
          <a:xfrm>
            <a:off x="100013" y="217488"/>
            <a:ext cx="4953000" cy="1146175"/>
            <a:chOff x="74727" y="163458"/>
            <a:chExt cx="7876294" cy="2449056"/>
          </a:xfrm>
        </p:grpSpPr>
        <p:sp>
          <p:nvSpPr>
            <p:cNvPr id="8" name="TextBox 7"/>
            <p:cNvSpPr txBox="1"/>
            <p:nvPr/>
          </p:nvSpPr>
          <p:spPr>
            <a:xfrm>
              <a:off x="4520288" y="516231"/>
              <a:ext cx="3430733" cy="1774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СОШ №14</a:t>
              </a: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Г. Череповец</a:t>
              </a:r>
            </a:p>
          </p:txBody>
        </p:sp>
        <p:pic>
          <p:nvPicPr>
            <p:cNvPr id="219144" name="Picture 4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5616" y="163458"/>
              <a:ext cx="1957705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9145" name="Picture 5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727" y="2056254"/>
              <a:ext cx="4186639" cy="556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>
              <a:off x="4356200" y="411076"/>
              <a:ext cx="0" cy="2089499"/>
            </a:xfrm>
            <a:prstGeom prst="line">
              <a:avLst/>
            </a:prstGeom>
            <a:ln w="76200">
              <a:solidFill>
                <a:srgbClr val="0231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57188" y="2852738"/>
            <a:ext cx="11595100" cy="4005262"/>
          </a:xfrm>
        </p:spPr>
        <p:txBody>
          <a:bodyPr rtlCol="0">
            <a:noAutofit/>
          </a:bodyPr>
          <a:lstStyle/>
          <a:p>
            <a:pPr marL="0" indent="0" algn="just" defTabSz="121917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3467" b="1" dirty="0">
                <a:solidFill>
                  <a:srgbClr val="0231A1"/>
                </a:solidFill>
                <a:latin typeface="FreeSetC" pitchFamily="82" charset="0"/>
              </a:rPr>
              <a:t>  Распоряжение Министерства просвещения Российской Федерации №P-4 от 12 января 2021 года «</a:t>
            </a:r>
            <a:r>
              <a:rPr lang="ru-RU" sz="3467" dirty="0">
                <a:solidFill>
                  <a:srgbClr val="0231A1"/>
                </a:solidFill>
                <a:latin typeface="FreeSetC" pitchFamily="82" charset="0"/>
              </a:rPr>
              <a:t>Об утверждении методических рекомендаций по созданию и функционированию детских технопарков «</a:t>
            </a:r>
            <a:r>
              <a:rPr lang="ru-RU" sz="3467" dirty="0" err="1">
                <a:solidFill>
                  <a:srgbClr val="0231A1"/>
                </a:solidFill>
                <a:latin typeface="FreeSetC" pitchFamily="82" charset="0"/>
              </a:rPr>
              <a:t>Кванториум</a:t>
            </a:r>
            <a:r>
              <a:rPr lang="ru-RU" sz="3467" dirty="0">
                <a:solidFill>
                  <a:srgbClr val="0231A1"/>
                </a:solidFill>
                <a:latin typeface="FreeSetC" pitchFamily="82" charset="0"/>
              </a:rPr>
              <a:t>» на базе общеобразовательных организаций»</a:t>
            </a:r>
          </a:p>
        </p:txBody>
      </p:sp>
      <p:pic>
        <p:nvPicPr>
          <p:cNvPr id="21914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67975" y="-9525"/>
            <a:ext cx="17240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27050" y="1797050"/>
            <a:ext cx="8912225" cy="912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333" b="1" dirty="0">
                <a:solidFill>
                  <a:srgbClr val="0231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nkGothic RUSS" pitchFamily="34" charset="0"/>
                <a:cs typeface="+mn-cs"/>
              </a:rPr>
              <a:t>Нормативные документы</a:t>
            </a:r>
          </a:p>
        </p:txBody>
      </p:sp>
      <p:sp>
        <p:nvSpPr>
          <p:cNvPr id="212998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217613" fontAlgn="base">
              <a:spcBef>
                <a:spcPct val="0"/>
              </a:spcBef>
              <a:spcAft>
                <a:spcPct val="0"/>
              </a:spcAft>
              <a:defRPr/>
            </a:pPr>
            <a:fld id="{C5535E31-EBA9-422D-A241-D36D1DEAA3AB}" type="slidenum">
              <a:rPr lang="ru-RU">
                <a:solidFill>
                  <a:srgbClr val="898989"/>
                </a:solidFill>
                <a:cs typeface="Arial" charset="0"/>
              </a:rPr>
              <a:pPr defTabSz="1217613"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162" name="Группа 6"/>
          <p:cNvGrpSpPr>
            <a:grpSpLocks/>
          </p:cNvGrpSpPr>
          <p:nvPr/>
        </p:nvGrpSpPr>
        <p:grpSpPr bwMode="auto">
          <a:xfrm>
            <a:off x="100013" y="217488"/>
            <a:ext cx="4953000" cy="1146175"/>
            <a:chOff x="74727" y="163458"/>
            <a:chExt cx="7876294" cy="2449056"/>
          </a:xfrm>
        </p:grpSpPr>
        <p:sp>
          <p:nvSpPr>
            <p:cNvPr id="8" name="TextBox 7"/>
            <p:cNvSpPr txBox="1"/>
            <p:nvPr/>
          </p:nvSpPr>
          <p:spPr>
            <a:xfrm>
              <a:off x="4520288" y="516231"/>
              <a:ext cx="3430733" cy="1774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СОШ №14</a:t>
              </a: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Г. Череповец</a:t>
              </a:r>
            </a:p>
          </p:txBody>
        </p:sp>
        <p:pic>
          <p:nvPicPr>
            <p:cNvPr id="220175" name="Picture 4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5616" y="163458"/>
              <a:ext cx="1957705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176" name="Picture 5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727" y="2056254"/>
              <a:ext cx="4186639" cy="556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>
              <a:off x="4356200" y="411076"/>
              <a:ext cx="0" cy="2089499"/>
            </a:xfrm>
            <a:prstGeom prst="line">
              <a:avLst/>
            </a:prstGeom>
            <a:ln w="76200">
              <a:solidFill>
                <a:srgbClr val="0231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57188" y="2852738"/>
            <a:ext cx="11595100" cy="4005262"/>
          </a:xfrm>
        </p:spPr>
        <p:txBody>
          <a:bodyPr rtlCol="0">
            <a:noAutofit/>
          </a:bodyPr>
          <a:lstStyle/>
          <a:p>
            <a:pPr marL="0" indent="0" algn="just" defTabSz="121917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b="1" dirty="0">
                <a:solidFill>
                  <a:srgbClr val="0231A1"/>
                </a:solidFill>
                <a:latin typeface="FreeSetC" pitchFamily="82" charset="0"/>
                <a:cs typeface="Arial" panose="020B0604020202020204" pitchFamily="34" charset="0"/>
              </a:rPr>
              <a:t>Результат: </a:t>
            </a:r>
          </a:p>
          <a:p>
            <a:pPr marL="457189" indent="-457189" algn="just" defTabSz="121917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3200" dirty="0">
                <a:solidFill>
                  <a:srgbClr val="0231A1"/>
                </a:solidFill>
                <a:latin typeface="FreeSetC" pitchFamily="82" charset="0"/>
                <a:cs typeface="Arial" panose="020B0604020202020204" pitchFamily="34" charset="0"/>
              </a:rPr>
              <a:t>«на базе общеобразовательных организаций созданы и функционируют детские технопарки «</a:t>
            </a:r>
            <a:r>
              <a:rPr lang="ru-RU" sz="3200" dirty="0" err="1">
                <a:solidFill>
                  <a:srgbClr val="0231A1"/>
                </a:solidFill>
                <a:latin typeface="FreeSetC" pitchFamily="82" charset="0"/>
                <a:cs typeface="Arial" panose="020B0604020202020204" pitchFamily="34" charset="0"/>
              </a:rPr>
              <a:t>Кванториум</a:t>
            </a:r>
            <a:r>
              <a:rPr lang="ru-RU" sz="3200" dirty="0">
                <a:solidFill>
                  <a:srgbClr val="0231A1"/>
                </a:solidFill>
                <a:latin typeface="FreeSetC" pitchFamily="82" charset="0"/>
                <a:cs typeface="Arial" panose="020B0604020202020204" pitchFamily="34" charset="0"/>
              </a:rPr>
              <a:t>»»</a:t>
            </a:r>
          </a:p>
        </p:txBody>
      </p:sp>
      <p:pic>
        <p:nvPicPr>
          <p:cNvPr id="22016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67975" y="-9525"/>
            <a:ext cx="17240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27050" y="1797050"/>
            <a:ext cx="9058275" cy="912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333" b="1" dirty="0" err="1">
                <a:solidFill>
                  <a:srgbClr val="0231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nkGothic RUSS" pitchFamily="34" charset="0"/>
                <a:cs typeface="+mn-cs"/>
              </a:rPr>
              <a:t>Фп</a:t>
            </a:r>
            <a:r>
              <a:rPr lang="ru-RU" sz="5333" b="1" dirty="0">
                <a:solidFill>
                  <a:srgbClr val="0231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nkGothic RUSS" pitchFamily="34" charset="0"/>
                <a:cs typeface="+mn-cs"/>
              </a:rPr>
              <a:t> «Современная школа»</a:t>
            </a:r>
          </a:p>
        </p:txBody>
      </p:sp>
      <p:pic>
        <p:nvPicPr>
          <p:cNvPr id="220166" name="Picture 2" descr="C:\Users\kab_z\Desktop\D\10_Кванториум\Кванториум презентация\rdshq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0025" y="4484688"/>
            <a:ext cx="98583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68513" y="4562475"/>
            <a:ext cx="2451100" cy="2062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267" b="1" dirty="0">
                <a:solidFill>
                  <a:srgbClr val="0231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itchFamily="34" charset="0"/>
                <a:cs typeface="+mn-cs"/>
              </a:rPr>
              <a:t>2021 год</a:t>
            </a: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267" b="1" dirty="0">
                <a:solidFill>
                  <a:srgbClr val="0231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itchFamily="34" charset="0"/>
                <a:cs typeface="+mn-cs"/>
              </a:rPr>
              <a:t>2022 год</a:t>
            </a: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267" b="1" dirty="0">
                <a:solidFill>
                  <a:srgbClr val="0231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itchFamily="34" charset="0"/>
                <a:cs typeface="+mn-cs"/>
              </a:rPr>
              <a:t>2023 год</a:t>
            </a:r>
          </a:p>
        </p:txBody>
      </p:sp>
      <p:pic>
        <p:nvPicPr>
          <p:cNvPr id="220168" name="Picture 2" descr="C:\Users\kab_z\Desktop\D\10_Кванториум\Кванториум презентация\rdshq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0025" y="5210175"/>
            <a:ext cx="9858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0169" name="Picture 2" descr="C:\Users\kab_z\Desktop\D\10_Кванториум\Кванториум презентация\rdshq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0025" y="5907088"/>
            <a:ext cx="98583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0170" name="TextBox 3"/>
          <p:cNvSpPr txBox="1">
            <a:spLocks noChangeArrowheads="1"/>
          </p:cNvSpPr>
          <p:nvPr/>
        </p:nvSpPr>
        <p:spPr bwMode="auto">
          <a:xfrm>
            <a:off x="7535863" y="4521200"/>
            <a:ext cx="17605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7613"/>
            <a:r>
              <a:rPr lang="ru-RU" sz="4800">
                <a:solidFill>
                  <a:srgbClr val="0231A1"/>
                </a:solidFill>
                <a:latin typeface="FreeSetC"/>
              </a:rPr>
              <a:t>48 школ</a:t>
            </a:r>
          </a:p>
        </p:txBody>
      </p:sp>
      <p:sp>
        <p:nvSpPr>
          <p:cNvPr id="220171" name="TextBox 14"/>
          <p:cNvSpPr txBox="1">
            <a:spLocks noChangeArrowheads="1"/>
          </p:cNvSpPr>
          <p:nvPr/>
        </p:nvSpPr>
        <p:spPr bwMode="auto">
          <a:xfrm>
            <a:off x="7535863" y="5210175"/>
            <a:ext cx="17716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7613"/>
            <a:r>
              <a:rPr lang="ru-RU" sz="4800">
                <a:solidFill>
                  <a:srgbClr val="0231A1"/>
                </a:solidFill>
                <a:latin typeface="FreeSetC"/>
              </a:rPr>
              <a:t>49 школ</a:t>
            </a:r>
          </a:p>
        </p:txBody>
      </p:sp>
      <p:sp>
        <p:nvSpPr>
          <p:cNvPr id="220172" name="TextBox 15"/>
          <p:cNvSpPr txBox="1">
            <a:spLocks noChangeArrowheads="1"/>
          </p:cNvSpPr>
          <p:nvPr/>
        </p:nvSpPr>
        <p:spPr bwMode="auto">
          <a:xfrm>
            <a:off x="7535863" y="5907088"/>
            <a:ext cx="17605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7613"/>
            <a:r>
              <a:rPr lang="ru-RU" sz="4800">
                <a:solidFill>
                  <a:srgbClr val="0231A1"/>
                </a:solidFill>
                <a:latin typeface="FreeSetC"/>
              </a:rPr>
              <a:t>48 школ</a:t>
            </a:r>
          </a:p>
        </p:txBody>
      </p:sp>
      <p:sp>
        <p:nvSpPr>
          <p:cNvPr id="214029" name="Номер слайда 9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217613" fontAlgn="base">
              <a:spcBef>
                <a:spcPct val="0"/>
              </a:spcBef>
              <a:spcAft>
                <a:spcPct val="0"/>
              </a:spcAft>
              <a:defRPr/>
            </a:pPr>
            <a:fld id="{C6BF15C2-E01D-492C-A0B8-6AC31F753861}" type="slidenum">
              <a:rPr lang="ru-RU">
                <a:solidFill>
                  <a:srgbClr val="898989"/>
                </a:solidFill>
                <a:cs typeface="Arial" charset="0"/>
              </a:rPr>
              <a:pPr defTabSz="1217613"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186" name="Группа 6"/>
          <p:cNvGrpSpPr>
            <a:grpSpLocks/>
          </p:cNvGrpSpPr>
          <p:nvPr/>
        </p:nvGrpSpPr>
        <p:grpSpPr bwMode="auto">
          <a:xfrm>
            <a:off x="100013" y="217488"/>
            <a:ext cx="4953000" cy="1146175"/>
            <a:chOff x="74727" y="163458"/>
            <a:chExt cx="7876294" cy="2449056"/>
          </a:xfrm>
        </p:grpSpPr>
        <p:sp>
          <p:nvSpPr>
            <p:cNvPr id="8" name="TextBox 7"/>
            <p:cNvSpPr txBox="1"/>
            <p:nvPr/>
          </p:nvSpPr>
          <p:spPr>
            <a:xfrm>
              <a:off x="4520288" y="516231"/>
              <a:ext cx="3430733" cy="1774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СОШ №14</a:t>
              </a: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Г. Череповец</a:t>
              </a:r>
            </a:p>
          </p:txBody>
        </p:sp>
        <p:pic>
          <p:nvPicPr>
            <p:cNvPr id="221196" name="Picture 4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5616" y="163458"/>
              <a:ext cx="1957705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1197" name="Picture 5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727" y="2056254"/>
              <a:ext cx="4186639" cy="556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>
              <a:off x="4356200" y="411076"/>
              <a:ext cx="0" cy="2089499"/>
            </a:xfrm>
            <a:prstGeom prst="line">
              <a:avLst/>
            </a:prstGeom>
            <a:ln w="76200">
              <a:solidFill>
                <a:srgbClr val="0231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118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67975" y="-9525"/>
            <a:ext cx="17240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27050" y="1797050"/>
            <a:ext cx="2668588" cy="912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333" b="1" dirty="0">
                <a:solidFill>
                  <a:srgbClr val="0231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nkGothic RUSS" pitchFamily="34" charset="0"/>
                <a:cs typeface="+mn-cs"/>
              </a:rPr>
              <a:t>Зачем?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28700" y="2760663"/>
            <a:ext cx="10995025" cy="3243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1219170" fontAlgn="auto">
              <a:spcBef>
                <a:spcPts val="2400"/>
              </a:spcBef>
              <a:spcAft>
                <a:spcPts val="0"/>
              </a:spcAft>
              <a:defRPr/>
            </a:pPr>
            <a:r>
              <a:rPr lang="ru-RU" sz="2067" b="1" dirty="0">
                <a:solidFill>
                  <a:srgbClr val="0231A1"/>
                </a:solidFill>
                <a:latin typeface="FreeSetC" pitchFamily="82" charset="0"/>
                <a:cs typeface="+mn-cs"/>
              </a:rPr>
              <a:t>Расширение содержания </a:t>
            </a:r>
            <a:r>
              <a:rPr lang="ru-RU" sz="2067" dirty="0">
                <a:solidFill>
                  <a:srgbClr val="0231A1"/>
                </a:solidFill>
                <a:latin typeface="FreeSetC" pitchFamily="82" charset="0"/>
                <a:cs typeface="+mn-cs"/>
              </a:rPr>
              <a:t>общего образования с целью формирования у обучающихся современных навыков и компетенций</a:t>
            </a:r>
          </a:p>
          <a:p>
            <a:pPr algn="just" defTabSz="1219170" fontAlgn="auto">
              <a:spcBef>
                <a:spcPts val="2400"/>
              </a:spcBef>
              <a:spcAft>
                <a:spcPts val="0"/>
              </a:spcAft>
              <a:defRPr/>
            </a:pPr>
            <a:r>
              <a:rPr lang="ru-RU" sz="2067" b="1" dirty="0">
                <a:solidFill>
                  <a:srgbClr val="0231A1"/>
                </a:solidFill>
                <a:latin typeface="FreeSetC" pitchFamily="82" charset="0"/>
                <a:cs typeface="+mn-cs"/>
              </a:rPr>
              <a:t>Развитие у обучающихся естественно-научной, математической, информационной грамотности</a:t>
            </a:r>
            <a:r>
              <a:rPr lang="ru-RU" sz="2067" dirty="0">
                <a:solidFill>
                  <a:srgbClr val="0231A1"/>
                </a:solidFill>
                <a:latin typeface="FreeSetC" pitchFamily="82" charset="0"/>
                <a:cs typeface="+mn-cs"/>
              </a:rPr>
              <a:t>, формирование критического и креативного мышления</a:t>
            </a:r>
          </a:p>
          <a:p>
            <a:pPr algn="just" defTabSz="1219170" fontAlgn="auto">
              <a:spcBef>
                <a:spcPts val="2400"/>
              </a:spcBef>
              <a:spcAft>
                <a:spcPts val="0"/>
              </a:spcAft>
              <a:defRPr/>
            </a:pPr>
            <a:r>
              <a:rPr lang="ru-RU" sz="2067" b="1" dirty="0">
                <a:solidFill>
                  <a:srgbClr val="0231A1"/>
                </a:solidFill>
                <a:latin typeface="FreeSetC" pitchFamily="82" charset="0"/>
                <a:cs typeface="+mn-cs"/>
              </a:rPr>
              <a:t>Углубленное освоение основных образовательных программ общего образования, </a:t>
            </a:r>
            <a:r>
              <a:rPr lang="ru-RU" sz="2067" dirty="0">
                <a:solidFill>
                  <a:srgbClr val="0231A1"/>
                </a:solidFill>
                <a:latin typeface="FreeSetC" pitchFamily="82" charset="0"/>
                <a:cs typeface="+mn-cs"/>
              </a:rPr>
              <a:t>реализация курсов внеурочной деятельности, программ дополнительного образования</a:t>
            </a:r>
          </a:p>
          <a:p>
            <a:pPr algn="just" defTabSz="1219170" fontAlgn="auto">
              <a:spcBef>
                <a:spcPts val="2400"/>
              </a:spcBef>
              <a:spcAft>
                <a:spcPts val="0"/>
              </a:spcAft>
              <a:defRPr/>
            </a:pPr>
            <a:r>
              <a:rPr lang="ru-RU" sz="2067" b="1" dirty="0">
                <a:solidFill>
                  <a:srgbClr val="0231A1"/>
                </a:solidFill>
                <a:latin typeface="FreeSetC" pitchFamily="82" charset="0"/>
                <a:cs typeface="+mn-cs"/>
              </a:rPr>
              <a:t>Повышение качества образования, </a:t>
            </a:r>
            <a:r>
              <a:rPr lang="ru-RU" sz="2067" dirty="0">
                <a:solidFill>
                  <a:srgbClr val="0231A1"/>
                </a:solidFill>
                <a:latin typeface="FreeSetC" pitchFamily="82" charset="0"/>
                <a:cs typeface="+mn-cs"/>
              </a:rPr>
              <a:t>в том числе в том числе по программам естественно-научной и технической направленностей </a:t>
            </a:r>
          </a:p>
        </p:txBody>
      </p:sp>
      <p:sp>
        <p:nvSpPr>
          <p:cNvPr id="17" name="Нашивка 16"/>
          <p:cNvSpPr/>
          <p:nvPr/>
        </p:nvSpPr>
        <p:spPr>
          <a:xfrm>
            <a:off x="334963" y="2760663"/>
            <a:ext cx="576262" cy="763587"/>
          </a:xfrm>
          <a:prstGeom prst="chevron">
            <a:avLst/>
          </a:prstGeom>
          <a:solidFill>
            <a:schemeClr val="bg1"/>
          </a:solidFill>
          <a:ln>
            <a:solidFill>
              <a:srgbClr val="0231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Нашивка 19"/>
          <p:cNvSpPr/>
          <p:nvPr/>
        </p:nvSpPr>
        <p:spPr>
          <a:xfrm>
            <a:off x="366713" y="3751263"/>
            <a:ext cx="576262" cy="763587"/>
          </a:xfrm>
          <a:prstGeom prst="chevron">
            <a:avLst/>
          </a:prstGeom>
          <a:solidFill>
            <a:schemeClr val="bg1"/>
          </a:solidFill>
          <a:ln>
            <a:solidFill>
              <a:srgbClr val="0231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1" name="Нашивка 20"/>
          <p:cNvSpPr/>
          <p:nvPr/>
        </p:nvSpPr>
        <p:spPr>
          <a:xfrm>
            <a:off x="349250" y="4676775"/>
            <a:ext cx="576263" cy="763588"/>
          </a:xfrm>
          <a:prstGeom prst="chevron">
            <a:avLst/>
          </a:prstGeom>
          <a:solidFill>
            <a:schemeClr val="bg1"/>
          </a:solidFill>
          <a:ln>
            <a:solidFill>
              <a:srgbClr val="0231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Нашивка 21"/>
          <p:cNvSpPr/>
          <p:nvPr/>
        </p:nvSpPr>
        <p:spPr>
          <a:xfrm>
            <a:off x="366713" y="5637213"/>
            <a:ext cx="576262" cy="763587"/>
          </a:xfrm>
          <a:prstGeom prst="chevron">
            <a:avLst/>
          </a:prstGeom>
          <a:solidFill>
            <a:schemeClr val="bg1"/>
          </a:solidFill>
          <a:ln>
            <a:solidFill>
              <a:srgbClr val="0231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15050" name="Номер слайда 17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217613" fontAlgn="base">
              <a:spcBef>
                <a:spcPct val="0"/>
              </a:spcBef>
              <a:spcAft>
                <a:spcPct val="0"/>
              </a:spcAft>
              <a:defRPr/>
            </a:pPr>
            <a:fld id="{280C6601-55FE-49F0-9F2B-77934BCA96DA}" type="slidenum">
              <a:rPr lang="ru-RU">
                <a:solidFill>
                  <a:srgbClr val="898989"/>
                </a:solidFill>
                <a:cs typeface="Arial" charset="0"/>
              </a:rPr>
              <a:pPr defTabSz="1217613"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210" name="Группа 6"/>
          <p:cNvGrpSpPr>
            <a:grpSpLocks/>
          </p:cNvGrpSpPr>
          <p:nvPr/>
        </p:nvGrpSpPr>
        <p:grpSpPr bwMode="auto">
          <a:xfrm>
            <a:off x="100013" y="217488"/>
            <a:ext cx="4953000" cy="1146175"/>
            <a:chOff x="74727" y="163458"/>
            <a:chExt cx="7876294" cy="2449056"/>
          </a:xfrm>
        </p:grpSpPr>
        <p:sp>
          <p:nvSpPr>
            <p:cNvPr id="8" name="TextBox 7"/>
            <p:cNvSpPr txBox="1"/>
            <p:nvPr/>
          </p:nvSpPr>
          <p:spPr>
            <a:xfrm>
              <a:off x="4520288" y="516231"/>
              <a:ext cx="3430733" cy="1774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СОШ №14</a:t>
              </a: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Г. Череповец</a:t>
              </a:r>
            </a:p>
          </p:txBody>
        </p:sp>
        <p:pic>
          <p:nvPicPr>
            <p:cNvPr id="222219" name="Picture 4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5616" y="163458"/>
              <a:ext cx="1957705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220" name="Picture 5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727" y="2056254"/>
              <a:ext cx="4186639" cy="556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>
              <a:off x="4356200" y="411076"/>
              <a:ext cx="0" cy="2089499"/>
            </a:xfrm>
            <a:prstGeom prst="line">
              <a:avLst/>
            </a:prstGeom>
            <a:ln w="76200">
              <a:solidFill>
                <a:srgbClr val="0231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22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67975" y="-9525"/>
            <a:ext cx="17240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42888" y="1677988"/>
            <a:ext cx="9247187" cy="18161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733" b="1" dirty="0">
                <a:solidFill>
                  <a:srgbClr val="0231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itchFamily="34" charset="0"/>
                <a:cs typeface="Arial" panose="020B0604020202020204" pitchFamily="34" charset="0"/>
              </a:rPr>
              <a:t>Финансирование проекта </a:t>
            </a: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733" b="1" dirty="0">
                <a:solidFill>
                  <a:srgbClr val="0231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itchFamily="34" charset="0"/>
                <a:cs typeface="Arial" panose="020B0604020202020204" pitchFamily="34" charset="0"/>
              </a:rPr>
              <a:t>«Школьный технопарк «</a:t>
            </a:r>
            <a:r>
              <a:rPr lang="ru-RU" sz="3733" b="1" dirty="0" err="1">
                <a:solidFill>
                  <a:srgbClr val="0231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itchFamily="34" charset="0"/>
                <a:cs typeface="Arial" panose="020B0604020202020204" pitchFamily="34" charset="0"/>
              </a:rPr>
              <a:t>Кванториум</a:t>
            </a:r>
            <a:r>
              <a:rPr lang="ru-RU" sz="3733" b="1" dirty="0">
                <a:solidFill>
                  <a:srgbClr val="0231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itchFamily="34" charset="0"/>
                <a:cs typeface="Arial" panose="020B0604020202020204" pitchFamily="34" charset="0"/>
              </a:rPr>
              <a:t>» </a:t>
            </a: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733" b="1" dirty="0">
                <a:solidFill>
                  <a:srgbClr val="0231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itchFamily="34" charset="0"/>
                <a:cs typeface="Arial" panose="020B0604020202020204" pitchFamily="34" charset="0"/>
              </a:rPr>
              <a:t>на базе МАОУ «СОШ № 14»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575" y="3778250"/>
            <a:ext cx="6096000" cy="2020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231A1"/>
                </a:solidFill>
                <a:latin typeface="FreeSetC" pitchFamily="82" charset="0"/>
                <a:cs typeface="+mn-cs"/>
              </a:rPr>
              <a:t>Субсидия из федерального бюджета бюджету субъекта Российской Федерации на приобретение средств обучения и воспитания, оборудования</a:t>
            </a: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333" b="1" dirty="0">
                <a:solidFill>
                  <a:srgbClr val="990000"/>
                </a:solidFill>
                <a:latin typeface="Calibri"/>
                <a:cs typeface="+mn-cs"/>
              </a:rPr>
              <a:t>21 363 907 рублей</a:t>
            </a:r>
            <a:endParaRPr lang="ru-RU" sz="5333" dirty="0">
              <a:solidFill>
                <a:srgbClr val="990000"/>
              </a:solidFill>
              <a:latin typeface="Calibri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76950" y="3778250"/>
            <a:ext cx="6096000" cy="2020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>
                <a:solidFill>
                  <a:srgbClr val="0231A1"/>
                </a:solidFill>
                <a:latin typeface="FreeSetC" pitchFamily="82" charset="0"/>
                <a:cs typeface="+mn-cs"/>
              </a:rPr>
              <a:t>Софинансирование</a:t>
            </a:r>
            <a:r>
              <a:rPr lang="ru-RU" sz="2400" b="1" dirty="0">
                <a:solidFill>
                  <a:srgbClr val="0231A1"/>
                </a:solidFill>
                <a:latin typeface="FreeSetC" pitchFamily="82" charset="0"/>
                <a:cs typeface="+mn-cs"/>
              </a:rPr>
              <a:t> субъектом Российской Федерации мероприятий по созданию Школьных </a:t>
            </a:r>
            <a:r>
              <a:rPr lang="ru-RU" sz="2400" b="1" dirty="0" err="1">
                <a:solidFill>
                  <a:srgbClr val="0231A1"/>
                </a:solidFill>
                <a:latin typeface="FreeSetC" pitchFamily="82" charset="0"/>
                <a:cs typeface="+mn-cs"/>
              </a:rPr>
              <a:t>Кванториумов</a:t>
            </a:r>
            <a:r>
              <a:rPr lang="ru-RU" sz="2400" b="1" dirty="0">
                <a:solidFill>
                  <a:srgbClr val="0231A1"/>
                </a:solidFill>
                <a:latin typeface="FreeSetC" pitchFamily="82" charset="0"/>
                <a:cs typeface="+mn-cs"/>
              </a:rPr>
              <a:t> (Ремонт помещений)</a:t>
            </a: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333" b="1" dirty="0">
                <a:solidFill>
                  <a:srgbClr val="990000"/>
                </a:solidFill>
                <a:latin typeface="Calibri"/>
                <a:cs typeface="+mn-cs"/>
              </a:rPr>
              <a:t>21 900 000 рублей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0013" y="3524250"/>
            <a:ext cx="5951537" cy="3073400"/>
          </a:xfrm>
          <a:prstGeom prst="roundRect">
            <a:avLst/>
          </a:prstGeom>
          <a:noFill/>
          <a:ln w="38100">
            <a:solidFill>
              <a:srgbClr val="0231A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148388" y="3524250"/>
            <a:ext cx="5953125" cy="3073400"/>
          </a:xfrm>
          <a:prstGeom prst="roundRect">
            <a:avLst/>
          </a:prstGeom>
          <a:noFill/>
          <a:ln w="38100">
            <a:solidFill>
              <a:srgbClr val="0231A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16073" name="Номер слайда 10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217613" fontAlgn="base">
              <a:spcBef>
                <a:spcPct val="0"/>
              </a:spcBef>
              <a:spcAft>
                <a:spcPct val="0"/>
              </a:spcAft>
              <a:defRPr/>
            </a:pPr>
            <a:fld id="{6B32E7F2-F615-4976-BB2C-3BEFF78638D5}" type="slidenum">
              <a:rPr lang="ru-RU">
                <a:solidFill>
                  <a:srgbClr val="898989"/>
                </a:solidFill>
                <a:cs typeface="Arial" charset="0"/>
              </a:rPr>
              <a:pPr defTabSz="1217613"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234" name="Группа 6"/>
          <p:cNvGrpSpPr>
            <a:grpSpLocks/>
          </p:cNvGrpSpPr>
          <p:nvPr/>
        </p:nvGrpSpPr>
        <p:grpSpPr bwMode="auto">
          <a:xfrm>
            <a:off x="100013" y="217488"/>
            <a:ext cx="4953000" cy="1146175"/>
            <a:chOff x="74727" y="163458"/>
            <a:chExt cx="7876294" cy="2449056"/>
          </a:xfrm>
        </p:grpSpPr>
        <p:sp>
          <p:nvSpPr>
            <p:cNvPr id="8" name="TextBox 7"/>
            <p:cNvSpPr txBox="1"/>
            <p:nvPr/>
          </p:nvSpPr>
          <p:spPr>
            <a:xfrm>
              <a:off x="4520288" y="516231"/>
              <a:ext cx="3430733" cy="1774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СОШ №14</a:t>
              </a: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Г. Череповец</a:t>
              </a:r>
            </a:p>
          </p:txBody>
        </p:sp>
        <p:pic>
          <p:nvPicPr>
            <p:cNvPr id="223244" name="Picture 4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5616" y="163458"/>
              <a:ext cx="1957705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3245" name="Picture 5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727" y="2056254"/>
              <a:ext cx="4186639" cy="556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>
              <a:off x="4356200" y="411076"/>
              <a:ext cx="0" cy="2089499"/>
            </a:xfrm>
            <a:prstGeom prst="line">
              <a:avLst/>
            </a:prstGeom>
            <a:ln w="76200">
              <a:solidFill>
                <a:srgbClr val="0231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323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67975" y="-9525"/>
            <a:ext cx="17240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4000" y="1804988"/>
            <a:ext cx="8980488" cy="132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231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nkGothic RUSS" pitchFamily="34" charset="0"/>
                <a:cs typeface="+mn-cs"/>
              </a:rPr>
              <a:t>Что необходимо для</a:t>
            </a: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0231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nkGothic RUSS" pitchFamily="34" charset="0"/>
                <a:cs typeface="+mn-cs"/>
              </a:rPr>
              <a:t>Создания школьного </a:t>
            </a:r>
            <a:r>
              <a:rPr lang="ru-RU" sz="4000" b="1" dirty="0" err="1">
                <a:solidFill>
                  <a:srgbClr val="0231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nkGothic RUSS" pitchFamily="34" charset="0"/>
                <a:cs typeface="+mn-cs"/>
              </a:rPr>
              <a:t>кванториума</a:t>
            </a:r>
            <a:endParaRPr lang="ru-RU" sz="4000" b="1" dirty="0">
              <a:solidFill>
                <a:srgbClr val="0231A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nkGothic RUSS" pitchFamily="34" charset="0"/>
              <a:cs typeface="+mn-cs"/>
            </a:endParaRPr>
          </a:p>
        </p:txBody>
      </p:sp>
      <p:graphicFrame>
        <p:nvGraphicFramePr>
          <p:cNvPr id="17" name="Схема 16"/>
          <p:cNvGraphicFramePr/>
          <p:nvPr/>
        </p:nvGraphicFramePr>
        <p:xfrm>
          <a:off x="-18669" y="3159695"/>
          <a:ext cx="12355361" cy="3655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074" name="Picture 2" descr="C:\Users\kab_z\Desktop\D\10_Кванториум\Кванториум презентация\Рисунок2.png"/>
          <p:cNvPicPr>
            <a:picLocks noChangeAspect="1" noChangeArrowheads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68672" y="3051947"/>
            <a:ext cx="1402304" cy="1402304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3075" name="Picture 3" descr="C:\Users\kab_z\Desktop\D\10_Кванториум\Кванториум презентация\Рисунок3.png"/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620908" y="3144813"/>
            <a:ext cx="1324475" cy="1314188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3076" name="Picture 4" descr="C:\Users\kab_z\Desktop\D\10_Кванториум\Кванториум презентация\Рисунок4.png"/>
          <p:cNvPicPr>
            <a:picLocks noChangeAspect="1" noChangeArrowheads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864085" y="3173760"/>
            <a:ext cx="1219200" cy="1219200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3077" name="Picture 5" descr="C:\Users\kab_z\Desktop\D\10_Кванториум\Кванториум презентация\Рисунок5.png"/>
          <p:cNvPicPr>
            <a:picLocks noChangeAspect="1" noChangeArrowheads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111096" y="3159695"/>
            <a:ext cx="1219200" cy="1219200"/>
          </a:xfrm>
          <a:prstGeom prst="rect">
            <a:avLst/>
          </a:prstGeom>
          <a:noFill/>
          <a:extLst>
            <a:ext uri="{909E8E84-426E-40DD-AFC4-6F175D3DCCD1}"/>
          </a:extLst>
        </p:spPr>
      </p:pic>
      <p:sp>
        <p:nvSpPr>
          <p:cNvPr id="217098" name="Номер слайда 17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217613" fontAlgn="base">
              <a:spcBef>
                <a:spcPct val="0"/>
              </a:spcBef>
              <a:spcAft>
                <a:spcPct val="0"/>
              </a:spcAft>
              <a:defRPr/>
            </a:pPr>
            <a:fld id="{C9EB8EED-D65C-49F1-B580-8F424A1E7DF5}" type="slidenum">
              <a:rPr lang="ru-RU">
                <a:solidFill>
                  <a:srgbClr val="898989"/>
                </a:solidFill>
                <a:cs typeface="Arial" charset="0"/>
              </a:rPr>
              <a:pPr defTabSz="1217613"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258" name="Группа 6"/>
          <p:cNvGrpSpPr>
            <a:grpSpLocks/>
          </p:cNvGrpSpPr>
          <p:nvPr/>
        </p:nvGrpSpPr>
        <p:grpSpPr bwMode="auto">
          <a:xfrm>
            <a:off x="100013" y="217488"/>
            <a:ext cx="4953000" cy="1146175"/>
            <a:chOff x="74727" y="163458"/>
            <a:chExt cx="7876294" cy="2449056"/>
          </a:xfrm>
        </p:grpSpPr>
        <p:sp>
          <p:nvSpPr>
            <p:cNvPr id="8" name="TextBox 7"/>
            <p:cNvSpPr txBox="1"/>
            <p:nvPr/>
          </p:nvSpPr>
          <p:spPr>
            <a:xfrm>
              <a:off x="4520288" y="516231"/>
              <a:ext cx="3430733" cy="1774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СОШ №14</a:t>
              </a: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Г. Череповец</a:t>
              </a:r>
            </a:p>
          </p:txBody>
        </p:sp>
        <p:pic>
          <p:nvPicPr>
            <p:cNvPr id="224264" name="Picture 4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5616" y="163458"/>
              <a:ext cx="1957705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4265" name="Picture 5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727" y="2056254"/>
              <a:ext cx="4186639" cy="556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>
              <a:off x="4356200" y="411076"/>
              <a:ext cx="0" cy="2089499"/>
            </a:xfrm>
            <a:prstGeom prst="line">
              <a:avLst/>
            </a:prstGeom>
            <a:ln w="76200">
              <a:solidFill>
                <a:srgbClr val="0231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425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67975" y="-9525"/>
            <a:ext cx="17240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33363" y="1778000"/>
            <a:ext cx="8807450" cy="6667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733" b="1" dirty="0">
                <a:solidFill>
                  <a:srgbClr val="0231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nkGothic RUSS" pitchFamily="34" charset="0"/>
                <a:cs typeface="+mn-cs"/>
              </a:rPr>
              <a:t>Средства обучения и оборудование</a:t>
            </a:r>
          </a:p>
        </p:txBody>
      </p:sp>
      <p:graphicFrame>
        <p:nvGraphicFramePr>
          <p:cNvPr id="14" name="Схема 13">
            <a:extLst>
              <a:ext uri="{FF2B5EF4-FFF2-40B4-BE49-F238E27FC236}"/>
            </a:extLst>
          </p:cNvPr>
          <p:cNvGraphicFramePr/>
          <p:nvPr/>
        </p:nvGraphicFramePr>
        <p:xfrm>
          <a:off x="233549" y="2276872"/>
          <a:ext cx="11623091" cy="44701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18118" name="Номер слайда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217613" fontAlgn="base">
              <a:spcBef>
                <a:spcPct val="0"/>
              </a:spcBef>
              <a:spcAft>
                <a:spcPct val="0"/>
              </a:spcAft>
              <a:defRPr/>
            </a:pPr>
            <a:fld id="{DD87E4A9-4709-4C24-881E-CFE32502D1B7}" type="slidenum">
              <a:rPr lang="ru-RU">
                <a:solidFill>
                  <a:srgbClr val="898989"/>
                </a:solidFill>
                <a:cs typeface="Arial" charset="0"/>
              </a:rPr>
              <a:pPr defTabSz="1217613"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282" name="Группа 6"/>
          <p:cNvGrpSpPr>
            <a:grpSpLocks/>
          </p:cNvGrpSpPr>
          <p:nvPr/>
        </p:nvGrpSpPr>
        <p:grpSpPr bwMode="auto">
          <a:xfrm>
            <a:off x="100013" y="217488"/>
            <a:ext cx="4953000" cy="1146175"/>
            <a:chOff x="74727" y="163458"/>
            <a:chExt cx="7876294" cy="2449056"/>
          </a:xfrm>
        </p:grpSpPr>
        <p:sp>
          <p:nvSpPr>
            <p:cNvPr id="8" name="TextBox 7"/>
            <p:cNvSpPr txBox="1"/>
            <p:nvPr/>
          </p:nvSpPr>
          <p:spPr>
            <a:xfrm>
              <a:off x="4520288" y="516231"/>
              <a:ext cx="3430733" cy="1774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СОШ №14</a:t>
              </a: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Г. Череповец</a:t>
              </a:r>
            </a:p>
          </p:txBody>
        </p:sp>
        <p:pic>
          <p:nvPicPr>
            <p:cNvPr id="225296" name="Picture 4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5616" y="163458"/>
              <a:ext cx="1957705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297" name="Picture 5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727" y="2056254"/>
              <a:ext cx="4186639" cy="556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>
              <a:off x="4356200" y="411076"/>
              <a:ext cx="0" cy="2089499"/>
            </a:xfrm>
            <a:prstGeom prst="line">
              <a:avLst/>
            </a:prstGeom>
            <a:ln w="76200">
              <a:solidFill>
                <a:srgbClr val="0231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528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67975" y="-9525"/>
            <a:ext cx="17240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60338" y="1604963"/>
            <a:ext cx="8923337" cy="6254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67" b="1" dirty="0">
                <a:solidFill>
                  <a:srgbClr val="0231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nkGothic RUSS" pitchFamily="34" charset="0"/>
                <a:cs typeface="+mn-cs"/>
              </a:rPr>
              <a:t>Оборудование школьного </a:t>
            </a:r>
            <a:r>
              <a:rPr lang="ru-RU" sz="3467" b="1" dirty="0" err="1">
                <a:solidFill>
                  <a:srgbClr val="0231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nkGothic RUSS" pitchFamily="34" charset="0"/>
                <a:cs typeface="+mn-cs"/>
              </a:rPr>
              <a:t>кванториума</a:t>
            </a:r>
            <a:endParaRPr lang="ru-RU" sz="3467" b="1" dirty="0">
              <a:solidFill>
                <a:srgbClr val="0231A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nkGothic RUSS" pitchFamily="34" charset="0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3675" y="2292350"/>
            <a:ext cx="11661775" cy="954088"/>
          </a:xfrm>
          <a:prstGeom prst="rect">
            <a:avLst/>
          </a:prstGeom>
          <a:noFill/>
          <a:ln>
            <a:solidFill>
              <a:srgbClr val="0231A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80990" indent="-380990" algn="just" defTabSz="121917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1867" b="1" dirty="0">
                <a:solidFill>
                  <a:srgbClr val="4F81BD">
                    <a:lumMod val="75000"/>
                  </a:srgbClr>
                </a:solidFill>
                <a:latin typeface="FreeSetC" pitchFamily="82" charset="0"/>
                <a:cs typeface="Arial" panose="020B0604020202020204" pitchFamily="34" charset="0"/>
              </a:rPr>
              <a:t>Региональный координатор формирует инфраструктурный лист в СУПД НПО с учетом методических рекомендаций Р-4 от 12.01.2021 г. и регламента ФО, принимая во внимание бюджет проекта, состоящий из субсидии из федерального бюджета и бюджетных ассигнований регионального бюджета</a:t>
            </a:r>
          </a:p>
        </p:txBody>
      </p:sp>
      <p:graphicFrame>
        <p:nvGraphicFramePr>
          <p:cNvPr id="13" name="Схема 12"/>
          <p:cNvGraphicFramePr/>
          <p:nvPr/>
        </p:nvGraphicFramePr>
        <p:xfrm>
          <a:off x="1871531" y="4208411"/>
          <a:ext cx="5835091" cy="26495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Скругленный прямоугольник 15"/>
          <p:cNvSpPr/>
          <p:nvPr/>
        </p:nvSpPr>
        <p:spPr>
          <a:xfrm>
            <a:off x="1984375" y="3702050"/>
            <a:ext cx="5664200" cy="384175"/>
          </a:xfrm>
          <a:prstGeom prst="roundRect">
            <a:avLst/>
          </a:prstGeom>
          <a:solidFill>
            <a:schemeClr val="bg1"/>
          </a:solidFill>
          <a:ln>
            <a:solidFill>
              <a:srgbClr val="0231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231A1"/>
                </a:solidFill>
              </a:rPr>
              <a:t>Обязательные направления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8645525" y="4030663"/>
            <a:ext cx="3168650" cy="679450"/>
          </a:xfrm>
          <a:prstGeom prst="roundRect">
            <a:avLst/>
          </a:prstGeom>
          <a:solidFill>
            <a:schemeClr val="bg1"/>
          </a:solidFill>
          <a:ln>
            <a:solidFill>
              <a:srgbClr val="0231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231A1"/>
                </a:solidFill>
              </a:rPr>
              <a:t>Дополнительные</a:t>
            </a: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231A1"/>
                </a:solidFill>
              </a:rPr>
              <a:t>направления</a:t>
            </a:r>
          </a:p>
        </p:txBody>
      </p:sp>
      <p:grpSp>
        <p:nvGrpSpPr>
          <p:cNvPr id="225289" name="Группа 18"/>
          <p:cNvGrpSpPr>
            <a:grpSpLocks/>
          </p:cNvGrpSpPr>
          <p:nvPr/>
        </p:nvGrpSpPr>
        <p:grpSpPr bwMode="auto">
          <a:xfrm>
            <a:off x="8848725" y="4800600"/>
            <a:ext cx="2762250" cy="1222375"/>
            <a:chOff x="2255339" y="0"/>
            <a:chExt cx="2070883" cy="916718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255339" y="0"/>
              <a:ext cx="2070883" cy="916718"/>
            </a:xfrm>
            <a:prstGeom prst="rect">
              <a:avLst/>
            </a:prstGeom>
            <a:solidFill>
              <a:srgbClr val="0231A1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Прямоугольник 20"/>
            <p:cNvSpPr/>
            <p:nvPr/>
          </p:nvSpPr>
          <p:spPr>
            <a:xfrm>
              <a:off x="2255339" y="0"/>
              <a:ext cx="2070883" cy="916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71120" tIns="71120" rIns="71120" bIns="71120" spcCol="1270" anchor="ctr"/>
            <a:lstStyle/>
            <a:p>
              <a:pPr algn="ctr" defTabSz="829713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867" b="1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Хайтек</a:t>
              </a:r>
              <a:endParaRPr lang="ru-RU" sz="1867" dirty="0">
                <a:solidFill>
                  <a:prstClr val="white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710488" y="4197350"/>
            <a:ext cx="1001712" cy="2062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800" b="1" dirty="0">
                <a:solidFill>
                  <a:srgbClr val="0231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+</a:t>
            </a:r>
          </a:p>
        </p:txBody>
      </p:sp>
      <p:sp>
        <p:nvSpPr>
          <p:cNvPr id="25" name="Пятиугольник 24"/>
          <p:cNvSpPr/>
          <p:nvPr/>
        </p:nvSpPr>
        <p:spPr>
          <a:xfrm>
            <a:off x="103188" y="3948113"/>
            <a:ext cx="1674812" cy="2703512"/>
          </a:xfrm>
          <a:prstGeom prst="homePlate">
            <a:avLst/>
          </a:prstGeom>
          <a:solidFill>
            <a:schemeClr val="bg1"/>
          </a:solidFill>
          <a:ln>
            <a:solidFill>
              <a:srgbClr val="0231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solidFill>
                <a:srgbClr val="0231A1"/>
              </a:solidFill>
            </a:endParaRPr>
          </a:p>
        </p:txBody>
      </p:sp>
      <p:sp>
        <p:nvSpPr>
          <p:cNvPr id="225292" name="TextBox 25"/>
          <p:cNvSpPr txBox="1">
            <a:spLocks noChangeArrowheads="1"/>
          </p:cNvSpPr>
          <p:nvPr/>
        </p:nvSpPr>
        <p:spPr bwMode="auto">
          <a:xfrm rot="-5400000">
            <a:off x="-127793" y="4704556"/>
            <a:ext cx="15049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7613"/>
            <a:r>
              <a:rPr lang="ru-RU" sz="3200" b="1">
                <a:solidFill>
                  <a:srgbClr val="0231A1"/>
                </a:solidFill>
                <a:latin typeface="FreeSetC"/>
              </a:rPr>
              <a:t>Комплект</a:t>
            </a:r>
          </a:p>
          <a:p>
            <a:pPr algn="ctr" defTabSz="1217613"/>
            <a:r>
              <a:rPr lang="ru-RU" sz="3200" b="1">
                <a:solidFill>
                  <a:srgbClr val="0231A1"/>
                </a:solidFill>
                <a:latin typeface="FreeSetC"/>
              </a:rPr>
              <a:t>поставки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306" name="Группа 6"/>
          <p:cNvGrpSpPr>
            <a:grpSpLocks/>
          </p:cNvGrpSpPr>
          <p:nvPr/>
        </p:nvGrpSpPr>
        <p:grpSpPr bwMode="auto">
          <a:xfrm>
            <a:off x="100013" y="217488"/>
            <a:ext cx="4953000" cy="1146175"/>
            <a:chOff x="74727" y="163458"/>
            <a:chExt cx="7876294" cy="2449056"/>
          </a:xfrm>
        </p:grpSpPr>
        <p:sp>
          <p:nvSpPr>
            <p:cNvPr id="8" name="TextBox 7"/>
            <p:cNvSpPr txBox="1"/>
            <p:nvPr/>
          </p:nvSpPr>
          <p:spPr>
            <a:xfrm>
              <a:off x="4520288" y="516231"/>
              <a:ext cx="3430733" cy="1774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СОШ №14</a:t>
              </a: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Г. Череповец</a:t>
              </a:r>
            </a:p>
          </p:txBody>
        </p:sp>
        <p:pic>
          <p:nvPicPr>
            <p:cNvPr id="226394" name="Picture 4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5616" y="163458"/>
              <a:ext cx="1957705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6395" name="Picture 5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727" y="2056254"/>
              <a:ext cx="4186639" cy="556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>
              <a:off x="4356200" y="411076"/>
              <a:ext cx="0" cy="2089499"/>
            </a:xfrm>
            <a:prstGeom prst="line">
              <a:avLst/>
            </a:prstGeom>
            <a:ln w="76200">
              <a:solidFill>
                <a:srgbClr val="0231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630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67975" y="-9525"/>
            <a:ext cx="17240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60338" y="1604963"/>
            <a:ext cx="9096375" cy="542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933" b="1" dirty="0">
                <a:solidFill>
                  <a:srgbClr val="0231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nkGothic RUSS" pitchFamily="34" charset="0"/>
                <a:cs typeface="+mn-cs"/>
              </a:rPr>
              <a:t>Состав основных (обязательных) направлений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31800" y="2373313"/>
          <a:ext cx="3552395" cy="115213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837775">
                  <a:extLst>
                    <a:ext uri="{9D8B030D-6E8A-4147-A177-3AD203B41FA5}"/>
                  </a:extLst>
                </a:gridCol>
                <a:gridCol w="714620">
                  <a:extLst>
                    <a:ext uri="{9D8B030D-6E8A-4147-A177-3AD203B41FA5}"/>
                  </a:extLst>
                </a:gridCol>
              </a:tblGrid>
              <a:tr h="279220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Цифровая лаборатория по экологии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5 шт.</a:t>
                      </a:r>
                      <a:endParaRPr lang="ru-RU" sz="11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20941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Цифровая лаборатория по физиологии</a:t>
                      </a:r>
                      <a:endParaRPr lang="ru-RU" sz="11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1 шт.</a:t>
                      </a:r>
                      <a:endParaRPr lang="ru-RU" sz="11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201161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Цифровая лаборатория по физике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4 шт.</a:t>
                      </a:r>
                      <a:endParaRPr lang="ru-RU" sz="11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231167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Цифровая лаборатория по химии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4 шт.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23116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Микроскоп цифровой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15 шт.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22" name="Таблица 21">
            <a:extLst>
              <a:ext uri="{FF2B5EF4-FFF2-40B4-BE49-F238E27FC236}"/>
            </a:extLst>
          </p:cNvPr>
          <p:cNvGraphicFramePr>
            <a:graphicFrameLocks noGrp="1"/>
          </p:cNvGraphicFramePr>
          <p:nvPr/>
        </p:nvGraphicFramePr>
        <p:xfrm>
          <a:off x="3119438" y="3829050"/>
          <a:ext cx="3649337" cy="155039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169284">
                  <a:extLst>
                    <a:ext uri="{9D8B030D-6E8A-4147-A177-3AD203B41FA5}"/>
                  </a:extLst>
                </a:gridCol>
                <a:gridCol w="480053">
                  <a:extLst>
                    <a:ext uri="{9D8B030D-6E8A-4147-A177-3AD203B41FA5}"/>
                  </a:extLst>
                </a:gridCol>
              </a:tblGrid>
              <a:tr h="23456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</a:rPr>
                        <a:t>Ноутбук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</a:rPr>
                        <a:t>30 шт.</a:t>
                      </a:r>
                      <a:endParaRPr lang="ru-RU" sz="11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/>
                </a:extLst>
              </a:tr>
              <a:tr h="255035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</a:rPr>
                        <a:t>МФУ (принтер, сканер, копир): цветной, черно-белый</a:t>
                      </a:r>
                      <a:endParaRPr lang="ru-RU" sz="11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</a:rPr>
                        <a:t>2</a:t>
                      </a:r>
                      <a:r>
                        <a:rPr lang="ru-RU" sz="1100" b="0" u="none" strike="noStrike" baseline="0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</a:rPr>
                        <a:t> </a:t>
                      </a:r>
                      <a:r>
                        <a:rPr lang="ru-RU" sz="1100" b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</a:rPr>
                        <a:t> шт.</a:t>
                      </a:r>
                      <a:endParaRPr lang="ru-RU" sz="11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/>
                </a:extLst>
              </a:tr>
              <a:tr h="23456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</a:rPr>
                        <a:t>Моноблочное интерактивное устройство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/>
                </a:extLst>
              </a:tr>
              <a:tr h="23456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</a:rPr>
                        <a:t>Тележка для зарядки и хранения ноутбуков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100" b="0" i="0" u="none" strike="noStrike" baseline="0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 шт.</a:t>
                      </a:r>
                      <a:endParaRPr lang="ru-RU" sz="11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/>
                </a:extLst>
              </a:tr>
              <a:tr h="23456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err="1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</a:rPr>
                        <a:t>Флипчарт</a:t>
                      </a:r>
                      <a:endParaRPr lang="ru-RU" sz="11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2 шт.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/>
                </a:extLst>
              </a:tr>
              <a:tr h="357104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</a:rPr>
                        <a:t>Напольная мобильная стойка для интерактивных досок или универсальное настенное крепление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24" name="Таблица 23">
            <a:extLst>
              <a:ext uri="{FF2B5EF4-FFF2-40B4-BE49-F238E27FC236}"/>
            </a:extLst>
          </p:cNvPr>
          <p:cNvGraphicFramePr>
            <a:graphicFrameLocks noGrp="1"/>
          </p:cNvGraphicFramePr>
          <p:nvPr/>
        </p:nvGraphicFramePr>
        <p:xfrm>
          <a:off x="7343775" y="2212975"/>
          <a:ext cx="4416490" cy="451816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930965">
                  <a:extLst>
                    <a:ext uri="{9D8B030D-6E8A-4147-A177-3AD203B41FA5}"/>
                  </a:extLst>
                </a:gridCol>
                <a:gridCol w="485525">
                  <a:extLst>
                    <a:ext uri="{9D8B030D-6E8A-4147-A177-3AD203B41FA5}"/>
                  </a:extLst>
                </a:gridCol>
              </a:tblGrid>
              <a:tr h="15414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Образовательный конструктор с комплектом датчиков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ru-RU" sz="900" b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 шт.</a:t>
                      </a:r>
                      <a:endParaRPr lang="ru-RU" sz="9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29922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rgbClr val="0231A1"/>
                          </a:solidFill>
                          <a:latin typeface="FreeSetC" pitchFamily="82" charset="0"/>
                          <a:ea typeface="+mn-ea"/>
                          <a:cs typeface="Arial" panose="020B0604020202020204" pitchFamily="34" charset="0"/>
                        </a:rPr>
                        <a:t>Образовательный набор по механике, мехатронике и робототехнике </a:t>
                      </a:r>
                      <a:endParaRPr lang="ru-RU" sz="9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3 шт.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29922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rgbClr val="0231A1"/>
                          </a:solidFill>
                          <a:latin typeface="FreeSetC" pitchFamily="82" charset="0"/>
                          <a:ea typeface="+mn-ea"/>
                          <a:cs typeface="Arial" panose="020B0604020202020204" pitchFamily="34" charset="0"/>
                        </a:rPr>
                        <a:t>Образовательный набор по электронике, электромеханике и микропроцессорной технике </a:t>
                      </a:r>
                      <a:endParaRPr lang="ru-RU" sz="9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6 шт.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32321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Образовательный набор для изучения многокомпонентных робототехнических систем и манипуляционных роботов</a:t>
                      </a:r>
                      <a:endParaRPr lang="ru-RU" sz="9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900" b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 шт.</a:t>
                      </a:r>
                      <a:endParaRPr lang="ru-RU" sz="9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29922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rgbClr val="0231A1"/>
                          </a:solidFill>
                          <a:latin typeface="FreeSetC" pitchFamily="82" charset="0"/>
                          <a:ea typeface="+mn-ea"/>
                          <a:cs typeface="Arial" panose="020B0604020202020204" pitchFamily="34" charset="0"/>
                        </a:rPr>
                        <a:t>Комплект для изучения операционных систем реального времени и систем управления автономных мобильных роботов</a:t>
                      </a:r>
                      <a:endParaRPr lang="ru-RU" sz="9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29922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rgbClr val="0231A1"/>
                          </a:solidFill>
                          <a:latin typeface="FreeSetC" pitchFamily="82" charset="0"/>
                          <a:ea typeface="+mn-ea"/>
                          <a:cs typeface="Arial" panose="020B0604020202020204" pitchFamily="34" charset="0"/>
                        </a:rPr>
                        <a:t>Четырёхосевой учебный робот- манипулятор с модульными сменными насадками</a:t>
                      </a:r>
                      <a:endParaRPr lang="ru-RU" sz="9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154148">
                <a:tc>
                  <a:txBody>
                    <a:bodyPr/>
                    <a:lstStyle/>
                    <a:p>
                      <a:r>
                        <a:rPr lang="ru-RU" sz="900" b="0" i="0" u="none" strike="noStrike" kern="1200" baseline="0" dirty="0">
                          <a:solidFill>
                            <a:srgbClr val="0231A1"/>
                          </a:solidFill>
                          <a:latin typeface="FreeSetC" pitchFamily="82" charset="0"/>
                          <a:ea typeface="+mn-ea"/>
                          <a:cs typeface="Arial" panose="020B0604020202020204" pitchFamily="34" charset="0"/>
                        </a:rPr>
                        <a:t>Комплект полей и соревновательных элементов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20423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rgbClr val="0231A1"/>
                          </a:solidFill>
                          <a:latin typeface="FreeSetC" pitchFamily="82" charset="0"/>
                          <a:ea typeface="+mn-ea"/>
                          <a:cs typeface="Arial" panose="020B0604020202020204" pitchFamily="34" charset="0"/>
                        </a:rPr>
                        <a:t>Образовательный набор для изучения технологий связи и </a:t>
                      </a:r>
                      <a:r>
                        <a:rPr lang="en-US" sz="900" b="0" i="0" u="none" strike="noStrike" kern="1200" baseline="0" dirty="0" err="1">
                          <a:solidFill>
                            <a:srgbClr val="0231A1"/>
                          </a:solidFill>
                          <a:latin typeface="FreeSetC" pitchFamily="82" charset="0"/>
                          <a:ea typeface="+mn-ea"/>
                          <a:cs typeface="Arial" panose="020B0604020202020204" pitchFamily="34" charset="0"/>
                        </a:rPr>
                        <a:t>IoT</a:t>
                      </a:r>
                      <a:endParaRPr lang="ru-RU" sz="9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3 шт.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29922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Автономный робот манипулятор с колесами всенаправленного движения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4 шт.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29922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Набор для быстрого </a:t>
                      </a:r>
                      <a:r>
                        <a:rPr lang="ru-RU" sz="900" b="0" i="0" u="none" strike="noStrike" dirty="0" err="1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прототипирования</a:t>
                      </a:r>
                      <a:r>
                        <a:rPr lang="ru-RU" sz="9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 электронных устройств на основе микроконтроллерной платформы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9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ru-RU" sz="9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шт.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44431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rgbClr val="0231A1"/>
                          </a:solidFill>
                          <a:latin typeface="FreeSetC" pitchFamily="82" charset="0"/>
                          <a:ea typeface="+mn-ea"/>
                          <a:cs typeface="Arial" panose="020B0604020202020204" pitchFamily="34" charset="0"/>
                        </a:rPr>
                        <a:t>Набор для быстрого </a:t>
                      </a:r>
                      <a:r>
                        <a:rPr lang="ru-RU" sz="900" b="0" i="0" u="none" strike="noStrike" kern="1200" baseline="0" dirty="0" err="1">
                          <a:solidFill>
                            <a:srgbClr val="0231A1"/>
                          </a:solidFill>
                          <a:latin typeface="FreeSetC" pitchFamily="82" charset="0"/>
                          <a:ea typeface="+mn-ea"/>
                          <a:cs typeface="Arial" panose="020B0604020202020204" pitchFamily="34" charset="0"/>
                        </a:rPr>
                        <a:t>прототипирования</a:t>
                      </a:r>
                      <a:r>
                        <a:rPr lang="ru-RU" sz="900" b="0" i="0" u="none" strike="noStrike" kern="1200" baseline="0" dirty="0">
                          <a:solidFill>
                            <a:srgbClr val="0231A1"/>
                          </a:solidFill>
                          <a:latin typeface="FreeSetC" pitchFamily="82" charset="0"/>
                          <a:ea typeface="+mn-ea"/>
                          <a:cs typeface="Arial" panose="020B0604020202020204" pitchFamily="34" charset="0"/>
                        </a:rPr>
                        <a:t> электронных устройств на основе микроконтроллерной платформы со встроенным интерпретатором </a:t>
                      </a:r>
                      <a:endParaRPr lang="ru-RU" sz="9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8 шт.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32625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rgbClr val="0231A1"/>
                          </a:solidFill>
                          <a:latin typeface="FreeSetC" pitchFamily="82" charset="0"/>
                          <a:ea typeface="+mn-ea"/>
                          <a:cs typeface="+mn-cs"/>
                        </a:rPr>
                        <a:t>Набор для быстрого </a:t>
                      </a:r>
                      <a:r>
                        <a:rPr lang="ru-RU" sz="900" b="0" i="0" u="none" strike="noStrike" kern="1200" baseline="0" dirty="0" err="1">
                          <a:solidFill>
                            <a:srgbClr val="0231A1"/>
                          </a:solidFill>
                          <a:latin typeface="FreeSetC" pitchFamily="82" charset="0"/>
                          <a:ea typeface="+mn-ea"/>
                          <a:cs typeface="+mn-cs"/>
                        </a:rPr>
                        <a:t>прототипирования</a:t>
                      </a:r>
                      <a:r>
                        <a:rPr lang="ru-RU" sz="900" b="0" i="0" u="none" strike="noStrike" kern="1200" baseline="0" dirty="0">
                          <a:solidFill>
                            <a:srgbClr val="0231A1"/>
                          </a:solidFill>
                          <a:latin typeface="FreeSetC" pitchFamily="82" charset="0"/>
                          <a:ea typeface="+mn-ea"/>
                          <a:cs typeface="+mn-cs"/>
                        </a:rPr>
                        <a:t> электронных устройств на основе одноплатного компьютера </a:t>
                      </a:r>
                      <a:endParaRPr lang="ru-RU" sz="9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8 шт.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16370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Базовый робототехнический набор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8 шт.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21176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rgbClr val="0231A1"/>
                          </a:solidFill>
                          <a:latin typeface="FreeSetC" pitchFamily="82" charset="0"/>
                          <a:ea typeface="+mn-ea"/>
                          <a:cs typeface="Arial" panose="020B0604020202020204" pitchFamily="34" charset="0"/>
                        </a:rPr>
                        <a:t>Ресурсный робототехнический набор</a:t>
                      </a:r>
                      <a:endParaRPr lang="ru-RU" sz="9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8 шт.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15414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rgbClr val="0231A1"/>
                          </a:solidFill>
                          <a:latin typeface="FreeSetC" pitchFamily="82" charset="0"/>
                          <a:ea typeface="+mn-ea"/>
                          <a:cs typeface="Arial" panose="020B0604020202020204" pitchFamily="34" charset="0"/>
                        </a:rPr>
                        <a:t>Датчик цвета базового робототехнического набора </a:t>
                      </a:r>
                      <a:endParaRPr lang="ru-RU" sz="9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8 шт.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21635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rgbClr val="0231A1"/>
                          </a:solidFill>
                          <a:latin typeface="FreeSetC" pitchFamily="82" charset="0"/>
                          <a:ea typeface="+mn-ea"/>
                          <a:cs typeface="Arial" panose="020B0604020202020204" pitchFamily="34" charset="0"/>
                        </a:rPr>
                        <a:t>Ультразвуковой датчик базового робототехнического набора </a:t>
                      </a:r>
                      <a:endParaRPr lang="ru-RU" sz="9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8 шт.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15414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rgbClr val="0231A1"/>
                          </a:solidFill>
                          <a:latin typeface="FreeSetC" pitchFamily="82" charset="0"/>
                          <a:ea typeface="+mn-ea"/>
                          <a:cs typeface="Arial" panose="020B0604020202020204" pitchFamily="34" charset="0"/>
                        </a:rPr>
                        <a:t>Зарядное устройство 	</a:t>
                      </a:r>
                      <a:endParaRPr lang="ru-RU" sz="9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5 шт.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216357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baseline="0" dirty="0">
                          <a:solidFill>
                            <a:srgbClr val="0231A1"/>
                          </a:solidFill>
                          <a:latin typeface="FreeSetC" pitchFamily="82" charset="0"/>
                          <a:ea typeface="+mn-ea"/>
                          <a:cs typeface="Arial" panose="020B0604020202020204" pitchFamily="34" charset="0"/>
                        </a:rPr>
                        <a:t>Программный-аппаратный комплекс по робототехнике </a:t>
                      </a:r>
                      <a:endParaRPr lang="ru-RU" sz="9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</a:tbl>
          </a:graphicData>
        </a:graphic>
      </p:graphicFrame>
      <p:graphicFrame>
        <p:nvGraphicFramePr>
          <p:cNvPr id="27" name="Таблица 26">
            <a:extLst>
              <a:ext uri="{FF2B5EF4-FFF2-40B4-BE49-F238E27FC236}"/>
            </a:extLst>
          </p:cNvPr>
          <p:cNvGraphicFramePr>
            <a:graphicFrameLocks noGrp="1"/>
          </p:cNvGraphicFramePr>
          <p:nvPr/>
        </p:nvGraphicFramePr>
        <p:xfrm>
          <a:off x="239713" y="5694363"/>
          <a:ext cx="3168352" cy="104795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688299">
                  <a:extLst>
                    <a:ext uri="{9D8B030D-6E8A-4147-A177-3AD203B41FA5}"/>
                  </a:extLst>
                </a:gridCol>
                <a:gridCol w="480053">
                  <a:extLst>
                    <a:ext uri="{9D8B030D-6E8A-4147-A177-3AD203B41FA5}"/>
                  </a:extLst>
                </a:gridCol>
              </a:tblGrid>
              <a:tr h="379839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</a:rPr>
                        <a:t>Учебно-исследовательская лаборатория </a:t>
                      </a:r>
                      <a:r>
                        <a:rPr lang="ru-RU" sz="1100" b="0" i="0" u="none" strike="noStrike" dirty="0" err="1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</a:rPr>
                        <a:t>биосигналов</a:t>
                      </a:r>
                      <a:r>
                        <a:rPr lang="ru-RU" sz="11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</a:rPr>
                        <a:t> и </a:t>
                      </a:r>
                      <a:r>
                        <a:rPr lang="ru-RU" sz="1100" b="0" i="0" u="none" strike="noStrike" dirty="0" err="1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</a:rPr>
                        <a:t>нейротехнологий</a:t>
                      </a:r>
                      <a:endParaRPr lang="ru-RU" sz="11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</a:rPr>
                        <a:t>15 шт.</a:t>
                      </a:r>
                      <a:endParaRPr lang="ru-RU" sz="11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323312"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</a:rPr>
                        <a:t>Аналитические весы</a:t>
                      </a:r>
                      <a:endParaRPr lang="ru-RU" sz="11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  <a:tr h="33464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</a:rPr>
                        <a:t>Спектрофотометр</a:t>
                      </a:r>
                    </a:p>
                    <a:p>
                      <a:pPr algn="l" fontAlgn="t"/>
                      <a:endParaRPr lang="ru-RU" sz="1100" b="0" i="0" u="none" strike="noStrike" dirty="0">
                        <a:solidFill>
                          <a:srgbClr val="0231A1"/>
                        </a:solidFill>
                        <a:effectLst/>
                        <a:latin typeface="FreeSetC" pitchFamily="8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>
                          <a:solidFill>
                            <a:srgbClr val="0231A1"/>
                          </a:solidFill>
                          <a:effectLst/>
                          <a:latin typeface="FreeSetC" pitchFamily="82" charset="0"/>
                          <a:cs typeface="Arial" panose="020B0604020202020204" pitchFamily="34" charset="0"/>
                        </a:rPr>
                        <a:t>1 шт.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334963" y="2276475"/>
            <a:ext cx="3552825" cy="1344613"/>
          </a:xfrm>
          <a:prstGeom prst="roundRect">
            <a:avLst/>
          </a:prstGeom>
          <a:noFill/>
          <a:ln>
            <a:solidFill>
              <a:srgbClr val="0231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895600" y="3716338"/>
            <a:ext cx="3802063" cy="1743075"/>
          </a:xfrm>
          <a:prstGeom prst="roundRect">
            <a:avLst/>
          </a:prstGeom>
          <a:noFill/>
          <a:ln>
            <a:solidFill>
              <a:srgbClr val="0231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60338" y="5562600"/>
            <a:ext cx="3248025" cy="1179513"/>
          </a:xfrm>
          <a:prstGeom prst="roundRect">
            <a:avLst/>
          </a:prstGeom>
          <a:noFill/>
          <a:ln>
            <a:solidFill>
              <a:srgbClr val="0231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000875" y="2078038"/>
            <a:ext cx="4946650" cy="4773612"/>
          </a:xfrm>
          <a:prstGeom prst="roundRect">
            <a:avLst/>
          </a:prstGeom>
          <a:noFill/>
          <a:ln>
            <a:solidFill>
              <a:srgbClr val="0231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4" name="Пятиугольник 13"/>
          <p:cNvSpPr/>
          <p:nvPr/>
        </p:nvSpPr>
        <p:spPr>
          <a:xfrm rot="10800000">
            <a:off x="3983765" y="2340380"/>
            <a:ext cx="2688299" cy="1056117"/>
          </a:xfrm>
          <a:prstGeom prst="homePlate">
            <a:avLst/>
          </a:prstGeom>
          <a:gradFill flip="none" rotWithShape="1">
            <a:gsLst>
              <a:gs pos="0">
                <a:srgbClr val="0231A1">
                  <a:shade val="30000"/>
                  <a:satMod val="115000"/>
                </a:srgbClr>
              </a:gs>
              <a:gs pos="50000">
                <a:srgbClr val="0231A1">
                  <a:shade val="67500"/>
                  <a:satMod val="115000"/>
                </a:srgbClr>
              </a:gs>
              <a:gs pos="100000">
                <a:srgbClr val="0231A1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231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57750" y="2560638"/>
            <a:ext cx="1814513" cy="6667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67" b="1" dirty="0">
                <a:solidFill>
                  <a:prstClr val="white"/>
                </a:solidFill>
                <a:latin typeface="FreeSetC" pitchFamily="82" charset="0"/>
                <a:cs typeface="+mn-cs"/>
              </a:rPr>
              <a:t>Естественнонаучная</a:t>
            </a:r>
          </a:p>
          <a:p>
            <a:pPr algn="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67" b="1" dirty="0">
                <a:solidFill>
                  <a:prstClr val="white"/>
                </a:solidFill>
                <a:latin typeface="FreeSetC" pitchFamily="82" charset="0"/>
                <a:cs typeface="+mn-cs"/>
              </a:rPr>
              <a:t>направленность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239349" y="4060180"/>
            <a:ext cx="2552705" cy="1056117"/>
          </a:xfrm>
          <a:prstGeom prst="homePlate">
            <a:avLst/>
          </a:prstGeom>
          <a:gradFill flip="none" rotWithShape="1">
            <a:gsLst>
              <a:gs pos="0">
                <a:srgbClr val="0231A1">
                  <a:shade val="30000"/>
                  <a:satMod val="115000"/>
                </a:srgbClr>
              </a:gs>
              <a:gs pos="50000">
                <a:srgbClr val="0231A1">
                  <a:shade val="67500"/>
                  <a:satMod val="115000"/>
                </a:srgbClr>
              </a:gs>
              <a:gs pos="100000">
                <a:srgbClr val="0231A1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rgbClr val="0231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9550" y="4114800"/>
            <a:ext cx="1539875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67" b="1" dirty="0">
                <a:solidFill>
                  <a:prstClr val="white"/>
                </a:solidFill>
                <a:latin typeface="FreeSetC" pitchFamily="82" charset="0"/>
                <a:cs typeface="+mn-cs"/>
              </a:rPr>
              <a:t>Компьютерное и</a:t>
            </a: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67" b="1" dirty="0">
                <a:solidFill>
                  <a:prstClr val="white"/>
                </a:solidFill>
                <a:latin typeface="FreeSetC" pitchFamily="82" charset="0"/>
                <a:cs typeface="+mn-cs"/>
              </a:rPr>
              <a:t>презентационное</a:t>
            </a: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67" b="1" dirty="0">
                <a:solidFill>
                  <a:prstClr val="white"/>
                </a:solidFill>
                <a:latin typeface="FreeSetC" pitchFamily="82" charset="0"/>
                <a:cs typeface="+mn-cs"/>
              </a:rPr>
              <a:t>оборудование</a:t>
            </a:r>
          </a:p>
        </p:txBody>
      </p:sp>
      <p:sp>
        <p:nvSpPr>
          <p:cNvPr id="17" name="Шестиугольник 16"/>
          <p:cNvSpPr/>
          <p:nvPr/>
        </p:nvSpPr>
        <p:spPr>
          <a:xfrm>
            <a:off x="3503613" y="5562600"/>
            <a:ext cx="3455987" cy="1035050"/>
          </a:xfrm>
          <a:prstGeom prst="hexagon">
            <a:avLst/>
          </a:prstGeom>
          <a:gradFill flip="none" rotWithShape="1">
            <a:gsLst>
              <a:gs pos="0">
                <a:srgbClr val="0231A1">
                  <a:shade val="30000"/>
                  <a:satMod val="115000"/>
                </a:srgbClr>
              </a:gs>
              <a:gs pos="50000">
                <a:srgbClr val="0231A1">
                  <a:shade val="67500"/>
                  <a:satMod val="115000"/>
                </a:srgbClr>
              </a:gs>
              <a:gs pos="100000">
                <a:srgbClr val="0231A1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35500" y="5668963"/>
            <a:ext cx="2203450" cy="319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67" b="1" dirty="0">
                <a:solidFill>
                  <a:prstClr val="white"/>
                </a:solidFill>
                <a:latin typeface="FreeSetC" pitchFamily="82" charset="0"/>
                <a:cs typeface="+mn-cs"/>
              </a:rPr>
              <a:t>Технологическая направленность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29063" y="6105525"/>
            <a:ext cx="595312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33" b="1" dirty="0">
                <a:solidFill>
                  <a:prstClr val="white"/>
                </a:solidFill>
                <a:latin typeface="FreeSetC" pitchFamily="82" charset="0"/>
                <a:cs typeface="+mn-cs"/>
              </a:rPr>
              <a:t>БИО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15025" y="6105525"/>
            <a:ext cx="700088" cy="4206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133" b="1" dirty="0">
                <a:solidFill>
                  <a:prstClr val="white"/>
                </a:solidFill>
                <a:latin typeface="FreeSetC" pitchFamily="82" charset="0"/>
                <a:cs typeface="+mn-cs"/>
              </a:rPr>
              <a:t>РОБО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330" name="Группа 6"/>
          <p:cNvGrpSpPr>
            <a:grpSpLocks/>
          </p:cNvGrpSpPr>
          <p:nvPr/>
        </p:nvGrpSpPr>
        <p:grpSpPr bwMode="auto">
          <a:xfrm>
            <a:off x="100013" y="217488"/>
            <a:ext cx="4953000" cy="1146175"/>
            <a:chOff x="74727" y="163458"/>
            <a:chExt cx="7876294" cy="2449056"/>
          </a:xfrm>
        </p:grpSpPr>
        <p:sp>
          <p:nvSpPr>
            <p:cNvPr id="8" name="TextBox 7"/>
            <p:cNvSpPr txBox="1"/>
            <p:nvPr/>
          </p:nvSpPr>
          <p:spPr>
            <a:xfrm>
              <a:off x="4520288" y="516231"/>
              <a:ext cx="3430733" cy="1774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СОШ №14</a:t>
              </a: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Г. Череповец</a:t>
              </a:r>
            </a:p>
          </p:txBody>
        </p:sp>
        <p:pic>
          <p:nvPicPr>
            <p:cNvPr id="227341" name="Picture 4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5616" y="163458"/>
              <a:ext cx="1957705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7342" name="Picture 5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727" y="2056254"/>
              <a:ext cx="4186639" cy="556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>
              <a:off x="4356200" y="411076"/>
              <a:ext cx="0" cy="2089499"/>
            </a:xfrm>
            <a:prstGeom prst="line">
              <a:avLst/>
            </a:prstGeom>
            <a:ln w="76200">
              <a:solidFill>
                <a:srgbClr val="0231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733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67975" y="-9525"/>
            <a:ext cx="17240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4635500" y="5668963"/>
            <a:ext cx="2203450" cy="319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67" b="1" dirty="0">
                <a:solidFill>
                  <a:prstClr val="white"/>
                </a:solidFill>
                <a:latin typeface="FreeSetC" pitchFamily="82" charset="0"/>
                <a:cs typeface="+mn-cs"/>
              </a:rPr>
              <a:t>Технологическая направленность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979863" y="6105525"/>
            <a:ext cx="544512" cy="379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67" b="1" dirty="0">
                <a:solidFill>
                  <a:prstClr val="white"/>
                </a:solidFill>
                <a:latin typeface="FreeSetC" pitchFamily="82" charset="0"/>
                <a:cs typeface="+mn-cs"/>
              </a:rPr>
              <a:t>БИО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78525" y="6105525"/>
            <a:ext cx="636588" cy="379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67" b="1" dirty="0">
                <a:solidFill>
                  <a:prstClr val="white"/>
                </a:solidFill>
                <a:latin typeface="FreeSetC" pitchFamily="82" charset="0"/>
                <a:cs typeface="+mn-cs"/>
              </a:rPr>
              <a:t>РОБО</a:t>
            </a:r>
          </a:p>
        </p:txBody>
      </p:sp>
      <p:pic>
        <p:nvPicPr>
          <p:cNvPr id="25" name="Picture 2" descr="Цифровые лаборатории Rele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26400" y="4687888"/>
            <a:ext cx="3000375" cy="196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0413" y="1311275"/>
            <a:ext cx="2690812" cy="269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4" descr="Roland Modela MDX-5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04213" y="1458913"/>
            <a:ext cx="4095750" cy="3074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4" name="Picture 6" descr="3D принтер Picaso Designer X Pr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7663" y="4437063"/>
            <a:ext cx="2136775" cy="2135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19438" y="1363663"/>
            <a:ext cx="4946650" cy="4946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354" name="Группа 6"/>
          <p:cNvGrpSpPr>
            <a:grpSpLocks/>
          </p:cNvGrpSpPr>
          <p:nvPr/>
        </p:nvGrpSpPr>
        <p:grpSpPr bwMode="auto">
          <a:xfrm>
            <a:off x="100013" y="217488"/>
            <a:ext cx="4953000" cy="1146175"/>
            <a:chOff x="74727" y="163458"/>
            <a:chExt cx="7876294" cy="2449056"/>
          </a:xfrm>
        </p:grpSpPr>
        <p:sp>
          <p:nvSpPr>
            <p:cNvPr id="8" name="TextBox 7"/>
            <p:cNvSpPr txBox="1"/>
            <p:nvPr/>
          </p:nvSpPr>
          <p:spPr>
            <a:xfrm>
              <a:off x="4520288" y="516231"/>
              <a:ext cx="3430733" cy="1774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СОШ №14</a:t>
              </a: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Г. Череповец</a:t>
              </a:r>
            </a:p>
          </p:txBody>
        </p:sp>
        <p:pic>
          <p:nvPicPr>
            <p:cNvPr id="228372" name="Picture 4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5616" y="163458"/>
              <a:ext cx="1957705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8373" name="Picture 5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727" y="2056254"/>
              <a:ext cx="4186639" cy="556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>
              <a:off x="4356200" y="411076"/>
              <a:ext cx="0" cy="2089499"/>
            </a:xfrm>
            <a:prstGeom prst="line">
              <a:avLst/>
            </a:prstGeom>
            <a:ln w="76200">
              <a:solidFill>
                <a:srgbClr val="0231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835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67975" y="-9525"/>
            <a:ext cx="17240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27050" y="1797050"/>
            <a:ext cx="8823325" cy="749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267" b="1" dirty="0">
                <a:solidFill>
                  <a:srgbClr val="0231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nkGothic RUSS" pitchFamily="34" charset="0"/>
                <a:cs typeface="+mn-cs"/>
              </a:rPr>
              <a:t>Показатели функционирования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028700" y="2614613"/>
            <a:ext cx="10995025" cy="1404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121917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ru-RU" sz="2133" b="1" dirty="0">
                <a:solidFill>
                  <a:srgbClr val="0231A1"/>
                </a:solidFill>
                <a:latin typeface="FreeSetC" pitchFamily="82" charset="0"/>
                <a:cs typeface="+mn-cs"/>
              </a:rPr>
              <a:t>Численность обучающихся общеобразовательной организации, осваивающих два и более учебных предмета  из числа предметных областей «Естественнонаучные предметы»,  «Естественные науки», «Математика и информатика», «Обществознание и естествознание», «Технология»  и (или) курса внеурочной деятельности  </a:t>
            </a:r>
            <a:r>
              <a:rPr lang="ru-RU" sz="2133" b="1" dirty="0" err="1">
                <a:solidFill>
                  <a:srgbClr val="0231A1"/>
                </a:solidFill>
                <a:latin typeface="FreeSetC" pitchFamily="82" charset="0"/>
                <a:cs typeface="+mn-cs"/>
              </a:rPr>
              <a:t>общеинтеллектуальной</a:t>
            </a:r>
            <a:r>
              <a:rPr lang="ru-RU" sz="2133" b="1" dirty="0">
                <a:solidFill>
                  <a:srgbClr val="0231A1"/>
                </a:solidFill>
                <a:latin typeface="FreeSetC" pitchFamily="82" charset="0"/>
                <a:cs typeface="+mn-cs"/>
              </a:rPr>
              <a:t> направленности с использованием средств обучения и воспитания Школьного </a:t>
            </a:r>
            <a:r>
              <a:rPr lang="ru-RU" sz="2133" b="1" dirty="0" err="1">
                <a:solidFill>
                  <a:srgbClr val="0231A1"/>
                </a:solidFill>
                <a:latin typeface="FreeSetC" pitchFamily="82" charset="0"/>
                <a:cs typeface="+mn-cs"/>
              </a:rPr>
              <a:t>Кванториума</a:t>
            </a:r>
            <a:r>
              <a:rPr lang="ru-RU" sz="2133" b="1" dirty="0">
                <a:solidFill>
                  <a:srgbClr val="0231A1"/>
                </a:solidFill>
                <a:latin typeface="FreeSetC" pitchFamily="82" charset="0"/>
                <a:cs typeface="+mn-cs"/>
              </a:rPr>
              <a:t>  (человек в год)</a:t>
            </a:r>
            <a:endParaRPr lang="en-US" sz="2133" b="1" dirty="0">
              <a:solidFill>
                <a:srgbClr val="0231A1"/>
              </a:solidFill>
              <a:latin typeface="FreeSetC" pitchFamily="82" charset="0"/>
              <a:cs typeface="+mn-cs"/>
            </a:endParaRPr>
          </a:p>
        </p:txBody>
      </p:sp>
      <p:sp>
        <p:nvSpPr>
          <p:cNvPr id="17" name="Нашивка 16"/>
          <p:cNvSpPr/>
          <p:nvPr/>
        </p:nvSpPr>
        <p:spPr>
          <a:xfrm>
            <a:off x="109538" y="2733675"/>
            <a:ext cx="896937" cy="1916113"/>
          </a:xfrm>
          <a:prstGeom prst="chevron">
            <a:avLst/>
          </a:prstGeom>
          <a:gradFill flip="none" rotWithShape="1">
            <a:gsLst>
              <a:gs pos="0">
                <a:srgbClr val="0231A1">
                  <a:shade val="30000"/>
                  <a:satMod val="115000"/>
                </a:srgbClr>
              </a:gs>
              <a:gs pos="50000">
                <a:srgbClr val="0231A1">
                  <a:shade val="67500"/>
                  <a:satMod val="115000"/>
                </a:srgbClr>
              </a:gs>
              <a:gs pos="100000">
                <a:srgbClr val="0231A1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0231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2215" name="Номер слайда 17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217613" fontAlgn="base">
              <a:spcBef>
                <a:spcPct val="0"/>
              </a:spcBef>
              <a:spcAft>
                <a:spcPct val="0"/>
              </a:spcAft>
              <a:defRPr/>
            </a:pPr>
            <a:fld id="{7B27B631-B7F3-45B2-A216-21F186EBDD5B}" type="slidenum">
              <a:rPr lang="ru-RU">
                <a:solidFill>
                  <a:srgbClr val="898989"/>
                </a:solidFill>
                <a:cs typeface="Arial" charset="0"/>
              </a:rPr>
              <a:pPr defTabSz="1217613"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graphicFrame>
        <p:nvGraphicFramePr>
          <p:cNvPr id="15" name="Схема 14">
            <a:extLst>
              <a:ext uri="{FF2B5EF4-FFF2-40B4-BE49-F238E27FC236}"/>
            </a:extLst>
          </p:cNvPr>
          <p:cNvGraphicFramePr/>
          <p:nvPr/>
        </p:nvGraphicFramePr>
        <p:xfrm>
          <a:off x="1775520" y="4853894"/>
          <a:ext cx="3245760" cy="1797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28361" name="TextBox 3"/>
          <p:cNvSpPr txBox="1">
            <a:spLocks noChangeArrowheads="1"/>
          </p:cNvSpPr>
          <p:nvPr/>
        </p:nvSpPr>
        <p:spPr bwMode="auto">
          <a:xfrm>
            <a:off x="5468938" y="4854575"/>
            <a:ext cx="5286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7613"/>
            <a:r>
              <a:rPr lang="ru-RU" sz="4800">
                <a:solidFill>
                  <a:srgbClr val="0231A1"/>
                </a:solidFill>
                <a:latin typeface="BankGothic RUSS"/>
              </a:rPr>
              <a:t>2</a:t>
            </a:r>
          </a:p>
        </p:txBody>
      </p:sp>
      <p:sp>
        <p:nvSpPr>
          <p:cNvPr id="228362" name="TextBox 28"/>
          <p:cNvSpPr txBox="1">
            <a:spLocks noChangeArrowheads="1"/>
          </p:cNvSpPr>
          <p:nvPr/>
        </p:nvSpPr>
        <p:spPr bwMode="auto">
          <a:xfrm>
            <a:off x="5468938" y="5753100"/>
            <a:ext cx="5286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1217613"/>
            <a:r>
              <a:rPr lang="ru-RU" sz="4800">
                <a:solidFill>
                  <a:srgbClr val="0231A1"/>
                </a:solidFill>
                <a:latin typeface="BankGothic RUSS"/>
              </a:rPr>
              <a:t>2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V="1">
            <a:off x="5468938" y="5541963"/>
            <a:ext cx="793750" cy="479425"/>
          </a:xfrm>
          <a:prstGeom prst="line">
            <a:avLst/>
          </a:prstGeom>
          <a:ln w="57150">
            <a:solidFill>
              <a:srgbClr val="0231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364" name="TextBox 29"/>
          <p:cNvSpPr txBox="1">
            <a:spLocks noChangeArrowheads="1"/>
          </p:cNvSpPr>
          <p:nvPr/>
        </p:nvSpPr>
        <p:spPr bwMode="auto">
          <a:xfrm>
            <a:off x="7305675" y="4854575"/>
            <a:ext cx="5286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7613"/>
            <a:r>
              <a:rPr lang="ru-RU" sz="4800">
                <a:solidFill>
                  <a:srgbClr val="0231A1"/>
                </a:solidFill>
                <a:latin typeface="BankGothic RUSS"/>
              </a:rPr>
              <a:t>1</a:t>
            </a:r>
          </a:p>
        </p:txBody>
      </p:sp>
      <p:sp>
        <p:nvSpPr>
          <p:cNvPr id="228365" name="TextBox 30"/>
          <p:cNvSpPr txBox="1">
            <a:spLocks noChangeArrowheads="1"/>
          </p:cNvSpPr>
          <p:nvPr/>
        </p:nvSpPr>
        <p:spPr bwMode="auto">
          <a:xfrm>
            <a:off x="7305675" y="5753100"/>
            <a:ext cx="5286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7613"/>
            <a:r>
              <a:rPr lang="ru-RU" sz="4800">
                <a:solidFill>
                  <a:srgbClr val="0231A1"/>
                </a:solidFill>
                <a:latin typeface="BankGothic RUSS"/>
              </a:rPr>
              <a:t>1</a:t>
            </a:r>
          </a:p>
        </p:txBody>
      </p:sp>
      <p:sp>
        <p:nvSpPr>
          <p:cNvPr id="228366" name="TextBox 31"/>
          <p:cNvSpPr txBox="1">
            <a:spLocks noChangeArrowheads="1"/>
          </p:cNvSpPr>
          <p:nvPr/>
        </p:nvSpPr>
        <p:spPr bwMode="auto">
          <a:xfrm>
            <a:off x="7316788" y="5322888"/>
            <a:ext cx="5429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7613"/>
            <a:r>
              <a:rPr lang="ru-RU" sz="4800">
                <a:solidFill>
                  <a:srgbClr val="0231A1"/>
                </a:solidFill>
                <a:latin typeface="BankGothic RUSS"/>
              </a:rPr>
              <a:t>+</a:t>
            </a:r>
          </a:p>
        </p:txBody>
      </p:sp>
      <p:sp>
        <p:nvSpPr>
          <p:cNvPr id="13" name="Овал 12"/>
          <p:cNvSpPr/>
          <p:nvPr/>
        </p:nvSpPr>
        <p:spPr>
          <a:xfrm>
            <a:off x="7443788" y="4965700"/>
            <a:ext cx="487362" cy="1649413"/>
          </a:xfrm>
          <a:prstGeom prst="ellipse">
            <a:avLst/>
          </a:prstGeom>
          <a:noFill/>
          <a:ln>
            <a:solidFill>
              <a:srgbClr val="0231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228368" name="Заголовок 1"/>
          <p:cNvSpPr txBox="1">
            <a:spLocks/>
          </p:cNvSpPr>
          <p:nvPr/>
        </p:nvSpPr>
        <p:spPr bwMode="auto">
          <a:xfrm>
            <a:off x="6497638" y="4237038"/>
            <a:ext cx="1190625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20" tIns="60960" rIns="121920" bIns="60960" anchor="ctr"/>
          <a:lstStyle/>
          <a:p>
            <a:pPr defTabSz="1217613"/>
            <a:r>
              <a:rPr lang="ru-RU" sz="4800">
                <a:solidFill>
                  <a:srgbClr val="FF0000"/>
                </a:solidFill>
                <a:latin typeface="Calibri" pitchFamily="34" charset="0"/>
              </a:rPr>
              <a:t>∑</a:t>
            </a:r>
          </a:p>
        </p:txBody>
      </p:sp>
      <p:sp>
        <p:nvSpPr>
          <p:cNvPr id="34" name="Заголовок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6253163" y="5692775"/>
            <a:ext cx="1190625" cy="1457325"/>
          </a:xfrm>
          <a:prstGeom prst="rect">
            <a:avLst/>
          </a:prstGeom>
        </p:spPr>
        <p:txBody>
          <a:bodyPr lIns="121920" tIns="60960" rIns="121920" bIns="6096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67" dirty="0">
                <a:solidFill>
                  <a:srgbClr val="FF0000"/>
                </a:solidFill>
              </a:rPr>
              <a:t>min </a:t>
            </a:r>
            <a:r>
              <a:rPr lang="en-US" sz="2667" b="1" dirty="0">
                <a:solidFill>
                  <a:srgbClr val="FF0000"/>
                </a:solidFill>
              </a:rPr>
              <a:t>500</a:t>
            </a:r>
            <a:endParaRPr lang="ru-RU" sz="2667" b="1" dirty="0">
              <a:solidFill>
                <a:srgbClr val="FF0000"/>
              </a:solidFill>
            </a:endParaRPr>
          </a:p>
        </p:txBody>
      </p:sp>
      <p:sp>
        <p:nvSpPr>
          <p:cNvPr id="228370" name="TextBox 34"/>
          <p:cNvSpPr txBox="1">
            <a:spLocks noChangeArrowheads="1"/>
          </p:cNvSpPr>
          <p:nvPr/>
        </p:nvSpPr>
        <p:spPr bwMode="auto">
          <a:xfrm>
            <a:off x="6432550" y="5386388"/>
            <a:ext cx="881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1217613"/>
            <a:r>
              <a:rPr lang="ru-RU" sz="3200">
                <a:solidFill>
                  <a:srgbClr val="0231A1"/>
                </a:solidFill>
                <a:latin typeface="BankGothic RUSS"/>
              </a:rPr>
              <a:t>или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extBox 16"/>
          <p:cNvSpPr txBox="1">
            <a:spLocks noChangeArrowheads="1"/>
          </p:cNvSpPr>
          <p:nvPr/>
        </p:nvSpPr>
        <p:spPr bwMode="auto">
          <a:xfrm>
            <a:off x="8032750" y="2276475"/>
            <a:ext cx="246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400" b="1">
              <a:solidFill>
                <a:srgbClr val="FF0000"/>
              </a:solidFill>
            </a:endParaRPr>
          </a:p>
        </p:txBody>
      </p:sp>
      <p:sp>
        <p:nvSpPr>
          <p:cNvPr id="174082" name="Rectangle 3"/>
          <p:cNvSpPr>
            <a:spLocks noGrp="1" noChangeArrowheads="1"/>
          </p:cNvSpPr>
          <p:nvPr/>
        </p:nvSpPr>
        <p:spPr bwMode="auto">
          <a:xfrm>
            <a:off x="0" y="1119188"/>
            <a:ext cx="12120563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spcBef>
                <a:spcPct val="20000"/>
              </a:spcBef>
              <a:buFont typeface="Arial" charset="0"/>
              <a:buNone/>
            </a:pPr>
            <a:endParaRPr lang="ru-RU" altLang="ru-RU" sz="1500" b="1">
              <a:solidFill>
                <a:srgbClr val="0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9849" y="1374775"/>
            <a:ext cx="3515786" cy="1077913"/>
          </a:xfrm>
          <a:prstGeom prst="roundRect">
            <a:avLst/>
          </a:prstGeom>
        </p:spPr>
        <p:style>
          <a:lnRef idx="1">
            <a:schemeClr val="accent3"/>
          </a:lnRef>
          <a:fillRef idx="1002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БПОУ ВО «ЧХТК»</a:t>
            </a:r>
          </a:p>
          <a:p>
            <a:pPr algn="ctr" eaLnBrk="1" hangingPunct="1"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план совместных мероприятий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3611" y="2755044"/>
            <a:ext cx="3515274" cy="1222007"/>
          </a:xfrm>
          <a:prstGeom prst="roundRect">
            <a:avLst/>
          </a:prstGeom>
        </p:spPr>
        <p:style>
          <a:lnRef idx="1">
            <a:schemeClr val="accent3"/>
          </a:lnRef>
          <a:fillRef idx="1002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МАОУ ДО </a:t>
            </a:r>
            <a:r>
              <a:rPr lang="en-US" sz="1600" b="1" dirty="0"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en-US" sz="1600" b="1" dirty="0">
                <a:solidFill>
                  <a:srgbClr val="000000"/>
                </a:solidFill>
                <a:cs typeface="Times New Roman" pitchFamily="18" charset="0"/>
              </a:rPr>
            </a:b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«ДДЮТ»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план мероприятий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3611" y="4108462"/>
            <a:ext cx="3515276" cy="1077912"/>
          </a:xfrm>
          <a:prstGeom prst="roundRect">
            <a:avLst/>
          </a:prstGeom>
        </p:spPr>
        <p:style>
          <a:lnRef idx="1">
            <a:schemeClr val="accent3"/>
          </a:lnRef>
          <a:fillRef idx="1002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>
                <a:solidFill>
                  <a:srgbClr val="000000"/>
                </a:solidFill>
                <a:cs typeface="Times New Roman" pitchFamily="18" charset="0"/>
              </a:rPr>
              <a:t>ФосАгро (АО «Апатит»)</a:t>
            </a:r>
          </a:p>
        </p:txBody>
      </p:sp>
      <p:sp>
        <p:nvSpPr>
          <p:cNvPr id="18" name="Скругленный прямоугольник 45"/>
          <p:cNvSpPr/>
          <p:nvPr/>
        </p:nvSpPr>
        <p:spPr>
          <a:xfrm>
            <a:off x="93611" y="5403863"/>
            <a:ext cx="3515276" cy="1077912"/>
          </a:xfrm>
          <a:prstGeom prst="roundRect">
            <a:avLst/>
          </a:prstGeom>
        </p:spPr>
        <p:style>
          <a:lnRef idx="1">
            <a:schemeClr val="accent3"/>
          </a:lnRef>
          <a:fillRef idx="1002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>
                <a:solidFill>
                  <a:srgbClr val="000000"/>
                </a:solidFill>
                <a:cs typeface="Times New Roman" pitchFamily="18" charset="0"/>
              </a:rPr>
              <a:t>ПАО «Северсталь»</a:t>
            </a:r>
          </a:p>
        </p:txBody>
      </p:sp>
      <p:pic>
        <p:nvPicPr>
          <p:cNvPr id="174095" name="Picture 7" descr="C:\Documents and Settings\user\Рабочий стол\logo (00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5700" y="1320800"/>
            <a:ext cx="16510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Скругленный прямоугольник 19"/>
          <p:cNvSpPr/>
          <p:nvPr/>
        </p:nvSpPr>
        <p:spPr>
          <a:xfrm>
            <a:off x="8255000" y="1196975"/>
            <a:ext cx="3937000" cy="10795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управление образования мэрии г. Череповца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программа «Одаренные дети»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255000" y="2276475"/>
            <a:ext cx="3937000" cy="10572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управление образования мэрии г. Череповца</a:t>
            </a:r>
          </a:p>
          <a:p>
            <a:pPr algn="ctr" eaLnBrk="1" hangingPunct="1"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план городских мероприятий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255000" y="3357563"/>
            <a:ext cx="3937000" cy="7143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ru-RU" sz="1600" dirty="0" smtClean="0">
              <a:solidFill>
                <a:prstClr val="black"/>
              </a:solidFill>
              <a:latin typeface="+mn-lt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ФГБОУ ВО «ЧГУ»</a:t>
            </a:r>
          </a:p>
          <a:p>
            <a:pPr algn="ctr" eaLnBrk="1" hangingPunct="1"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план совместных мероприятий</a:t>
            </a:r>
          </a:p>
          <a:p>
            <a:pPr algn="ctr" eaLnBrk="1" hangingPunct="1">
              <a:defRPr/>
            </a:pPr>
            <a:endParaRPr lang="ru-RU" sz="1600" dirty="0" smtClean="0">
              <a:solidFill>
                <a:prstClr val="black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8304213" y="4149725"/>
            <a:ext cx="3887787" cy="6429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Городской Родительский Совет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275638" y="4868863"/>
            <a:ext cx="3916362" cy="8572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sz="1800" b="1" dirty="0" smtClean="0">
                <a:solidFill>
                  <a:prstClr val="black"/>
                </a:solidFill>
                <a:latin typeface="+mn-lt"/>
                <a:cs typeface="Times New Roman" panose="02020603050405020304" pitchFamily="18" charset="0"/>
              </a:rPr>
              <a:t>Проект «Дети Череповца. Путь к успеху»</a:t>
            </a:r>
          </a:p>
        </p:txBody>
      </p:sp>
      <p:cxnSp>
        <p:nvCxnSpPr>
          <p:cNvPr id="25" name="Соединительная линия уступом 24"/>
          <p:cNvCxnSpPr/>
          <p:nvPr/>
        </p:nvCxnSpPr>
        <p:spPr>
          <a:xfrm rot="16200000" flipH="1">
            <a:off x="2432050" y="1392238"/>
            <a:ext cx="549275" cy="2606675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2" name="Рисунок 3" descr="бренд_УО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8650" y="2136775"/>
            <a:ext cx="10541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Соединительная линия уступом 26"/>
          <p:cNvCxnSpPr/>
          <p:nvPr/>
        </p:nvCxnSpPr>
        <p:spPr>
          <a:xfrm rot="10800000" flipV="1">
            <a:off x="4067175" y="1916113"/>
            <a:ext cx="2052638" cy="1089025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4" name="Picture 20" descr="F:\логотипы\ChGU_Logo_0.jpg"/>
          <p:cNvPicPr>
            <a:picLocks noChangeAspect="1" noChangeArrowheads="1"/>
          </p:cNvPicPr>
          <p:nvPr/>
        </p:nvPicPr>
        <p:blipFill>
          <a:blip r:embed="rId5"/>
          <a:srcRect l="18103" t="7664" r="18513" b="7790"/>
          <a:stretch>
            <a:fillRect/>
          </a:stretch>
        </p:blipFill>
        <p:spPr bwMode="auto">
          <a:xfrm>
            <a:off x="7056438" y="3429000"/>
            <a:ext cx="1095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5" name="Picture 21" descr="F:\логотипы\54j7MfsbFp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46938" y="4365625"/>
            <a:ext cx="94932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6" name="Рисунок 6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90950" y="4581525"/>
            <a:ext cx="1289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7" name="Picture 36" descr="2logoru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90950" y="5832475"/>
            <a:ext cx="2205038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Соединительная линия уступом 17"/>
          <p:cNvCxnSpPr>
            <a:stCxn id="21" idx="1"/>
          </p:cNvCxnSpPr>
          <p:nvPr/>
        </p:nvCxnSpPr>
        <p:spPr>
          <a:xfrm rot="10800000" flipV="1">
            <a:off x="2706688" y="2805113"/>
            <a:ext cx="3484562" cy="2987675"/>
          </a:xfrm>
          <a:prstGeom prst="bentConnector3">
            <a:avLst>
              <a:gd name="adj1" fmla="val 2959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3348038" y="5661025"/>
            <a:ext cx="21193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45"/>
          <p:cNvSpPr/>
          <p:nvPr/>
        </p:nvSpPr>
        <p:spPr>
          <a:xfrm>
            <a:off x="3790950" y="3168520"/>
            <a:ext cx="2901936" cy="959398"/>
          </a:xfrm>
          <a:prstGeom prst="roundRect">
            <a:avLst/>
          </a:prstGeom>
        </p:spPr>
        <p:style>
          <a:lnRef idx="1">
            <a:schemeClr val="accent3"/>
          </a:lnRef>
          <a:fillRef idx="1002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>
                <a:solidFill>
                  <a:srgbClr val="C00000"/>
                </a:solidFill>
                <a:cs typeface="Times New Roman" pitchFamily="18" charset="0"/>
              </a:rPr>
              <a:t>ОДАРЕННЫЕ ДЕТИ</a:t>
            </a:r>
          </a:p>
        </p:txBody>
      </p:sp>
      <p:cxnSp>
        <p:nvCxnSpPr>
          <p:cNvPr id="35" name="Соединительная линия уступом 34"/>
          <p:cNvCxnSpPr/>
          <p:nvPr/>
        </p:nvCxnSpPr>
        <p:spPr>
          <a:xfrm flipV="1">
            <a:off x="2700338" y="4076700"/>
            <a:ext cx="1260475" cy="409575"/>
          </a:xfrm>
          <a:prstGeom prst="bentConnector2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4427538" y="4365625"/>
            <a:ext cx="0" cy="1450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15" name="Rectangle 3"/>
          <p:cNvSpPr>
            <a:spLocks noGrp="1" noChangeArrowheads="1"/>
          </p:cNvSpPr>
          <p:nvPr/>
        </p:nvSpPr>
        <p:spPr bwMode="auto">
          <a:xfrm>
            <a:off x="0" y="1119188"/>
            <a:ext cx="12120563" cy="573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 eaLnBrk="0" hangingPunct="0">
              <a:spcBef>
                <a:spcPct val="20000"/>
              </a:spcBef>
              <a:buFont typeface="Arial" charset="0"/>
              <a:buNone/>
            </a:pPr>
            <a:endParaRPr lang="ru-RU" altLang="ru-RU" sz="1500" b="1">
              <a:solidFill>
                <a:srgbClr val="00000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39713" y="620713"/>
            <a:ext cx="11071225" cy="549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000" b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Одаренные дети</a:t>
            </a:r>
          </a:p>
        </p:txBody>
      </p:sp>
      <p:sp>
        <p:nvSpPr>
          <p:cNvPr id="2" name="Скругленный прямоугольник 23"/>
          <p:cNvSpPr/>
          <p:nvPr/>
        </p:nvSpPr>
        <p:spPr>
          <a:xfrm>
            <a:off x="8275638" y="5805488"/>
            <a:ext cx="3916362" cy="8572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rgbClr val="000000"/>
                </a:solidFill>
                <a:cs typeface="Times New Roman" pitchFamily="18" charset="0"/>
              </a:rPr>
              <a:t>Муниципальный опорный центр</a:t>
            </a:r>
          </a:p>
        </p:txBody>
      </p:sp>
      <p:pic>
        <p:nvPicPr>
          <p:cNvPr id="174118" name="Рисунок 17" descr="Изображение выглядит как нож&#10;&#10;Автоматически созданное описание"/>
          <p:cNvPicPr>
            <a:picLocks noChangeAspect="1"/>
          </p:cNvPicPr>
          <p:nvPr/>
        </p:nvPicPr>
        <p:blipFill>
          <a:blip r:embed="rId9"/>
          <a:srcRect r="78883"/>
          <a:stretch>
            <a:fillRect/>
          </a:stretch>
        </p:blipFill>
        <p:spPr bwMode="auto">
          <a:xfrm>
            <a:off x="0" y="0"/>
            <a:ext cx="1517650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9" name="Рисунок 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03913" y="5734050"/>
            <a:ext cx="230505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378" name="Группа 6"/>
          <p:cNvGrpSpPr>
            <a:grpSpLocks/>
          </p:cNvGrpSpPr>
          <p:nvPr/>
        </p:nvGrpSpPr>
        <p:grpSpPr bwMode="auto">
          <a:xfrm>
            <a:off x="100013" y="217488"/>
            <a:ext cx="4953000" cy="1146175"/>
            <a:chOff x="74727" y="163458"/>
            <a:chExt cx="7876294" cy="2449056"/>
          </a:xfrm>
        </p:grpSpPr>
        <p:sp>
          <p:nvSpPr>
            <p:cNvPr id="8" name="TextBox 7"/>
            <p:cNvSpPr txBox="1"/>
            <p:nvPr/>
          </p:nvSpPr>
          <p:spPr>
            <a:xfrm>
              <a:off x="4520288" y="516231"/>
              <a:ext cx="3430733" cy="1774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СОШ №14</a:t>
              </a: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Г. Череповец</a:t>
              </a:r>
            </a:p>
          </p:txBody>
        </p:sp>
        <p:pic>
          <p:nvPicPr>
            <p:cNvPr id="229386" name="Picture 4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5616" y="163458"/>
              <a:ext cx="1957705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9387" name="Picture 5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727" y="2056254"/>
              <a:ext cx="4186639" cy="556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>
              <a:off x="4356200" y="411076"/>
              <a:ext cx="0" cy="2089499"/>
            </a:xfrm>
            <a:prstGeom prst="line">
              <a:avLst/>
            </a:prstGeom>
            <a:ln w="76200">
              <a:solidFill>
                <a:srgbClr val="0231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937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67975" y="-9525"/>
            <a:ext cx="17240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27050" y="1797050"/>
            <a:ext cx="8823325" cy="749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267" b="1" dirty="0">
                <a:solidFill>
                  <a:srgbClr val="0231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nkGothic RUSS" pitchFamily="34" charset="0"/>
                <a:cs typeface="+mn-cs"/>
              </a:rPr>
              <a:t>Показатели функционирования</a:t>
            </a:r>
          </a:p>
        </p:txBody>
      </p:sp>
      <p:sp>
        <p:nvSpPr>
          <p:cNvPr id="223237" name="Номер слайда 17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217613" fontAlgn="base">
              <a:spcBef>
                <a:spcPct val="0"/>
              </a:spcBef>
              <a:spcAft>
                <a:spcPct val="0"/>
              </a:spcAft>
              <a:defRPr/>
            </a:pPr>
            <a:fld id="{9242DBE1-ECAF-4E0F-8D60-2CD88B88174F}" type="slidenum">
              <a:rPr lang="ru-RU">
                <a:solidFill>
                  <a:srgbClr val="898989"/>
                </a:solidFill>
                <a:cs typeface="Arial" charset="0"/>
              </a:rPr>
              <a:pPr defTabSz="1217613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39350" y="2852937"/>
          <a:ext cx="10229245" cy="3724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4" name="Picture 3" descr="C:\Users\kab_z\Desktop\D\10_Кванториум\Кванториум презентация\Рисунок3.png"/>
          <p:cNvPicPr>
            <a:picLocks noChangeAspect="1" noChangeArrowheads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608501" y="2779269"/>
            <a:ext cx="1324475" cy="1824203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4102" name="Picture 6" descr="https://art-mist.ru/assets/icons/programs/react.png"/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681075" y="4869160"/>
            <a:ext cx="1298443" cy="1298443"/>
          </a:xfrm>
          <a:prstGeom prst="rect">
            <a:avLst/>
          </a:prstGeom>
          <a:noFill/>
          <a:extLst>
            <a:ext uri="{909E8E84-426E-40DD-AFC4-6F175D3DCCD1}"/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402" name="Группа 6"/>
          <p:cNvGrpSpPr>
            <a:grpSpLocks/>
          </p:cNvGrpSpPr>
          <p:nvPr/>
        </p:nvGrpSpPr>
        <p:grpSpPr bwMode="auto">
          <a:xfrm>
            <a:off x="100013" y="217488"/>
            <a:ext cx="4953000" cy="1146175"/>
            <a:chOff x="74727" y="163458"/>
            <a:chExt cx="7876294" cy="2449056"/>
          </a:xfrm>
        </p:grpSpPr>
        <p:sp>
          <p:nvSpPr>
            <p:cNvPr id="8" name="TextBox 7"/>
            <p:cNvSpPr txBox="1"/>
            <p:nvPr/>
          </p:nvSpPr>
          <p:spPr>
            <a:xfrm>
              <a:off x="4520288" y="516231"/>
              <a:ext cx="3430733" cy="1774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СОШ №14</a:t>
              </a: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Г. Череповец</a:t>
              </a:r>
            </a:p>
          </p:txBody>
        </p:sp>
        <p:pic>
          <p:nvPicPr>
            <p:cNvPr id="230410" name="Picture 4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5616" y="163458"/>
              <a:ext cx="1957705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0411" name="Picture 5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727" y="2056254"/>
              <a:ext cx="4186639" cy="556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>
              <a:off x="4356200" y="411076"/>
              <a:ext cx="0" cy="2089499"/>
            </a:xfrm>
            <a:prstGeom prst="line">
              <a:avLst/>
            </a:prstGeom>
            <a:ln w="76200">
              <a:solidFill>
                <a:srgbClr val="0231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0403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67975" y="-9525"/>
            <a:ext cx="17240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27050" y="1797050"/>
            <a:ext cx="8823325" cy="749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267" b="1" dirty="0">
                <a:solidFill>
                  <a:srgbClr val="0231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nkGothic RUSS" pitchFamily="34" charset="0"/>
                <a:cs typeface="+mn-cs"/>
              </a:rPr>
              <a:t>Показатели функционирования</a:t>
            </a:r>
          </a:p>
        </p:txBody>
      </p:sp>
      <p:sp>
        <p:nvSpPr>
          <p:cNvPr id="224261" name="Номер слайда 17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217613" fontAlgn="base">
              <a:spcBef>
                <a:spcPct val="0"/>
              </a:spcBef>
              <a:spcAft>
                <a:spcPct val="0"/>
              </a:spcAft>
              <a:defRPr/>
            </a:pPr>
            <a:fld id="{65F0D8D0-C150-4F9A-A43F-58617FC5FD0F}" type="slidenum">
              <a:rPr lang="ru-RU">
                <a:solidFill>
                  <a:srgbClr val="898989"/>
                </a:solidFill>
                <a:cs typeface="Arial" charset="0"/>
              </a:rPr>
              <a:pPr defTabSz="1217613"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39350" y="2852937"/>
          <a:ext cx="10229245" cy="3724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338" name="Picture 2" descr="https://www.pngitem.com/pimgs/m/617-6170576_winner-portable-network-graphics-hd-png-download.png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638633" y="3044959"/>
            <a:ext cx="1383327" cy="1235344"/>
          </a:xfrm>
          <a:prstGeom prst="rect">
            <a:avLst/>
          </a:prstGeom>
          <a:noFill/>
          <a:extLst>
            <a:ext uri="{909E8E84-426E-40DD-AFC4-6F175D3DCCD1}"/>
          </a:extLst>
        </p:spPr>
      </p:pic>
      <p:pic>
        <p:nvPicPr>
          <p:cNvPr id="14340" name="Picture 4" descr="https://yt3.ggpht.com/a/AATXAJzNCJpg9Zwj71in26883DLmarWkEUrW6pzjfsxa=s900-c-k-c0x00ffffff-no-rj"/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562209" y="4773149"/>
            <a:ext cx="1536171" cy="1536171"/>
          </a:xfrm>
          <a:prstGeom prst="rect">
            <a:avLst/>
          </a:prstGeom>
          <a:noFill/>
          <a:extLst>
            <a:ext uri="{909E8E84-426E-40DD-AFC4-6F175D3DCCD1}"/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426" name="Группа 6"/>
          <p:cNvGrpSpPr>
            <a:grpSpLocks/>
          </p:cNvGrpSpPr>
          <p:nvPr/>
        </p:nvGrpSpPr>
        <p:grpSpPr bwMode="auto">
          <a:xfrm>
            <a:off x="100013" y="217488"/>
            <a:ext cx="4953000" cy="1146175"/>
            <a:chOff x="74727" y="163458"/>
            <a:chExt cx="7876294" cy="2449056"/>
          </a:xfrm>
        </p:grpSpPr>
        <p:sp>
          <p:nvSpPr>
            <p:cNvPr id="8" name="TextBox 7"/>
            <p:cNvSpPr txBox="1"/>
            <p:nvPr/>
          </p:nvSpPr>
          <p:spPr>
            <a:xfrm>
              <a:off x="4520288" y="516231"/>
              <a:ext cx="3430733" cy="1774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СОШ №14</a:t>
              </a: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Г. Череповец</a:t>
              </a:r>
            </a:p>
          </p:txBody>
        </p:sp>
        <p:pic>
          <p:nvPicPr>
            <p:cNvPr id="231438" name="Picture 4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5616" y="163458"/>
              <a:ext cx="1957705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1439" name="Picture 5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727" y="2056254"/>
              <a:ext cx="4186639" cy="556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>
              <a:off x="4356200" y="411076"/>
              <a:ext cx="0" cy="2089499"/>
            </a:xfrm>
            <a:prstGeom prst="line">
              <a:avLst/>
            </a:prstGeom>
            <a:ln w="76200">
              <a:solidFill>
                <a:srgbClr val="0231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1427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67975" y="-9525"/>
            <a:ext cx="17240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27050" y="1797050"/>
            <a:ext cx="8823325" cy="749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267" b="1" dirty="0">
                <a:solidFill>
                  <a:srgbClr val="0231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nkGothic RUSS" pitchFamily="34" charset="0"/>
                <a:cs typeface="+mn-cs"/>
              </a:rPr>
              <a:t>Показатели функционирования</a:t>
            </a:r>
          </a:p>
        </p:txBody>
      </p:sp>
      <p:sp>
        <p:nvSpPr>
          <p:cNvPr id="225285" name="Номер слайда 17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217613" fontAlgn="base">
              <a:spcBef>
                <a:spcPct val="0"/>
              </a:spcBef>
              <a:spcAft>
                <a:spcPct val="0"/>
              </a:spcAft>
              <a:defRPr/>
            </a:pPr>
            <a:fld id="{26E01FB3-C365-457D-9160-2734BC15244A}" type="slidenum">
              <a:rPr lang="ru-RU">
                <a:solidFill>
                  <a:srgbClr val="898989"/>
                </a:solidFill>
                <a:cs typeface="Arial" charset="0"/>
              </a:rPr>
              <a:pPr defTabSz="1217613"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ru-RU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16050" y="2576513"/>
            <a:ext cx="10390188" cy="830262"/>
          </a:xfrm>
          <a:prstGeom prst="rect">
            <a:avLst/>
          </a:prstGeom>
          <a:ln w="19050">
            <a:solidFill>
              <a:srgbClr val="0231A1"/>
            </a:solidFill>
          </a:ln>
        </p:spPr>
        <p:txBody>
          <a:bodyPr>
            <a:spAutoFit/>
          </a:bodyPr>
          <a:lstStyle/>
          <a:p>
            <a:pPr algn="just" defTabSz="1219170" fontAlgn="auto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ru-RU" sz="2400" b="1" dirty="0">
                <a:solidFill>
                  <a:srgbClr val="0231A1"/>
                </a:solidFill>
                <a:latin typeface="FreeSetC" pitchFamily="82" charset="0"/>
                <a:cs typeface="+mn-cs"/>
              </a:rPr>
              <a:t>Доля педагогических работников Школьного </a:t>
            </a:r>
            <a:r>
              <a:rPr lang="ru-RU" sz="2400" b="1" dirty="0" err="1">
                <a:solidFill>
                  <a:srgbClr val="0231A1"/>
                </a:solidFill>
                <a:latin typeface="FreeSetC" pitchFamily="82" charset="0"/>
                <a:cs typeface="+mn-cs"/>
              </a:rPr>
              <a:t>Кванториума</a:t>
            </a:r>
            <a:r>
              <a:rPr lang="ru-RU" sz="2400" b="1" dirty="0">
                <a:solidFill>
                  <a:srgbClr val="0231A1"/>
                </a:solidFill>
                <a:latin typeface="FreeSetC" pitchFamily="82" charset="0"/>
                <a:cs typeface="+mn-cs"/>
              </a:rPr>
              <a:t>, прошедших обучение по программам из реестра программ повышения квалификации Федерального оператора (%).</a:t>
            </a:r>
            <a:endParaRPr lang="en-US" sz="3733" b="1" dirty="0">
              <a:solidFill>
                <a:srgbClr val="0231A1"/>
              </a:solidFill>
              <a:latin typeface="FreeSetC" pitchFamily="82" charset="0"/>
              <a:cs typeface="+mn-cs"/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334963" y="2576513"/>
            <a:ext cx="768350" cy="1193800"/>
          </a:xfrm>
          <a:prstGeom prst="chevron">
            <a:avLst/>
          </a:prstGeom>
          <a:solidFill>
            <a:schemeClr val="bg1"/>
          </a:solidFill>
          <a:ln>
            <a:solidFill>
              <a:srgbClr val="0231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31432" name="Прямоугольник 15"/>
          <p:cNvSpPr>
            <a:spLocks noChangeArrowheads="1"/>
          </p:cNvSpPr>
          <p:nvPr/>
        </p:nvSpPr>
        <p:spPr bwMode="auto">
          <a:xfrm>
            <a:off x="100013" y="4025900"/>
            <a:ext cx="4330700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217613">
              <a:lnSpc>
                <a:spcPct val="120000"/>
              </a:lnSpc>
            </a:pPr>
            <a:r>
              <a:rPr lang="ru-RU" b="1">
                <a:solidFill>
                  <a:srgbClr val="1F377B"/>
                </a:solidFill>
                <a:latin typeface="Arial "/>
              </a:rPr>
              <a:t>ОБУЧАЮЩАЯ ПЛАТФОРМА </a:t>
            </a:r>
          </a:p>
          <a:p>
            <a:pPr algn="ctr" defTabSz="1217613">
              <a:lnSpc>
                <a:spcPct val="120000"/>
              </a:lnSpc>
            </a:pPr>
            <a:r>
              <a:rPr lang="ru-RU" b="1">
                <a:solidFill>
                  <a:srgbClr val="1F377B"/>
                </a:solidFill>
                <a:latin typeface="Arial "/>
              </a:rPr>
              <a:t>АКАДЕМИИ МИНПРОСВЕЩЕНИЯ РОССИИ:</a:t>
            </a:r>
          </a:p>
        </p:txBody>
      </p:sp>
      <p:pic>
        <p:nvPicPr>
          <p:cNvPr id="231433" name="Рисунок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3813" y="5100638"/>
            <a:ext cx="16319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434" name="Рисунок 1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59300" y="3965575"/>
            <a:ext cx="4267200" cy="101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676775" y="5089525"/>
            <a:ext cx="39846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3" dirty="0">
                <a:solidFill>
                  <a:srgbClr val="4F81BD">
                    <a:lumMod val="75000"/>
                  </a:srgbClr>
                </a:solidFill>
                <a:latin typeface="Calibri"/>
                <a:cs typeface="+mn-cs"/>
              </a:rPr>
              <a:t>https://education.apkpro.ru</a:t>
            </a:r>
            <a:endParaRPr lang="ru-RU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31436" name="Прямоугольник 19"/>
          <p:cNvSpPr>
            <a:spLocks noChangeArrowheads="1"/>
          </p:cNvSpPr>
          <p:nvPr/>
        </p:nvSpPr>
        <p:spPr bwMode="auto">
          <a:xfrm>
            <a:off x="9309100" y="3925888"/>
            <a:ext cx="2687638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1314450">
              <a:lnSpc>
                <a:spcPct val="110000"/>
              </a:lnSpc>
              <a:spcAft>
                <a:spcPts val="1338"/>
              </a:spcAft>
            </a:pPr>
            <a:r>
              <a:rPr lang="ru-RU" sz="2100" b="1">
                <a:solidFill>
                  <a:srgbClr val="1F377B"/>
                </a:solidFill>
                <a:latin typeface="Arial Narrow" pitchFamily="34" charset="0"/>
              </a:rPr>
              <a:t>КУРСЫ ПОВЫШЕНИЯ КВАЛИФИКАЦИИ </a:t>
            </a:r>
          </a:p>
          <a:p>
            <a:pPr algn="ctr" defTabSz="1314450">
              <a:lnSpc>
                <a:spcPct val="110000"/>
              </a:lnSpc>
              <a:spcAft>
                <a:spcPts val="1338"/>
              </a:spcAft>
            </a:pPr>
            <a:r>
              <a:rPr lang="ru-RU" sz="2100" b="1">
                <a:solidFill>
                  <a:srgbClr val="0070C0"/>
                </a:solidFill>
                <a:latin typeface="Arial Narrow" pitchFamily="34" charset="0"/>
              </a:rPr>
              <a:t>для педагогов детских технопарков «Кванториум», центров «Точка роста» и «</a:t>
            </a:r>
            <a:r>
              <a:rPr lang="en-US" sz="2100" b="1">
                <a:solidFill>
                  <a:srgbClr val="0070C0"/>
                </a:solidFill>
                <a:latin typeface="Arial Narrow" pitchFamily="34" charset="0"/>
              </a:rPr>
              <a:t>IT</a:t>
            </a:r>
            <a:r>
              <a:rPr lang="ru-RU" sz="2100" b="1">
                <a:solidFill>
                  <a:srgbClr val="0070C0"/>
                </a:solidFill>
                <a:latin typeface="Arial Narrow" pitchFamily="34" charset="0"/>
              </a:rPr>
              <a:t>-куб»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450" name="Группа 6"/>
          <p:cNvGrpSpPr>
            <a:grpSpLocks/>
          </p:cNvGrpSpPr>
          <p:nvPr/>
        </p:nvGrpSpPr>
        <p:grpSpPr bwMode="auto">
          <a:xfrm>
            <a:off x="100013" y="217488"/>
            <a:ext cx="4953000" cy="1146175"/>
            <a:chOff x="74727" y="163458"/>
            <a:chExt cx="7876294" cy="2449056"/>
          </a:xfrm>
        </p:grpSpPr>
        <p:sp>
          <p:nvSpPr>
            <p:cNvPr id="8" name="TextBox 7"/>
            <p:cNvSpPr txBox="1"/>
            <p:nvPr/>
          </p:nvSpPr>
          <p:spPr>
            <a:xfrm>
              <a:off x="4520288" y="516231"/>
              <a:ext cx="3430733" cy="1774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СОШ №14</a:t>
              </a: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Г. Череповец</a:t>
              </a:r>
            </a:p>
          </p:txBody>
        </p:sp>
        <p:pic>
          <p:nvPicPr>
            <p:cNvPr id="232460" name="Picture 4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5616" y="163458"/>
              <a:ext cx="1957705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2461" name="Picture 5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727" y="2056254"/>
              <a:ext cx="4186639" cy="556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>
              <a:off x="4356200" y="411076"/>
              <a:ext cx="0" cy="2089499"/>
            </a:xfrm>
            <a:prstGeom prst="line">
              <a:avLst/>
            </a:prstGeom>
            <a:ln w="76200">
              <a:solidFill>
                <a:srgbClr val="0231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245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67975" y="-9525"/>
            <a:ext cx="17240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65100" y="1604963"/>
            <a:ext cx="9321800" cy="1158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67" b="1" dirty="0">
                <a:solidFill>
                  <a:srgbClr val="0231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nkGothic RUSS" pitchFamily="34" charset="0"/>
                <a:cs typeface="+mn-cs"/>
              </a:rPr>
              <a:t>Дополнительные общеобразовательные</a:t>
            </a:r>
          </a:p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467" b="1" dirty="0">
                <a:solidFill>
                  <a:srgbClr val="0231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nkGothic RUSS" pitchFamily="34" charset="0"/>
                <a:cs typeface="+mn-cs"/>
              </a:rPr>
              <a:t>программы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08063" y="3305175"/>
            <a:ext cx="6096000" cy="2719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267" b="1" u="sng" dirty="0">
                <a:solidFill>
                  <a:srgbClr val="0231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Старт набора</a:t>
            </a: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267" b="1" dirty="0">
                <a:solidFill>
                  <a:srgbClr val="0231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 23 августа 2021 года </a:t>
            </a: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267" b="1" dirty="0">
                <a:solidFill>
                  <a:srgbClr val="0231A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kGothic RUSS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9.00 – 16.00</a:t>
            </a:r>
            <a:endParaRPr lang="ru-RU" sz="4267" dirty="0">
              <a:solidFill>
                <a:srgbClr val="0231A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nkGothic RUSS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6096000" y="2169592"/>
          <a:ext cx="6624736" cy="4688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32455" name="Picture 2" descr="C:\Users\kab_z\Desktop\D\10_Кванториум\Кванториум презентация\РуКванториум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918575" y="3762375"/>
            <a:ext cx="8636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56" name="Picture 3" descr="C:\Users\kab_z\Desktop\D\10_Кванториум\Кванториум презентация\РуКванториум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693150" y="4679950"/>
            <a:ext cx="1490663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8693150" y="4856163"/>
            <a:ext cx="1490663" cy="30638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231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nkGothic RUSS" pitchFamily="34" charset="0"/>
                <a:cs typeface="+mn-cs"/>
              </a:rPr>
              <a:t>СОШ №14</a:t>
            </a:r>
          </a:p>
        </p:txBody>
      </p:sp>
      <p:pic>
        <p:nvPicPr>
          <p:cNvPr id="232458" name="Picture 5" descr="https://static.tildacdn.com/tild3734-3632-4866-b965-363737343064/full_8ngojwEu.pn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2250" y="4014788"/>
            <a:ext cx="1570038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474" name="Группа 6"/>
          <p:cNvGrpSpPr>
            <a:grpSpLocks/>
          </p:cNvGrpSpPr>
          <p:nvPr/>
        </p:nvGrpSpPr>
        <p:grpSpPr bwMode="auto">
          <a:xfrm>
            <a:off x="100013" y="217488"/>
            <a:ext cx="4953000" cy="1146175"/>
            <a:chOff x="74727" y="163458"/>
            <a:chExt cx="7876294" cy="2449056"/>
          </a:xfrm>
        </p:grpSpPr>
        <p:sp>
          <p:nvSpPr>
            <p:cNvPr id="8" name="TextBox 7"/>
            <p:cNvSpPr txBox="1"/>
            <p:nvPr/>
          </p:nvSpPr>
          <p:spPr>
            <a:xfrm>
              <a:off x="4520288" y="516231"/>
              <a:ext cx="3430733" cy="1774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СОШ №14</a:t>
              </a: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Г. Череповец</a:t>
              </a:r>
            </a:p>
          </p:txBody>
        </p:sp>
        <p:pic>
          <p:nvPicPr>
            <p:cNvPr id="233481" name="Picture 4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5616" y="163458"/>
              <a:ext cx="1957705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3482" name="Picture 5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727" y="2056254"/>
              <a:ext cx="4186639" cy="556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>
              <a:off x="4356200" y="411076"/>
              <a:ext cx="0" cy="2089499"/>
            </a:xfrm>
            <a:prstGeom prst="line">
              <a:avLst/>
            </a:prstGeom>
            <a:ln w="76200">
              <a:solidFill>
                <a:srgbClr val="0231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347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67975" y="-9525"/>
            <a:ext cx="17240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27050" y="1797050"/>
            <a:ext cx="5383213" cy="912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333" b="1" dirty="0">
                <a:solidFill>
                  <a:srgbClr val="0231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nkGothic RUSS" pitchFamily="34" charset="0"/>
                <a:cs typeface="+mn-cs"/>
              </a:rPr>
              <a:t>Наши контакты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74825" y="2760663"/>
            <a:ext cx="10248900" cy="2616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733" b="1" dirty="0">
                <a:solidFill>
                  <a:srgbClr val="0231A1"/>
                </a:solidFill>
                <a:latin typeface="FreeSetC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Официальный сайт МАОУ «СОШ № 14» </a:t>
            </a:r>
            <a:r>
              <a:rPr lang="ru-RU" sz="3733" dirty="0">
                <a:solidFill>
                  <a:srgbClr val="0231A1"/>
                </a:solidFill>
                <a:latin typeface="FreeSetC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3733" b="1" dirty="0">
                <a:solidFill>
                  <a:srgbClr val="0231A1"/>
                </a:solidFill>
                <a:latin typeface="FreeSetC" pitchFamily="82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https://s11018.edu35.ru</a:t>
            </a:r>
            <a:r>
              <a:rPr lang="ru-RU" sz="3733" dirty="0">
                <a:solidFill>
                  <a:srgbClr val="0231A1"/>
                </a:solidFill>
                <a:latin typeface="FreeSetC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algn="just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67" dirty="0">
              <a:solidFill>
                <a:srgbClr val="0231A1"/>
              </a:solidFill>
              <a:latin typeface="FreeSetC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121917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733" b="1" dirty="0">
              <a:solidFill>
                <a:srgbClr val="0231A1"/>
              </a:solidFill>
              <a:latin typeface="FreeSetC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733" b="1" dirty="0">
                <a:solidFill>
                  <a:srgbClr val="0231A1"/>
                </a:solidFill>
                <a:latin typeface="FreeSetC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Официальная группа ВК Школьный </a:t>
            </a:r>
            <a:r>
              <a:rPr lang="ru-RU" sz="3733" b="1" dirty="0" err="1">
                <a:solidFill>
                  <a:srgbClr val="0231A1"/>
                </a:solidFill>
                <a:latin typeface="FreeSetC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Кванториум</a:t>
            </a:r>
            <a:r>
              <a:rPr lang="ru-RU" sz="3733" b="1" dirty="0">
                <a:solidFill>
                  <a:srgbClr val="0231A1"/>
                </a:solidFill>
                <a:latin typeface="FreeSetC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733" b="1" dirty="0">
              <a:solidFill>
                <a:srgbClr val="0231A1"/>
              </a:solidFill>
              <a:latin typeface="FreeSetC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733" dirty="0">
                <a:solidFill>
                  <a:srgbClr val="0231A1"/>
                </a:solidFill>
                <a:latin typeface="FreeSetC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3733" b="1" u="sng" dirty="0">
                <a:solidFill>
                  <a:srgbClr val="0231A1"/>
                </a:solidFill>
                <a:latin typeface="FreeSetC" pitchFamily="82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vk.com/club202621290</a:t>
            </a:r>
            <a:r>
              <a:rPr lang="ru-RU" sz="3733" dirty="0">
                <a:solidFill>
                  <a:srgbClr val="0231A1"/>
                </a:solidFill>
                <a:latin typeface="FreeSetC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</p:txBody>
      </p:sp>
      <p:pic>
        <p:nvPicPr>
          <p:cNvPr id="233478" name="Picture 2" descr="https://www.herzen.spb.ru/uploads/lyubchenkoa/images/photo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3888" y="4856163"/>
            <a:ext cx="944562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 descr="https://vsudo.net/blog/wp-content/uploads/2020/10/http.jpg"/>
          <p:cNvPicPr>
            <a:picLocks noChangeAspect="1" noChangeArrowheads="1"/>
          </p:cNvPicPr>
          <p:nvPr/>
        </p:nvPicPr>
        <p:blipFill rotWithShape="1">
          <a:blip r:embed="rId9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/>
              <a:ext uri="{28A0092B-C50C-407E-A947-70E740481C1C}"/>
            </a:extLst>
          </a:blip>
          <a:srcRect t="14821" b="18952"/>
          <a:stretch/>
        </p:blipFill>
        <p:spPr bwMode="auto">
          <a:xfrm>
            <a:off x="335361" y="3081842"/>
            <a:ext cx="1329833" cy="722124"/>
          </a:xfrm>
          <a:prstGeom prst="rect">
            <a:avLst/>
          </a:prstGeom>
          <a:noFill/>
          <a:extLst>
            <a:ext uri="{909E8E84-426E-40DD-AFC4-6F175D3DCCD1}"/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1550" y="2660650"/>
            <a:ext cx="7726363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7200" b="1" dirty="0">
                <a:solidFill>
                  <a:srgbClr val="0231A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eeSetC" pitchFamily="82" charset="0"/>
                <a:cs typeface="+mn-cs"/>
              </a:rPr>
              <a:t>Благодарим за внимание!</a:t>
            </a:r>
          </a:p>
        </p:txBody>
      </p:sp>
      <p:grpSp>
        <p:nvGrpSpPr>
          <p:cNvPr id="234499" name="Группа 6"/>
          <p:cNvGrpSpPr>
            <a:grpSpLocks/>
          </p:cNvGrpSpPr>
          <p:nvPr/>
        </p:nvGrpSpPr>
        <p:grpSpPr bwMode="auto">
          <a:xfrm>
            <a:off x="100013" y="217488"/>
            <a:ext cx="4953000" cy="1146175"/>
            <a:chOff x="74727" y="163458"/>
            <a:chExt cx="7876294" cy="2449056"/>
          </a:xfrm>
        </p:grpSpPr>
        <p:sp>
          <p:nvSpPr>
            <p:cNvPr id="8" name="TextBox 7"/>
            <p:cNvSpPr txBox="1"/>
            <p:nvPr/>
          </p:nvSpPr>
          <p:spPr>
            <a:xfrm>
              <a:off x="4520288" y="516231"/>
              <a:ext cx="3430733" cy="17740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СОШ №14</a:t>
              </a:r>
            </a:p>
            <a:p>
              <a:pPr defTabSz="121917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400" b="1" dirty="0">
                  <a:solidFill>
                    <a:srgbClr val="0231A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BankGothic RUSS" pitchFamily="34" charset="0"/>
                  <a:cs typeface="+mn-cs"/>
                </a:rPr>
                <a:t>Г. Череповец</a:t>
              </a:r>
            </a:p>
          </p:txBody>
        </p:sp>
        <p:pic>
          <p:nvPicPr>
            <p:cNvPr id="234502" name="Picture 4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15616" y="163458"/>
              <a:ext cx="1957705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4503" name="Picture 5" descr="C:\Users\kab_z\Desktop\D\10_Кванториум\Кванториум презентация\РуКванториум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4727" y="2056254"/>
              <a:ext cx="4186639" cy="556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Прямая соединительная линия 4"/>
            <p:cNvCxnSpPr/>
            <p:nvPr/>
          </p:nvCxnSpPr>
          <p:spPr>
            <a:xfrm>
              <a:off x="4356200" y="411076"/>
              <a:ext cx="0" cy="2089499"/>
            </a:xfrm>
            <a:prstGeom prst="line">
              <a:avLst/>
            </a:prstGeom>
            <a:ln w="76200">
              <a:solidFill>
                <a:srgbClr val="0231A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450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67975" y="0"/>
            <a:ext cx="1724025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Rectángulo"/>
          <p:cNvSpPr/>
          <p:nvPr/>
        </p:nvSpPr>
        <p:spPr bwMode="auto">
          <a:xfrm flipV="1">
            <a:off x="0" y="3971925"/>
            <a:ext cx="12192000" cy="1646238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  <a:extLst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SV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30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7163" y="201613"/>
            <a:ext cx="1285875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Рисунок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09000" y="312738"/>
            <a:ext cx="2136775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1882775" y="700088"/>
          <a:ext cx="1900238" cy="390525"/>
        </p:xfrm>
        <a:graphic>
          <a:graphicData uri="http://schemas.openxmlformats.org/presentationml/2006/ole">
            <p:oleObj spid="_x0000_s1028" name="CorelDRAW" r:id="rId6" imgW="1648968" imgH="341376" progId="">
              <p:embed/>
            </p:oleObj>
          </a:graphicData>
        </a:graphic>
      </p:graphicFrame>
      <p:pic>
        <p:nvPicPr>
          <p:cNvPr id="1032" name="Рисунок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17688" y="3630613"/>
            <a:ext cx="8615362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Прямоугольник 16"/>
          <p:cNvSpPr>
            <a:spLocks noChangeArrowheads="1"/>
          </p:cNvSpPr>
          <p:nvPr/>
        </p:nvSpPr>
        <p:spPr bwMode="auto">
          <a:xfrm>
            <a:off x="1174750" y="2328863"/>
            <a:ext cx="96631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2B2A29"/>
                </a:solidFill>
                <a:latin typeface="Calibri" pitchFamily="34" charset="0"/>
              </a:rPr>
              <a:t>ПРОЕКТНАЯ ДЕЯТЕЛЬНОСТЬ КАК ФОРМА ВЗАИМОДЕЙСТВИЯ ВЫСШЕГО И ОБЩЕГО ОБРАЗОВАНИЯ</a:t>
            </a:r>
          </a:p>
        </p:txBody>
      </p:sp>
      <p:sp>
        <p:nvSpPr>
          <p:cNvPr id="1034" name="TextBox 19"/>
          <p:cNvSpPr txBox="1">
            <a:spLocks noChangeArrowheads="1"/>
          </p:cNvSpPr>
          <p:nvPr/>
        </p:nvSpPr>
        <p:spPr bwMode="auto">
          <a:xfrm>
            <a:off x="7142163" y="6000750"/>
            <a:ext cx="47275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000000"/>
                </a:solidFill>
                <a:latin typeface="Calibri" pitchFamily="34" charset="0"/>
              </a:rPr>
              <a:t>Ламанова Л.А.,</a:t>
            </a:r>
            <a:r>
              <a:rPr lang="en-US" sz="160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Calibri" pitchFamily="34" charset="0"/>
              </a:rPr>
              <a:t>директор Центра, к.п.н.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рапеция 1"/>
          <p:cNvSpPr/>
          <p:nvPr/>
        </p:nvSpPr>
        <p:spPr>
          <a:xfrm>
            <a:off x="11082338" y="5767388"/>
            <a:ext cx="1109662" cy="1100137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2054" name="Группа 51"/>
          <p:cNvGrpSpPr>
            <a:grpSpLocks/>
          </p:cNvGrpSpPr>
          <p:nvPr/>
        </p:nvGrpSpPr>
        <p:grpSpPr bwMode="auto">
          <a:xfrm>
            <a:off x="3568700" y="-6350"/>
            <a:ext cx="8624888" cy="911225"/>
            <a:chOff x="2931123" y="-9331"/>
            <a:chExt cx="9262807" cy="1134075"/>
          </a:xfrm>
        </p:grpSpPr>
        <p:sp>
          <p:nvSpPr>
            <p:cNvPr id="53" name="Трапеция 1"/>
            <p:cNvSpPr/>
            <p:nvPr/>
          </p:nvSpPr>
          <p:spPr>
            <a:xfrm flipH="1">
              <a:off x="2931123" y="-9331"/>
              <a:ext cx="6967991" cy="1134075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061338"/>
                <a:gd name="connsiteY0" fmla="*/ 1267975 h 1277306"/>
                <a:gd name="connsiteX1" fmla="*/ 193974 w 1061338"/>
                <a:gd name="connsiteY1" fmla="*/ 579659 h 1277306"/>
                <a:gd name="connsiteX2" fmla="*/ 334845 w 1061338"/>
                <a:gd name="connsiteY2" fmla="*/ 8546 h 1277306"/>
                <a:gd name="connsiteX3" fmla="*/ 1061338 w 1061338"/>
                <a:gd name="connsiteY3" fmla="*/ 0 h 1277306"/>
                <a:gd name="connsiteX4" fmla="*/ 1053784 w 1061338"/>
                <a:gd name="connsiteY4" fmla="*/ 1277306 h 1277306"/>
                <a:gd name="connsiteX5" fmla="*/ 0 w 1061338"/>
                <a:gd name="connsiteY5" fmla="*/ 1267975 h 1277306"/>
                <a:gd name="connsiteX0" fmla="*/ 136202 w 1197540"/>
                <a:gd name="connsiteY0" fmla="*/ 1267975 h 1277306"/>
                <a:gd name="connsiteX1" fmla="*/ 0 w 1197540"/>
                <a:gd name="connsiteY1" fmla="*/ 682296 h 1277306"/>
                <a:gd name="connsiteX2" fmla="*/ 471047 w 1197540"/>
                <a:gd name="connsiteY2" fmla="*/ 8546 h 1277306"/>
                <a:gd name="connsiteX3" fmla="*/ 1197540 w 1197540"/>
                <a:gd name="connsiteY3" fmla="*/ 0 h 1277306"/>
                <a:gd name="connsiteX4" fmla="*/ 1189986 w 1197540"/>
                <a:gd name="connsiteY4" fmla="*/ 1277306 h 1277306"/>
                <a:gd name="connsiteX5" fmla="*/ 136202 w 1197540"/>
                <a:gd name="connsiteY5" fmla="*/ 1267975 h 1277306"/>
                <a:gd name="connsiteX0" fmla="*/ 136202 w 1197540"/>
                <a:gd name="connsiteY0" fmla="*/ 1268760 h 1278091"/>
                <a:gd name="connsiteX1" fmla="*/ 0 w 1197540"/>
                <a:gd name="connsiteY1" fmla="*/ 683081 h 1278091"/>
                <a:gd name="connsiteX2" fmla="*/ 315303 w 1197540"/>
                <a:gd name="connsiteY2" fmla="*/ 0 h 1278091"/>
                <a:gd name="connsiteX3" fmla="*/ 1197540 w 1197540"/>
                <a:gd name="connsiteY3" fmla="*/ 785 h 1278091"/>
                <a:gd name="connsiteX4" fmla="*/ 1189986 w 1197540"/>
                <a:gd name="connsiteY4" fmla="*/ 1278091 h 1278091"/>
                <a:gd name="connsiteX5" fmla="*/ 136202 w 1197540"/>
                <a:gd name="connsiteY5" fmla="*/ 1268760 h 1278091"/>
                <a:gd name="connsiteX0" fmla="*/ 129972 w 1191310"/>
                <a:gd name="connsiteY0" fmla="*/ 1268760 h 1278091"/>
                <a:gd name="connsiteX1" fmla="*/ 0 w 1191310"/>
                <a:gd name="connsiteY1" fmla="*/ 729734 h 1278091"/>
                <a:gd name="connsiteX2" fmla="*/ 309073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29972 w 1191310"/>
                <a:gd name="connsiteY5" fmla="*/ 1268760 h 1278091"/>
                <a:gd name="connsiteX0" fmla="*/ 167350 w 1191310"/>
                <a:gd name="connsiteY0" fmla="*/ 1268760 h 1278091"/>
                <a:gd name="connsiteX1" fmla="*/ 0 w 1191310"/>
                <a:gd name="connsiteY1" fmla="*/ 729734 h 1278091"/>
                <a:gd name="connsiteX2" fmla="*/ 309073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67350 w 1191310"/>
                <a:gd name="connsiteY5" fmla="*/ 1268760 h 1278091"/>
                <a:gd name="connsiteX0" fmla="*/ 167350 w 1191310"/>
                <a:gd name="connsiteY0" fmla="*/ 1268760 h 1278091"/>
                <a:gd name="connsiteX1" fmla="*/ 0 w 1191310"/>
                <a:gd name="connsiteY1" fmla="*/ 729734 h 1278091"/>
                <a:gd name="connsiteX2" fmla="*/ 290384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67350 w 1191310"/>
                <a:gd name="connsiteY5" fmla="*/ 1268760 h 1278091"/>
                <a:gd name="connsiteX0" fmla="*/ 167350 w 4318646"/>
                <a:gd name="connsiteY0" fmla="*/ 1277305 h 1286636"/>
                <a:gd name="connsiteX1" fmla="*/ 0 w 4318646"/>
                <a:gd name="connsiteY1" fmla="*/ 738279 h 1286636"/>
                <a:gd name="connsiteX2" fmla="*/ 290384 w 4318646"/>
                <a:gd name="connsiteY2" fmla="*/ 8545 h 1286636"/>
                <a:gd name="connsiteX3" fmla="*/ 4318646 w 4318646"/>
                <a:gd name="connsiteY3" fmla="*/ 0 h 1286636"/>
                <a:gd name="connsiteX4" fmla="*/ 1183756 w 4318646"/>
                <a:gd name="connsiteY4" fmla="*/ 1286636 h 1286636"/>
                <a:gd name="connsiteX5" fmla="*/ 167350 w 4318646"/>
                <a:gd name="connsiteY5" fmla="*/ 1277305 h 128663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8646" h="1277306">
                  <a:moveTo>
                    <a:pt x="167350" y="1277305"/>
                  </a:moveTo>
                  <a:lnTo>
                    <a:pt x="0" y="738279"/>
                  </a:lnTo>
                  <a:lnTo>
                    <a:pt x="290384" y="8545"/>
                  </a:lnTo>
                  <a:lnTo>
                    <a:pt x="4318646" y="0"/>
                  </a:lnTo>
                  <a:cubicBezTo>
                    <a:pt x="3892506" y="1256978"/>
                    <a:pt x="4027039" y="813430"/>
                    <a:pt x="3887468" y="1277306"/>
                  </a:cubicBezTo>
                  <a:lnTo>
                    <a:pt x="167350" y="1277305"/>
                  </a:lnTo>
                  <a:close/>
                </a:path>
              </a:pathLst>
            </a:custGeom>
            <a:solidFill>
              <a:srgbClr val="C4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4" name="Трапеция 1"/>
            <p:cNvSpPr/>
            <p:nvPr/>
          </p:nvSpPr>
          <p:spPr>
            <a:xfrm>
              <a:off x="9767835" y="-9331"/>
              <a:ext cx="2426095" cy="1126172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211273"/>
                <a:gd name="connsiteY0" fmla="*/ 1267975 h 1267975"/>
                <a:gd name="connsiteX1" fmla="*/ 334845 w 1211273"/>
                <a:gd name="connsiteY1" fmla="*/ 8546 h 1267975"/>
                <a:gd name="connsiteX2" fmla="*/ 1061338 w 1211273"/>
                <a:gd name="connsiteY2" fmla="*/ 0 h 1267975"/>
                <a:gd name="connsiteX3" fmla="*/ 1211243 w 1211273"/>
                <a:gd name="connsiteY3" fmla="*/ 1266790 h 1267975"/>
                <a:gd name="connsiteX4" fmla="*/ 0 w 1211273"/>
                <a:gd name="connsiteY4" fmla="*/ 1267975 h 1267975"/>
                <a:gd name="connsiteX0" fmla="*/ 0 w 1211574"/>
                <a:gd name="connsiteY0" fmla="*/ 1259429 h 1259429"/>
                <a:gd name="connsiteX1" fmla="*/ 334845 w 1211574"/>
                <a:gd name="connsiteY1" fmla="*/ 0 h 1259429"/>
                <a:gd name="connsiteX2" fmla="*/ 1203559 w 1211574"/>
                <a:gd name="connsiteY2" fmla="*/ 1971 h 1259429"/>
                <a:gd name="connsiteX3" fmla="*/ 1211243 w 1211574"/>
                <a:gd name="connsiteY3" fmla="*/ 1258244 h 1259429"/>
                <a:gd name="connsiteX4" fmla="*/ 0 w 1211574"/>
                <a:gd name="connsiteY4" fmla="*/ 1259429 h 1259429"/>
                <a:gd name="connsiteX0" fmla="*/ 0 w 1206680"/>
                <a:gd name="connsiteY0" fmla="*/ 1259429 h 1259429"/>
                <a:gd name="connsiteX1" fmla="*/ 334845 w 1206680"/>
                <a:gd name="connsiteY1" fmla="*/ 0 h 1259429"/>
                <a:gd name="connsiteX2" fmla="*/ 1203559 w 1206680"/>
                <a:gd name="connsiteY2" fmla="*/ 1971 h 1259429"/>
                <a:gd name="connsiteX3" fmla="*/ 1206164 w 1206680"/>
                <a:gd name="connsiteY3" fmla="*/ 1237212 h 1259429"/>
                <a:gd name="connsiteX4" fmla="*/ 0 w 1206680"/>
                <a:gd name="connsiteY4" fmla="*/ 1259429 h 1259429"/>
                <a:gd name="connsiteX0" fmla="*/ 0 w 1206680"/>
                <a:gd name="connsiteY0" fmla="*/ 1259429 h 1268761"/>
                <a:gd name="connsiteX1" fmla="*/ 334845 w 1206680"/>
                <a:gd name="connsiteY1" fmla="*/ 0 h 1268761"/>
                <a:gd name="connsiteX2" fmla="*/ 1203559 w 1206680"/>
                <a:gd name="connsiteY2" fmla="*/ 1971 h 1268761"/>
                <a:gd name="connsiteX3" fmla="*/ 1206164 w 1206680"/>
                <a:gd name="connsiteY3" fmla="*/ 1268761 h 1268761"/>
                <a:gd name="connsiteX4" fmla="*/ 0 w 1206680"/>
                <a:gd name="connsiteY4" fmla="*/ 1259429 h 1268761"/>
                <a:gd name="connsiteX0" fmla="*/ 0 w 1203559"/>
                <a:gd name="connsiteY0" fmla="*/ 1259429 h 1259429"/>
                <a:gd name="connsiteX1" fmla="*/ 334845 w 1203559"/>
                <a:gd name="connsiteY1" fmla="*/ 0 h 1259429"/>
                <a:gd name="connsiteX2" fmla="*/ 1203559 w 1203559"/>
                <a:gd name="connsiteY2" fmla="*/ 1971 h 1259429"/>
                <a:gd name="connsiteX3" fmla="*/ 1201085 w 1203559"/>
                <a:gd name="connsiteY3" fmla="*/ 1247729 h 1259429"/>
                <a:gd name="connsiteX4" fmla="*/ 0 w 1203559"/>
                <a:gd name="connsiteY4" fmla="*/ 1259429 h 1259429"/>
                <a:gd name="connsiteX0" fmla="*/ 0 w 1315304"/>
                <a:gd name="connsiteY0" fmla="*/ 1259429 h 1259429"/>
                <a:gd name="connsiteX1" fmla="*/ 334845 w 1315304"/>
                <a:gd name="connsiteY1" fmla="*/ 0 h 1259429"/>
                <a:gd name="connsiteX2" fmla="*/ 1315304 w 1315304"/>
                <a:gd name="connsiteY2" fmla="*/ 1971 h 1259429"/>
                <a:gd name="connsiteX3" fmla="*/ 1201085 w 1315304"/>
                <a:gd name="connsiteY3" fmla="*/ 1247729 h 1259429"/>
                <a:gd name="connsiteX4" fmla="*/ 0 w 1315304"/>
                <a:gd name="connsiteY4" fmla="*/ 1259429 h 1259429"/>
                <a:gd name="connsiteX0" fmla="*/ 0 w 1318425"/>
                <a:gd name="connsiteY0" fmla="*/ 1259429 h 1259429"/>
                <a:gd name="connsiteX1" fmla="*/ 334845 w 1318425"/>
                <a:gd name="connsiteY1" fmla="*/ 0 h 1259429"/>
                <a:gd name="connsiteX2" fmla="*/ 1315304 w 1318425"/>
                <a:gd name="connsiteY2" fmla="*/ 1971 h 1259429"/>
                <a:gd name="connsiteX3" fmla="*/ 1317909 w 1318425"/>
                <a:gd name="connsiteY3" fmla="*/ 1247729 h 1259429"/>
                <a:gd name="connsiteX4" fmla="*/ 0 w 1318425"/>
                <a:gd name="connsiteY4" fmla="*/ 1259429 h 1259429"/>
                <a:gd name="connsiteX0" fmla="*/ 0 w 1318425"/>
                <a:gd name="connsiteY0" fmla="*/ 1259429 h 1259429"/>
                <a:gd name="connsiteX1" fmla="*/ 334845 w 1318425"/>
                <a:gd name="connsiteY1" fmla="*/ 0 h 1259429"/>
                <a:gd name="connsiteX2" fmla="*/ 1315304 w 1318425"/>
                <a:gd name="connsiteY2" fmla="*/ 23004 h 1259429"/>
                <a:gd name="connsiteX3" fmla="*/ 1317909 w 1318425"/>
                <a:gd name="connsiteY3" fmla="*/ 1247729 h 1259429"/>
                <a:gd name="connsiteX4" fmla="*/ 0 w 1318425"/>
                <a:gd name="connsiteY4" fmla="*/ 1259429 h 1259429"/>
                <a:gd name="connsiteX0" fmla="*/ 0 w 1320383"/>
                <a:gd name="connsiteY0" fmla="*/ 1267975 h 1267975"/>
                <a:gd name="connsiteX1" fmla="*/ 334845 w 1320383"/>
                <a:gd name="connsiteY1" fmla="*/ 8546 h 1267975"/>
                <a:gd name="connsiteX2" fmla="*/ 1320383 w 1320383"/>
                <a:gd name="connsiteY2" fmla="*/ 0 h 1267975"/>
                <a:gd name="connsiteX3" fmla="*/ 1317909 w 1320383"/>
                <a:gd name="connsiteY3" fmla="*/ 1256275 h 1267975"/>
                <a:gd name="connsiteX4" fmla="*/ 0 w 1320383"/>
                <a:gd name="connsiteY4" fmla="*/ 1267975 h 126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383" h="1267975">
                  <a:moveTo>
                    <a:pt x="0" y="1267975"/>
                  </a:moveTo>
                  <a:lnTo>
                    <a:pt x="334845" y="8546"/>
                  </a:lnTo>
                  <a:lnTo>
                    <a:pt x="1320383" y="0"/>
                  </a:lnTo>
                  <a:cubicBezTo>
                    <a:pt x="1317866" y="417223"/>
                    <a:pt x="1320426" y="839052"/>
                    <a:pt x="1317909" y="1256275"/>
                  </a:cubicBezTo>
                  <a:lnTo>
                    <a:pt x="0" y="126797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5" name="Трапеция 1"/>
            <p:cNvSpPr/>
            <p:nvPr/>
          </p:nvSpPr>
          <p:spPr>
            <a:xfrm flipH="1" flipV="1">
              <a:off x="9558130" y="-9331"/>
              <a:ext cx="722884" cy="567038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053784"/>
                <a:gd name="connsiteY0" fmla="*/ 1259429 h 1268760"/>
                <a:gd name="connsiteX1" fmla="*/ 334845 w 1053784"/>
                <a:gd name="connsiteY1" fmla="*/ 0 h 1268760"/>
                <a:gd name="connsiteX2" fmla="*/ 1053784 w 1053784"/>
                <a:gd name="connsiteY2" fmla="*/ 1268760 h 1268760"/>
                <a:gd name="connsiteX3" fmla="*/ 0 w 1053784"/>
                <a:gd name="connsiteY3" fmla="*/ 1259429 h 1268760"/>
                <a:gd name="connsiteX0" fmla="*/ 0 w 1053784"/>
                <a:gd name="connsiteY0" fmla="*/ 652939 h 662270"/>
                <a:gd name="connsiteX1" fmla="*/ 177387 w 1053784"/>
                <a:gd name="connsiteY1" fmla="*/ 0 h 662270"/>
                <a:gd name="connsiteX2" fmla="*/ 1053784 w 1053784"/>
                <a:gd name="connsiteY2" fmla="*/ 662270 h 662270"/>
                <a:gd name="connsiteX3" fmla="*/ 0 w 1053784"/>
                <a:gd name="connsiteY3" fmla="*/ 652939 h 662270"/>
                <a:gd name="connsiteX0" fmla="*/ 0 w 383314"/>
                <a:gd name="connsiteY0" fmla="*/ 652939 h 652939"/>
                <a:gd name="connsiteX1" fmla="*/ 177387 w 383314"/>
                <a:gd name="connsiteY1" fmla="*/ 0 h 652939"/>
                <a:gd name="connsiteX2" fmla="*/ 383314 w 383314"/>
                <a:gd name="connsiteY2" fmla="*/ 652939 h 652939"/>
                <a:gd name="connsiteX3" fmla="*/ 0 w 383314"/>
                <a:gd name="connsiteY3" fmla="*/ 652939 h 652939"/>
                <a:gd name="connsiteX0" fmla="*/ 0 w 393473"/>
                <a:gd name="connsiteY0" fmla="*/ 652939 h 662270"/>
                <a:gd name="connsiteX1" fmla="*/ 177387 w 393473"/>
                <a:gd name="connsiteY1" fmla="*/ 0 h 662270"/>
                <a:gd name="connsiteX2" fmla="*/ 393473 w 393473"/>
                <a:gd name="connsiteY2" fmla="*/ 662270 h 662270"/>
                <a:gd name="connsiteX3" fmla="*/ 0 w 393473"/>
                <a:gd name="connsiteY3" fmla="*/ 652939 h 66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473" h="662270">
                  <a:moveTo>
                    <a:pt x="0" y="652939"/>
                  </a:moveTo>
                  <a:lnTo>
                    <a:pt x="177387" y="0"/>
                  </a:lnTo>
                  <a:lnTo>
                    <a:pt x="393473" y="662270"/>
                  </a:lnTo>
                  <a:lnTo>
                    <a:pt x="0" y="652939"/>
                  </a:lnTo>
                  <a:close/>
                </a:path>
              </a:pathLst>
            </a:custGeom>
            <a:solidFill>
              <a:srgbClr val="FAC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8" name="Elipse 10"/>
          <p:cNvSpPr/>
          <p:nvPr/>
        </p:nvSpPr>
        <p:spPr>
          <a:xfrm>
            <a:off x="11733213" y="6345238"/>
            <a:ext cx="303212" cy="303212"/>
          </a:xfrm>
          <a:prstGeom prst="pentag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FCCD1CC-FF60-46BE-A817-BC9131774875}" type="slidenum">
              <a:rPr lang="ru-RU" sz="160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58</a:t>
            </a:fld>
            <a:endParaRPr lang="es-ES" sz="16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1" name="1 Rectángulo"/>
          <p:cNvSpPr/>
          <p:nvPr/>
        </p:nvSpPr>
        <p:spPr bwMode="auto">
          <a:xfrm>
            <a:off x="509588" y="1068388"/>
            <a:ext cx="11126787" cy="5370512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  <a:extLst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SV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2057" name="Рисунок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3" y="160338"/>
            <a:ext cx="13462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Прямоугольник 31"/>
          <p:cNvSpPr/>
          <p:nvPr/>
        </p:nvSpPr>
        <p:spPr>
          <a:xfrm>
            <a:off x="6948488" y="6396038"/>
            <a:ext cx="4689475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Дом научной </a:t>
            </a:r>
            <a:r>
              <a:rPr lang="ru-RU" sz="800" b="1" cap="all" dirty="0" err="1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коллаборации</a:t>
            </a: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федеральная сеть центров дополнительного образования при вузах</a:t>
            </a: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ЧЕРЕПОВЕЦКИЙ ГОСУДАРСТВЕННЫЙ УНИВЕРСИТЕТ</a:t>
            </a:r>
            <a:endParaRPr lang="ru-RU" sz="800" b="1" dirty="0">
              <a:solidFill>
                <a:prstClr val="black"/>
              </a:solidFill>
              <a:latin typeface="Cambria"/>
              <a:cs typeface="+mn-cs"/>
            </a:endParaRPr>
          </a:p>
        </p:txBody>
      </p:sp>
      <p:sp>
        <p:nvSpPr>
          <p:cNvPr id="46" name="Заголовок 1"/>
          <p:cNvSpPr txBox="1">
            <a:spLocks/>
          </p:cNvSpPr>
          <p:nvPr/>
        </p:nvSpPr>
        <p:spPr>
          <a:xfrm>
            <a:off x="3873500" y="125413"/>
            <a:ext cx="6011863" cy="7207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cap="all" spc="300" dirty="0" err="1">
                <a:solidFill>
                  <a:srgbClr val="FFFFFF"/>
                </a:solidFill>
                <a:latin typeface="Calibri"/>
                <a:ea typeface="Yu Gothic UI Semibold" panose="020B0700000000000000" pitchFamily="34" charset="-128"/>
                <a:cs typeface="Arial" panose="020B0604020202020204" pitchFamily="34" charset="0"/>
              </a:rPr>
              <a:t>аКТУАЛЬНОСТЬ</a:t>
            </a:r>
            <a:endParaRPr lang="ru-RU" sz="2400" cap="all" spc="300" dirty="0">
              <a:solidFill>
                <a:srgbClr val="FFFFFF"/>
              </a:solidFill>
              <a:latin typeface="Calibri"/>
              <a:ea typeface="Yu Gothic UI Semibold" panose="020B0700000000000000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1868488" y="350838"/>
          <a:ext cx="1644650" cy="339725"/>
        </p:xfrm>
        <a:graphic>
          <a:graphicData uri="http://schemas.openxmlformats.org/presentationml/2006/ole">
            <p:oleObj spid="_x0000_s2052" name="CorelDRAW" r:id="rId4" imgW="1648968" imgH="341376" progId="">
              <p:embed/>
            </p:oleObj>
          </a:graphicData>
        </a:graphic>
      </p:graphicFrame>
      <p:sp>
        <p:nvSpPr>
          <p:cNvPr id="50" name="Трапеция 1"/>
          <p:cNvSpPr/>
          <p:nvPr/>
        </p:nvSpPr>
        <p:spPr>
          <a:xfrm flipH="1">
            <a:off x="-4763" y="268288"/>
            <a:ext cx="484188" cy="639762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2061" name="Picture 63" descr="D:\Александр\Проекты\ДНК\презентация\Проекты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64850" y="98425"/>
            <a:ext cx="823913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5" name="Схема 24"/>
          <p:cNvGraphicFramePr/>
          <p:nvPr/>
        </p:nvGraphicFramePr>
        <p:xfrm>
          <a:off x="963847" y="1068694"/>
          <a:ext cx="10385471" cy="3238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2063" name="Группа 2"/>
          <p:cNvGrpSpPr>
            <a:grpSpLocks/>
          </p:cNvGrpSpPr>
          <p:nvPr/>
        </p:nvGrpSpPr>
        <p:grpSpPr bwMode="auto">
          <a:xfrm>
            <a:off x="833438" y="3821113"/>
            <a:ext cx="10579100" cy="1857375"/>
            <a:chOff x="285148" y="3556300"/>
            <a:chExt cx="11679583" cy="2051152"/>
          </a:xfrm>
        </p:grpSpPr>
        <p:pic>
          <p:nvPicPr>
            <p:cNvPr id="2064" name="Picture 2" descr="https://sun1-84.userapi.com/TRwIQ2CR2GZmQjQcNEYB8OiR4XRxrbAFxYFLeg/WivSckaPmRA.jp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85148" y="3558769"/>
              <a:ext cx="3715425" cy="2044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5" name="Picture 4" descr="https://sun9-3.userapi.com/c854228/v854228941/eda93/-dwLnqKgIt0.jpg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295357" y="3558768"/>
              <a:ext cx="3067741" cy="2044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6" name="Picture 6" descr="https://sun9-38.userapi.com/c855720/v855720409/49e4b/OBks8Ows2Gk.jp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5707790" y="3558768"/>
              <a:ext cx="3615474" cy="2044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7" name="Picture 8" descr="https://sun9-45.userapi.com/c856020/v856020733/1e70ea/rW8WCSmDBYg.jpg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8568541" y="3556300"/>
              <a:ext cx="3396190" cy="205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рапеция 1"/>
          <p:cNvSpPr/>
          <p:nvPr/>
        </p:nvSpPr>
        <p:spPr>
          <a:xfrm>
            <a:off x="11082338" y="5767388"/>
            <a:ext cx="1109662" cy="1100137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3078" name="Группа 51"/>
          <p:cNvGrpSpPr>
            <a:grpSpLocks/>
          </p:cNvGrpSpPr>
          <p:nvPr/>
        </p:nvGrpSpPr>
        <p:grpSpPr bwMode="auto">
          <a:xfrm>
            <a:off x="3568700" y="-6350"/>
            <a:ext cx="8624888" cy="911225"/>
            <a:chOff x="2931123" y="-9331"/>
            <a:chExt cx="9262807" cy="1134075"/>
          </a:xfrm>
        </p:grpSpPr>
        <p:sp>
          <p:nvSpPr>
            <p:cNvPr id="53" name="Трапеция 1"/>
            <p:cNvSpPr/>
            <p:nvPr/>
          </p:nvSpPr>
          <p:spPr>
            <a:xfrm flipH="1">
              <a:off x="2931123" y="-9331"/>
              <a:ext cx="6967991" cy="1134075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061338"/>
                <a:gd name="connsiteY0" fmla="*/ 1267975 h 1277306"/>
                <a:gd name="connsiteX1" fmla="*/ 193974 w 1061338"/>
                <a:gd name="connsiteY1" fmla="*/ 579659 h 1277306"/>
                <a:gd name="connsiteX2" fmla="*/ 334845 w 1061338"/>
                <a:gd name="connsiteY2" fmla="*/ 8546 h 1277306"/>
                <a:gd name="connsiteX3" fmla="*/ 1061338 w 1061338"/>
                <a:gd name="connsiteY3" fmla="*/ 0 h 1277306"/>
                <a:gd name="connsiteX4" fmla="*/ 1053784 w 1061338"/>
                <a:gd name="connsiteY4" fmla="*/ 1277306 h 1277306"/>
                <a:gd name="connsiteX5" fmla="*/ 0 w 1061338"/>
                <a:gd name="connsiteY5" fmla="*/ 1267975 h 1277306"/>
                <a:gd name="connsiteX0" fmla="*/ 136202 w 1197540"/>
                <a:gd name="connsiteY0" fmla="*/ 1267975 h 1277306"/>
                <a:gd name="connsiteX1" fmla="*/ 0 w 1197540"/>
                <a:gd name="connsiteY1" fmla="*/ 682296 h 1277306"/>
                <a:gd name="connsiteX2" fmla="*/ 471047 w 1197540"/>
                <a:gd name="connsiteY2" fmla="*/ 8546 h 1277306"/>
                <a:gd name="connsiteX3" fmla="*/ 1197540 w 1197540"/>
                <a:gd name="connsiteY3" fmla="*/ 0 h 1277306"/>
                <a:gd name="connsiteX4" fmla="*/ 1189986 w 1197540"/>
                <a:gd name="connsiteY4" fmla="*/ 1277306 h 1277306"/>
                <a:gd name="connsiteX5" fmla="*/ 136202 w 1197540"/>
                <a:gd name="connsiteY5" fmla="*/ 1267975 h 1277306"/>
                <a:gd name="connsiteX0" fmla="*/ 136202 w 1197540"/>
                <a:gd name="connsiteY0" fmla="*/ 1268760 h 1278091"/>
                <a:gd name="connsiteX1" fmla="*/ 0 w 1197540"/>
                <a:gd name="connsiteY1" fmla="*/ 683081 h 1278091"/>
                <a:gd name="connsiteX2" fmla="*/ 315303 w 1197540"/>
                <a:gd name="connsiteY2" fmla="*/ 0 h 1278091"/>
                <a:gd name="connsiteX3" fmla="*/ 1197540 w 1197540"/>
                <a:gd name="connsiteY3" fmla="*/ 785 h 1278091"/>
                <a:gd name="connsiteX4" fmla="*/ 1189986 w 1197540"/>
                <a:gd name="connsiteY4" fmla="*/ 1278091 h 1278091"/>
                <a:gd name="connsiteX5" fmla="*/ 136202 w 1197540"/>
                <a:gd name="connsiteY5" fmla="*/ 1268760 h 1278091"/>
                <a:gd name="connsiteX0" fmla="*/ 129972 w 1191310"/>
                <a:gd name="connsiteY0" fmla="*/ 1268760 h 1278091"/>
                <a:gd name="connsiteX1" fmla="*/ 0 w 1191310"/>
                <a:gd name="connsiteY1" fmla="*/ 729734 h 1278091"/>
                <a:gd name="connsiteX2" fmla="*/ 309073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29972 w 1191310"/>
                <a:gd name="connsiteY5" fmla="*/ 1268760 h 1278091"/>
                <a:gd name="connsiteX0" fmla="*/ 167350 w 1191310"/>
                <a:gd name="connsiteY0" fmla="*/ 1268760 h 1278091"/>
                <a:gd name="connsiteX1" fmla="*/ 0 w 1191310"/>
                <a:gd name="connsiteY1" fmla="*/ 729734 h 1278091"/>
                <a:gd name="connsiteX2" fmla="*/ 309073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67350 w 1191310"/>
                <a:gd name="connsiteY5" fmla="*/ 1268760 h 1278091"/>
                <a:gd name="connsiteX0" fmla="*/ 167350 w 1191310"/>
                <a:gd name="connsiteY0" fmla="*/ 1268760 h 1278091"/>
                <a:gd name="connsiteX1" fmla="*/ 0 w 1191310"/>
                <a:gd name="connsiteY1" fmla="*/ 729734 h 1278091"/>
                <a:gd name="connsiteX2" fmla="*/ 290384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67350 w 1191310"/>
                <a:gd name="connsiteY5" fmla="*/ 1268760 h 1278091"/>
                <a:gd name="connsiteX0" fmla="*/ 167350 w 4318646"/>
                <a:gd name="connsiteY0" fmla="*/ 1277305 h 1286636"/>
                <a:gd name="connsiteX1" fmla="*/ 0 w 4318646"/>
                <a:gd name="connsiteY1" fmla="*/ 738279 h 1286636"/>
                <a:gd name="connsiteX2" fmla="*/ 290384 w 4318646"/>
                <a:gd name="connsiteY2" fmla="*/ 8545 h 1286636"/>
                <a:gd name="connsiteX3" fmla="*/ 4318646 w 4318646"/>
                <a:gd name="connsiteY3" fmla="*/ 0 h 1286636"/>
                <a:gd name="connsiteX4" fmla="*/ 1183756 w 4318646"/>
                <a:gd name="connsiteY4" fmla="*/ 1286636 h 1286636"/>
                <a:gd name="connsiteX5" fmla="*/ 167350 w 4318646"/>
                <a:gd name="connsiteY5" fmla="*/ 1277305 h 128663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8646" h="1277306">
                  <a:moveTo>
                    <a:pt x="167350" y="1277305"/>
                  </a:moveTo>
                  <a:lnTo>
                    <a:pt x="0" y="738279"/>
                  </a:lnTo>
                  <a:lnTo>
                    <a:pt x="290384" y="8545"/>
                  </a:lnTo>
                  <a:lnTo>
                    <a:pt x="4318646" y="0"/>
                  </a:lnTo>
                  <a:cubicBezTo>
                    <a:pt x="3892506" y="1256978"/>
                    <a:pt x="4027039" y="813430"/>
                    <a:pt x="3887468" y="1277306"/>
                  </a:cubicBezTo>
                  <a:lnTo>
                    <a:pt x="167350" y="1277305"/>
                  </a:lnTo>
                  <a:close/>
                </a:path>
              </a:pathLst>
            </a:custGeom>
            <a:solidFill>
              <a:srgbClr val="C4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4" name="Трапеция 1"/>
            <p:cNvSpPr/>
            <p:nvPr/>
          </p:nvSpPr>
          <p:spPr>
            <a:xfrm>
              <a:off x="9767835" y="-9331"/>
              <a:ext cx="2426095" cy="1126172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211273"/>
                <a:gd name="connsiteY0" fmla="*/ 1267975 h 1267975"/>
                <a:gd name="connsiteX1" fmla="*/ 334845 w 1211273"/>
                <a:gd name="connsiteY1" fmla="*/ 8546 h 1267975"/>
                <a:gd name="connsiteX2" fmla="*/ 1061338 w 1211273"/>
                <a:gd name="connsiteY2" fmla="*/ 0 h 1267975"/>
                <a:gd name="connsiteX3" fmla="*/ 1211243 w 1211273"/>
                <a:gd name="connsiteY3" fmla="*/ 1266790 h 1267975"/>
                <a:gd name="connsiteX4" fmla="*/ 0 w 1211273"/>
                <a:gd name="connsiteY4" fmla="*/ 1267975 h 1267975"/>
                <a:gd name="connsiteX0" fmla="*/ 0 w 1211574"/>
                <a:gd name="connsiteY0" fmla="*/ 1259429 h 1259429"/>
                <a:gd name="connsiteX1" fmla="*/ 334845 w 1211574"/>
                <a:gd name="connsiteY1" fmla="*/ 0 h 1259429"/>
                <a:gd name="connsiteX2" fmla="*/ 1203559 w 1211574"/>
                <a:gd name="connsiteY2" fmla="*/ 1971 h 1259429"/>
                <a:gd name="connsiteX3" fmla="*/ 1211243 w 1211574"/>
                <a:gd name="connsiteY3" fmla="*/ 1258244 h 1259429"/>
                <a:gd name="connsiteX4" fmla="*/ 0 w 1211574"/>
                <a:gd name="connsiteY4" fmla="*/ 1259429 h 1259429"/>
                <a:gd name="connsiteX0" fmla="*/ 0 w 1206680"/>
                <a:gd name="connsiteY0" fmla="*/ 1259429 h 1259429"/>
                <a:gd name="connsiteX1" fmla="*/ 334845 w 1206680"/>
                <a:gd name="connsiteY1" fmla="*/ 0 h 1259429"/>
                <a:gd name="connsiteX2" fmla="*/ 1203559 w 1206680"/>
                <a:gd name="connsiteY2" fmla="*/ 1971 h 1259429"/>
                <a:gd name="connsiteX3" fmla="*/ 1206164 w 1206680"/>
                <a:gd name="connsiteY3" fmla="*/ 1237212 h 1259429"/>
                <a:gd name="connsiteX4" fmla="*/ 0 w 1206680"/>
                <a:gd name="connsiteY4" fmla="*/ 1259429 h 1259429"/>
                <a:gd name="connsiteX0" fmla="*/ 0 w 1206680"/>
                <a:gd name="connsiteY0" fmla="*/ 1259429 h 1268761"/>
                <a:gd name="connsiteX1" fmla="*/ 334845 w 1206680"/>
                <a:gd name="connsiteY1" fmla="*/ 0 h 1268761"/>
                <a:gd name="connsiteX2" fmla="*/ 1203559 w 1206680"/>
                <a:gd name="connsiteY2" fmla="*/ 1971 h 1268761"/>
                <a:gd name="connsiteX3" fmla="*/ 1206164 w 1206680"/>
                <a:gd name="connsiteY3" fmla="*/ 1268761 h 1268761"/>
                <a:gd name="connsiteX4" fmla="*/ 0 w 1206680"/>
                <a:gd name="connsiteY4" fmla="*/ 1259429 h 1268761"/>
                <a:gd name="connsiteX0" fmla="*/ 0 w 1203559"/>
                <a:gd name="connsiteY0" fmla="*/ 1259429 h 1259429"/>
                <a:gd name="connsiteX1" fmla="*/ 334845 w 1203559"/>
                <a:gd name="connsiteY1" fmla="*/ 0 h 1259429"/>
                <a:gd name="connsiteX2" fmla="*/ 1203559 w 1203559"/>
                <a:gd name="connsiteY2" fmla="*/ 1971 h 1259429"/>
                <a:gd name="connsiteX3" fmla="*/ 1201085 w 1203559"/>
                <a:gd name="connsiteY3" fmla="*/ 1247729 h 1259429"/>
                <a:gd name="connsiteX4" fmla="*/ 0 w 1203559"/>
                <a:gd name="connsiteY4" fmla="*/ 1259429 h 1259429"/>
                <a:gd name="connsiteX0" fmla="*/ 0 w 1315304"/>
                <a:gd name="connsiteY0" fmla="*/ 1259429 h 1259429"/>
                <a:gd name="connsiteX1" fmla="*/ 334845 w 1315304"/>
                <a:gd name="connsiteY1" fmla="*/ 0 h 1259429"/>
                <a:gd name="connsiteX2" fmla="*/ 1315304 w 1315304"/>
                <a:gd name="connsiteY2" fmla="*/ 1971 h 1259429"/>
                <a:gd name="connsiteX3" fmla="*/ 1201085 w 1315304"/>
                <a:gd name="connsiteY3" fmla="*/ 1247729 h 1259429"/>
                <a:gd name="connsiteX4" fmla="*/ 0 w 1315304"/>
                <a:gd name="connsiteY4" fmla="*/ 1259429 h 1259429"/>
                <a:gd name="connsiteX0" fmla="*/ 0 w 1318425"/>
                <a:gd name="connsiteY0" fmla="*/ 1259429 h 1259429"/>
                <a:gd name="connsiteX1" fmla="*/ 334845 w 1318425"/>
                <a:gd name="connsiteY1" fmla="*/ 0 h 1259429"/>
                <a:gd name="connsiteX2" fmla="*/ 1315304 w 1318425"/>
                <a:gd name="connsiteY2" fmla="*/ 1971 h 1259429"/>
                <a:gd name="connsiteX3" fmla="*/ 1317909 w 1318425"/>
                <a:gd name="connsiteY3" fmla="*/ 1247729 h 1259429"/>
                <a:gd name="connsiteX4" fmla="*/ 0 w 1318425"/>
                <a:gd name="connsiteY4" fmla="*/ 1259429 h 1259429"/>
                <a:gd name="connsiteX0" fmla="*/ 0 w 1318425"/>
                <a:gd name="connsiteY0" fmla="*/ 1259429 h 1259429"/>
                <a:gd name="connsiteX1" fmla="*/ 334845 w 1318425"/>
                <a:gd name="connsiteY1" fmla="*/ 0 h 1259429"/>
                <a:gd name="connsiteX2" fmla="*/ 1315304 w 1318425"/>
                <a:gd name="connsiteY2" fmla="*/ 23004 h 1259429"/>
                <a:gd name="connsiteX3" fmla="*/ 1317909 w 1318425"/>
                <a:gd name="connsiteY3" fmla="*/ 1247729 h 1259429"/>
                <a:gd name="connsiteX4" fmla="*/ 0 w 1318425"/>
                <a:gd name="connsiteY4" fmla="*/ 1259429 h 1259429"/>
                <a:gd name="connsiteX0" fmla="*/ 0 w 1320383"/>
                <a:gd name="connsiteY0" fmla="*/ 1267975 h 1267975"/>
                <a:gd name="connsiteX1" fmla="*/ 334845 w 1320383"/>
                <a:gd name="connsiteY1" fmla="*/ 8546 h 1267975"/>
                <a:gd name="connsiteX2" fmla="*/ 1320383 w 1320383"/>
                <a:gd name="connsiteY2" fmla="*/ 0 h 1267975"/>
                <a:gd name="connsiteX3" fmla="*/ 1317909 w 1320383"/>
                <a:gd name="connsiteY3" fmla="*/ 1256275 h 1267975"/>
                <a:gd name="connsiteX4" fmla="*/ 0 w 1320383"/>
                <a:gd name="connsiteY4" fmla="*/ 1267975 h 126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383" h="1267975">
                  <a:moveTo>
                    <a:pt x="0" y="1267975"/>
                  </a:moveTo>
                  <a:lnTo>
                    <a:pt x="334845" y="8546"/>
                  </a:lnTo>
                  <a:lnTo>
                    <a:pt x="1320383" y="0"/>
                  </a:lnTo>
                  <a:cubicBezTo>
                    <a:pt x="1317866" y="417223"/>
                    <a:pt x="1320426" y="839052"/>
                    <a:pt x="1317909" y="1256275"/>
                  </a:cubicBezTo>
                  <a:lnTo>
                    <a:pt x="0" y="126797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5" name="Трапеция 1"/>
            <p:cNvSpPr/>
            <p:nvPr/>
          </p:nvSpPr>
          <p:spPr>
            <a:xfrm flipH="1" flipV="1">
              <a:off x="9558130" y="-9331"/>
              <a:ext cx="722884" cy="567038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053784"/>
                <a:gd name="connsiteY0" fmla="*/ 1259429 h 1268760"/>
                <a:gd name="connsiteX1" fmla="*/ 334845 w 1053784"/>
                <a:gd name="connsiteY1" fmla="*/ 0 h 1268760"/>
                <a:gd name="connsiteX2" fmla="*/ 1053784 w 1053784"/>
                <a:gd name="connsiteY2" fmla="*/ 1268760 h 1268760"/>
                <a:gd name="connsiteX3" fmla="*/ 0 w 1053784"/>
                <a:gd name="connsiteY3" fmla="*/ 1259429 h 1268760"/>
                <a:gd name="connsiteX0" fmla="*/ 0 w 1053784"/>
                <a:gd name="connsiteY0" fmla="*/ 652939 h 662270"/>
                <a:gd name="connsiteX1" fmla="*/ 177387 w 1053784"/>
                <a:gd name="connsiteY1" fmla="*/ 0 h 662270"/>
                <a:gd name="connsiteX2" fmla="*/ 1053784 w 1053784"/>
                <a:gd name="connsiteY2" fmla="*/ 662270 h 662270"/>
                <a:gd name="connsiteX3" fmla="*/ 0 w 1053784"/>
                <a:gd name="connsiteY3" fmla="*/ 652939 h 662270"/>
                <a:gd name="connsiteX0" fmla="*/ 0 w 383314"/>
                <a:gd name="connsiteY0" fmla="*/ 652939 h 652939"/>
                <a:gd name="connsiteX1" fmla="*/ 177387 w 383314"/>
                <a:gd name="connsiteY1" fmla="*/ 0 h 652939"/>
                <a:gd name="connsiteX2" fmla="*/ 383314 w 383314"/>
                <a:gd name="connsiteY2" fmla="*/ 652939 h 652939"/>
                <a:gd name="connsiteX3" fmla="*/ 0 w 383314"/>
                <a:gd name="connsiteY3" fmla="*/ 652939 h 652939"/>
                <a:gd name="connsiteX0" fmla="*/ 0 w 393473"/>
                <a:gd name="connsiteY0" fmla="*/ 652939 h 662270"/>
                <a:gd name="connsiteX1" fmla="*/ 177387 w 393473"/>
                <a:gd name="connsiteY1" fmla="*/ 0 h 662270"/>
                <a:gd name="connsiteX2" fmla="*/ 393473 w 393473"/>
                <a:gd name="connsiteY2" fmla="*/ 662270 h 662270"/>
                <a:gd name="connsiteX3" fmla="*/ 0 w 393473"/>
                <a:gd name="connsiteY3" fmla="*/ 652939 h 66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473" h="662270">
                  <a:moveTo>
                    <a:pt x="0" y="652939"/>
                  </a:moveTo>
                  <a:lnTo>
                    <a:pt x="177387" y="0"/>
                  </a:lnTo>
                  <a:lnTo>
                    <a:pt x="393473" y="662270"/>
                  </a:lnTo>
                  <a:lnTo>
                    <a:pt x="0" y="652939"/>
                  </a:lnTo>
                  <a:close/>
                </a:path>
              </a:pathLst>
            </a:custGeom>
            <a:solidFill>
              <a:srgbClr val="FAC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8" name="Elipse 10"/>
          <p:cNvSpPr/>
          <p:nvPr/>
        </p:nvSpPr>
        <p:spPr>
          <a:xfrm>
            <a:off x="11733213" y="6345238"/>
            <a:ext cx="303212" cy="303212"/>
          </a:xfrm>
          <a:prstGeom prst="pentag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F131AAC6-63D4-4044-8D77-9C530DC72982}" type="slidenum">
              <a:rPr lang="ru-RU" sz="160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59</a:t>
            </a:fld>
            <a:endParaRPr lang="es-ES" sz="16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1" name="1 Rectángulo"/>
          <p:cNvSpPr/>
          <p:nvPr/>
        </p:nvSpPr>
        <p:spPr bwMode="auto">
          <a:xfrm>
            <a:off x="509588" y="1068388"/>
            <a:ext cx="11126787" cy="5370512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  <a:extLst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SV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3081" name="Рисунок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3" y="160338"/>
            <a:ext cx="13462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Заголовок 1"/>
          <p:cNvSpPr txBox="1">
            <a:spLocks/>
          </p:cNvSpPr>
          <p:nvPr/>
        </p:nvSpPr>
        <p:spPr>
          <a:xfrm>
            <a:off x="3873500" y="125413"/>
            <a:ext cx="6011863" cy="7207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cap="all" spc="300" dirty="0" err="1">
                <a:solidFill>
                  <a:srgbClr val="FFFFFF"/>
                </a:solidFill>
                <a:latin typeface="Calibri"/>
                <a:ea typeface="Yu Gothic UI Semibold" panose="020B0700000000000000" pitchFamily="34" charset="-128"/>
                <a:cs typeface="Arial" panose="020B0604020202020204" pitchFamily="34" charset="0"/>
              </a:rPr>
              <a:t>аКТУАЛЬНОСТЬ</a:t>
            </a:r>
            <a:endParaRPr lang="ru-RU" sz="2400" cap="all" spc="300" dirty="0">
              <a:solidFill>
                <a:srgbClr val="FFFFFF"/>
              </a:solidFill>
              <a:latin typeface="Calibri"/>
              <a:ea typeface="Yu Gothic UI Semibold" panose="020B0700000000000000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1868488" y="350838"/>
          <a:ext cx="1644650" cy="339725"/>
        </p:xfrm>
        <a:graphic>
          <a:graphicData uri="http://schemas.openxmlformats.org/presentationml/2006/ole">
            <p:oleObj spid="_x0000_s3076" name="CorelDRAW" r:id="rId4" imgW="1648968" imgH="341376" progId="">
              <p:embed/>
            </p:oleObj>
          </a:graphicData>
        </a:graphic>
      </p:graphicFrame>
      <p:sp>
        <p:nvSpPr>
          <p:cNvPr id="50" name="Трапеция 1"/>
          <p:cNvSpPr/>
          <p:nvPr/>
        </p:nvSpPr>
        <p:spPr>
          <a:xfrm flipH="1">
            <a:off x="-4763" y="268288"/>
            <a:ext cx="484188" cy="639762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3084" name="Picture 63" descr="D:\Александр\Проекты\ДНК\презентация\Проекты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64850" y="98425"/>
            <a:ext cx="823913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85" name="Группа 1"/>
          <p:cNvGrpSpPr>
            <a:grpSpLocks/>
          </p:cNvGrpSpPr>
          <p:nvPr/>
        </p:nvGrpSpPr>
        <p:grpSpPr bwMode="auto">
          <a:xfrm>
            <a:off x="809625" y="3825875"/>
            <a:ext cx="10598150" cy="2120900"/>
            <a:chOff x="220401" y="3195953"/>
            <a:chExt cx="11821692" cy="2364247"/>
          </a:xfrm>
        </p:grpSpPr>
        <p:pic>
          <p:nvPicPr>
            <p:cNvPr id="3088" name="Рисунок 2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20401" y="3212976"/>
              <a:ext cx="3129632" cy="2347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9" name="Рисунок 2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350033" y="3212975"/>
              <a:ext cx="3178015" cy="2347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0" name="Рисунок 23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479666" y="3195953"/>
              <a:ext cx="3136182" cy="23642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91" name="Рисунок 27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9174144" y="3208356"/>
              <a:ext cx="2867949" cy="2347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9" name="Схема 28"/>
          <p:cNvGraphicFramePr/>
          <p:nvPr/>
        </p:nvGraphicFramePr>
        <p:xfrm>
          <a:off x="898492" y="588824"/>
          <a:ext cx="10462694" cy="3920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6948488" y="6396038"/>
            <a:ext cx="4689475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Дом научной </a:t>
            </a:r>
            <a:r>
              <a:rPr lang="ru-RU" sz="800" b="1" cap="all" dirty="0" err="1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коллаборации</a:t>
            </a: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федеральная сеть центров дополнительного образования при вузах</a:t>
            </a: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ЧЕРЕПОВЕЦКИЙ ГОСУДАРСТВЕННЫЙ УНИВЕРСИТЕТ</a:t>
            </a:r>
            <a:endParaRPr lang="ru-RU" sz="800" b="1" dirty="0">
              <a:solidFill>
                <a:prstClr val="black"/>
              </a:solidFill>
              <a:latin typeface="Cambri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207963" y="908050"/>
            <a:ext cx="8685212" cy="0"/>
          </a:xfrm>
          <a:prstGeom prst="line">
            <a:avLst/>
          </a:prstGeom>
          <a:ln w="15875">
            <a:solidFill>
              <a:srgbClr val="0070C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4" name="Прямоугольник 4"/>
          <p:cNvSpPr>
            <a:spLocks noChangeArrowheads="1"/>
          </p:cNvSpPr>
          <p:nvPr/>
        </p:nvSpPr>
        <p:spPr bwMode="auto">
          <a:xfrm>
            <a:off x="430213" y="231775"/>
            <a:ext cx="37496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0070C0"/>
                </a:solidFill>
                <a:latin typeface="+mj-lt"/>
              </a:rPr>
              <a:t>Одарённые дети</a:t>
            </a:r>
          </a:p>
          <a:p>
            <a:pPr>
              <a:defRPr/>
            </a:pPr>
            <a:endParaRPr lang="ru-RU" sz="28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301413" y="6581775"/>
            <a:ext cx="890587" cy="292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DC64773-B724-4BEE-900A-F28DFE262CC9}" type="slidenum">
              <a:rPr lang="ru-RU" sz="13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ru-RU" sz="13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32700" y="981075"/>
            <a:ext cx="4078288" cy="21590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76133" name="Picture 3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8388" y="1052513"/>
            <a:ext cx="27527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4" name="Прямоугольник 7"/>
          <p:cNvSpPr>
            <a:spLocks noChangeArrowheads="1"/>
          </p:cNvSpPr>
          <p:nvPr/>
        </p:nvSpPr>
        <p:spPr bwMode="auto">
          <a:xfrm>
            <a:off x="239713" y="1196975"/>
            <a:ext cx="5932487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4F81BD"/>
              </a:buClr>
              <a:buSzPct val="100000"/>
            </a:pPr>
            <a:endParaRPr lang="ru-RU" sz="2300">
              <a:latin typeface="Calibri" pitchFamily="34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0" y="936625"/>
            <a:ext cx="7151688" cy="2290763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sz="1700" b="1">
                <a:solidFill>
                  <a:srgbClr val="FF0000"/>
                </a:solidFill>
                <a:cs typeface="Times New Roman" pitchFamily="18" charset="0"/>
              </a:rPr>
              <a:t>ЛИДЕРЫ</a:t>
            </a:r>
          </a:p>
          <a:p>
            <a:pPr>
              <a:defRPr/>
            </a:pPr>
            <a:r>
              <a:rPr lang="ru-RU" sz="1400">
                <a:solidFill>
                  <a:srgbClr val="002060"/>
                </a:solidFill>
                <a:latin typeface="Arial" charset="0"/>
                <a:cs typeface="Arial" charset="0"/>
              </a:rPr>
              <a:t>МАОУ «Общеобразовательный лицей «АМТЭК»</a:t>
            </a:r>
          </a:p>
          <a:p>
            <a:pPr>
              <a:defRPr/>
            </a:pPr>
            <a:r>
              <a:rPr lang="ru-RU" sz="1400">
                <a:solidFill>
                  <a:srgbClr val="002060"/>
                </a:solidFill>
                <a:latin typeface="Arial" charset="0"/>
                <a:cs typeface="Arial" charset="0"/>
              </a:rPr>
              <a:t>МАОУ «Средняя общеобразовательная школа № 10 с углубленным изучением отдельных предметов»</a:t>
            </a:r>
          </a:p>
          <a:p>
            <a:pPr>
              <a:defRPr/>
            </a:pPr>
            <a:r>
              <a:rPr lang="ru-RU" sz="1400">
                <a:solidFill>
                  <a:srgbClr val="002060"/>
                </a:solidFill>
                <a:latin typeface="Arial" charset="0"/>
                <a:cs typeface="Arial" charset="0"/>
              </a:rPr>
              <a:t>МАОУ «Средняя общеобразовательная школа № 21 с углубленным изучением отдельных предметов»</a:t>
            </a:r>
          </a:p>
          <a:p>
            <a:pPr>
              <a:defRPr/>
            </a:pPr>
            <a:r>
              <a:rPr lang="ru-RU" sz="1400">
                <a:solidFill>
                  <a:srgbClr val="002060"/>
                </a:solidFill>
                <a:latin typeface="Arial" charset="0"/>
                <a:cs typeface="Arial" charset="0"/>
              </a:rPr>
              <a:t>МАОУ «Средняя общеобразовательная школа № 26 с углубленным изучением отдельных предметов»</a:t>
            </a:r>
          </a:p>
          <a:p>
            <a:pPr>
              <a:defRPr/>
            </a:pPr>
            <a:r>
              <a:rPr lang="ru-RU" sz="1400">
                <a:solidFill>
                  <a:srgbClr val="002060"/>
                </a:solidFill>
                <a:latin typeface="Arial" charset="0"/>
                <a:cs typeface="Arial" charset="0"/>
              </a:rPr>
              <a:t>МАОУ «Женская гуманитарная гимназия»</a:t>
            </a:r>
          </a:p>
        </p:txBody>
      </p:sp>
      <p:sp>
        <p:nvSpPr>
          <p:cNvPr id="176136" name="TextBox 39"/>
          <p:cNvSpPr txBox="1">
            <a:spLocks noChangeArrowheads="1"/>
          </p:cNvSpPr>
          <p:nvPr/>
        </p:nvSpPr>
        <p:spPr bwMode="auto">
          <a:xfrm>
            <a:off x="334963" y="3886200"/>
            <a:ext cx="25923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solidFill>
                  <a:srgbClr val="C00000"/>
                </a:solidFill>
                <a:latin typeface="Calibri" pitchFamily="34" charset="0"/>
              </a:rPr>
              <a:t>Муниципальный этап </a:t>
            </a:r>
          </a:p>
        </p:txBody>
      </p:sp>
      <p:sp>
        <p:nvSpPr>
          <p:cNvPr id="176137" name="TextBox 39"/>
          <p:cNvSpPr txBox="1">
            <a:spLocks noChangeArrowheads="1"/>
          </p:cNvSpPr>
          <p:nvPr/>
        </p:nvSpPr>
        <p:spPr bwMode="auto">
          <a:xfrm>
            <a:off x="431800" y="4797425"/>
            <a:ext cx="239553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solidFill>
                  <a:srgbClr val="C00000"/>
                </a:solidFill>
                <a:latin typeface="Calibri" pitchFamily="34" charset="0"/>
              </a:rPr>
              <a:t>Региональный этап </a:t>
            </a:r>
          </a:p>
        </p:txBody>
      </p:sp>
      <p:sp>
        <p:nvSpPr>
          <p:cNvPr id="176138" name="TextBox 39"/>
          <p:cNvSpPr txBox="1">
            <a:spLocks noChangeArrowheads="1"/>
          </p:cNvSpPr>
          <p:nvPr/>
        </p:nvSpPr>
        <p:spPr bwMode="auto">
          <a:xfrm>
            <a:off x="334963" y="5759450"/>
            <a:ext cx="26543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solidFill>
                  <a:srgbClr val="C00000"/>
                </a:solidFill>
                <a:latin typeface="Calibri" pitchFamily="34" charset="0"/>
              </a:rPr>
              <a:t>Заключительный этап </a:t>
            </a:r>
          </a:p>
        </p:txBody>
      </p:sp>
      <p:sp>
        <p:nvSpPr>
          <p:cNvPr id="176139" name="Овальная выноска 18"/>
          <p:cNvSpPr>
            <a:spLocks noChangeArrowheads="1"/>
          </p:cNvSpPr>
          <p:nvPr/>
        </p:nvSpPr>
        <p:spPr bwMode="auto">
          <a:xfrm>
            <a:off x="4945063" y="3670300"/>
            <a:ext cx="2978150" cy="714375"/>
          </a:xfrm>
          <a:prstGeom prst="wedgeEllipseCallout">
            <a:avLst>
              <a:gd name="adj1" fmla="val -118481"/>
              <a:gd name="adj2" fmla="val 27667"/>
            </a:avLst>
          </a:prstGeom>
          <a:solidFill>
            <a:schemeClr val="bg1"/>
          </a:solidFill>
          <a:ln w="25400" algn="ctr">
            <a:solidFill>
              <a:srgbClr val="9BBB59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002060"/>
                </a:solidFill>
                <a:latin typeface="Calibri" pitchFamily="34" charset="0"/>
              </a:rPr>
              <a:t>127 победителей</a:t>
            </a:r>
          </a:p>
          <a:p>
            <a:pPr algn="ctr"/>
            <a:r>
              <a:rPr lang="ru-RU" sz="1400" b="1">
                <a:solidFill>
                  <a:srgbClr val="002060"/>
                </a:solidFill>
                <a:latin typeface="Calibri" pitchFamily="34" charset="0"/>
              </a:rPr>
              <a:t>692 призера</a:t>
            </a:r>
          </a:p>
        </p:txBody>
      </p:sp>
      <p:sp>
        <p:nvSpPr>
          <p:cNvPr id="176140" name="Овальная выноска 16"/>
          <p:cNvSpPr>
            <a:spLocks noChangeArrowheads="1"/>
          </p:cNvSpPr>
          <p:nvPr/>
        </p:nvSpPr>
        <p:spPr bwMode="auto">
          <a:xfrm>
            <a:off x="5040313" y="4462463"/>
            <a:ext cx="2978150" cy="714375"/>
          </a:xfrm>
          <a:prstGeom prst="wedgeEllipseCallout">
            <a:avLst>
              <a:gd name="adj1" fmla="val -120694"/>
              <a:gd name="adj2" fmla="val 36375"/>
            </a:avLst>
          </a:prstGeom>
          <a:solidFill>
            <a:schemeClr val="bg1"/>
          </a:solidFill>
          <a:ln w="25400" algn="ctr">
            <a:solidFill>
              <a:srgbClr val="9BBB59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002060"/>
                </a:solidFill>
                <a:latin typeface="Calibri" pitchFamily="34" charset="0"/>
              </a:rPr>
              <a:t>33 победителя</a:t>
            </a:r>
          </a:p>
          <a:p>
            <a:pPr algn="ctr"/>
            <a:r>
              <a:rPr lang="ru-RU" sz="1400" b="1">
                <a:solidFill>
                  <a:srgbClr val="002060"/>
                </a:solidFill>
                <a:latin typeface="Calibri" pitchFamily="34" charset="0"/>
              </a:rPr>
              <a:t>121 призер</a:t>
            </a:r>
          </a:p>
        </p:txBody>
      </p:sp>
      <p:sp>
        <p:nvSpPr>
          <p:cNvPr id="176141" name="Овальная выноска 14"/>
          <p:cNvSpPr>
            <a:spLocks noChangeArrowheads="1"/>
          </p:cNvSpPr>
          <p:nvPr/>
        </p:nvSpPr>
        <p:spPr bwMode="auto">
          <a:xfrm>
            <a:off x="5040313" y="5470525"/>
            <a:ext cx="2978150" cy="714375"/>
          </a:xfrm>
          <a:prstGeom prst="wedgeEllipseCallout">
            <a:avLst>
              <a:gd name="adj1" fmla="val -118222"/>
              <a:gd name="adj2" fmla="val 25065"/>
            </a:avLst>
          </a:prstGeom>
          <a:solidFill>
            <a:schemeClr val="bg1"/>
          </a:solidFill>
          <a:ln w="25400" algn="ctr">
            <a:solidFill>
              <a:srgbClr val="9BBB59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400" b="1">
                <a:solidFill>
                  <a:srgbClr val="002060"/>
                </a:solidFill>
              </a:rPr>
              <a:t>4 </a:t>
            </a:r>
            <a:r>
              <a:rPr lang="ru-RU" sz="1400" b="1">
                <a:solidFill>
                  <a:srgbClr val="002060"/>
                </a:solidFill>
                <a:latin typeface="Calibri" pitchFamily="34" charset="0"/>
              </a:rPr>
              <a:t>призера</a:t>
            </a:r>
          </a:p>
        </p:txBody>
      </p:sp>
      <p:sp>
        <p:nvSpPr>
          <p:cNvPr id="176144" name="Rectangle 16"/>
          <p:cNvSpPr>
            <a:spLocks noChangeArrowheads="1"/>
          </p:cNvSpPr>
          <p:nvPr/>
        </p:nvSpPr>
        <p:spPr bwMode="auto">
          <a:xfrm>
            <a:off x="8334375" y="4883150"/>
            <a:ext cx="369570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ru-RU" sz="1400" b="1">
                <a:solidFill>
                  <a:srgbClr val="0070C0"/>
                </a:solidFill>
                <a:latin typeface="Calibri" pitchFamily="34" charset="0"/>
              </a:rPr>
              <a:t>НОВЫЙ ПОРЯДОК ПРОВЕДЕНИЯ </a:t>
            </a:r>
            <a:br>
              <a:rPr lang="ru-RU" altLang="ru-RU" sz="1400" b="1">
                <a:solidFill>
                  <a:srgbClr val="0070C0"/>
                </a:solidFill>
                <a:latin typeface="Calibri" pitchFamily="34" charset="0"/>
              </a:rPr>
            </a:br>
            <a:r>
              <a:rPr lang="ru-RU" altLang="ru-RU" sz="1400" b="1">
                <a:solidFill>
                  <a:srgbClr val="0070C0"/>
                </a:solidFill>
                <a:latin typeface="Calibri" pitchFamily="34" charset="0"/>
              </a:rPr>
              <a:t>ВСЕРОССИЙСКОЙ ОЛИМПИАДЫ ШКОЛЬНИКОВ </a:t>
            </a:r>
          </a:p>
          <a:p>
            <a:r>
              <a:rPr lang="ru-RU" altLang="ru-RU" sz="1400">
                <a:solidFill>
                  <a:srgbClr val="0070C0"/>
                </a:solidFill>
                <a:latin typeface="Calibri" pitchFamily="34" charset="0"/>
              </a:rPr>
              <a:t>(приказ Министерства просвещения РФ от 27 ноября 2020 года № 678 </a:t>
            </a:r>
          </a:p>
          <a:p>
            <a:r>
              <a:rPr lang="ru-RU" altLang="ru-RU" sz="1400">
                <a:solidFill>
                  <a:srgbClr val="0070C0"/>
                </a:solidFill>
                <a:latin typeface="Calibri" pitchFamily="34" charset="0"/>
              </a:rPr>
              <a:t>«</a:t>
            </a:r>
            <a:r>
              <a:rPr lang="ru-RU" altLang="ru-RU" sz="1400" b="1">
                <a:solidFill>
                  <a:srgbClr val="0070C0"/>
                </a:solidFill>
                <a:latin typeface="Calibri" pitchFamily="34" charset="0"/>
              </a:rPr>
              <a:t>Об утверждении Порядка проведения всероссийской олимпиады школьников</a:t>
            </a:r>
            <a:r>
              <a:rPr lang="ru-RU" altLang="ru-RU" sz="1400">
                <a:solidFill>
                  <a:srgbClr val="0070C0"/>
                </a:solidFill>
                <a:latin typeface="Calibri" pitchFamily="34" charset="0"/>
              </a:rPr>
              <a:t>»)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рапеция 1"/>
          <p:cNvSpPr/>
          <p:nvPr/>
        </p:nvSpPr>
        <p:spPr>
          <a:xfrm>
            <a:off x="11082338" y="5767388"/>
            <a:ext cx="1109662" cy="1100137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4102" name="Группа 51"/>
          <p:cNvGrpSpPr>
            <a:grpSpLocks/>
          </p:cNvGrpSpPr>
          <p:nvPr/>
        </p:nvGrpSpPr>
        <p:grpSpPr bwMode="auto">
          <a:xfrm>
            <a:off x="3568700" y="-6350"/>
            <a:ext cx="8624888" cy="911225"/>
            <a:chOff x="2931123" y="-9331"/>
            <a:chExt cx="9262807" cy="1134075"/>
          </a:xfrm>
        </p:grpSpPr>
        <p:sp>
          <p:nvSpPr>
            <p:cNvPr id="53" name="Трапеция 1"/>
            <p:cNvSpPr/>
            <p:nvPr/>
          </p:nvSpPr>
          <p:spPr>
            <a:xfrm flipH="1">
              <a:off x="2931123" y="-9331"/>
              <a:ext cx="6967991" cy="1134075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061338"/>
                <a:gd name="connsiteY0" fmla="*/ 1267975 h 1277306"/>
                <a:gd name="connsiteX1" fmla="*/ 193974 w 1061338"/>
                <a:gd name="connsiteY1" fmla="*/ 579659 h 1277306"/>
                <a:gd name="connsiteX2" fmla="*/ 334845 w 1061338"/>
                <a:gd name="connsiteY2" fmla="*/ 8546 h 1277306"/>
                <a:gd name="connsiteX3" fmla="*/ 1061338 w 1061338"/>
                <a:gd name="connsiteY3" fmla="*/ 0 h 1277306"/>
                <a:gd name="connsiteX4" fmla="*/ 1053784 w 1061338"/>
                <a:gd name="connsiteY4" fmla="*/ 1277306 h 1277306"/>
                <a:gd name="connsiteX5" fmla="*/ 0 w 1061338"/>
                <a:gd name="connsiteY5" fmla="*/ 1267975 h 1277306"/>
                <a:gd name="connsiteX0" fmla="*/ 136202 w 1197540"/>
                <a:gd name="connsiteY0" fmla="*/ 1267975 h 1277306"/>
                <a:gd name="connsiteX1" fmla="*/ 0 w 1197540"/>
                <a:gd name="connsiteY1" fmla="*/ 682296 h 1277306"/>
                <a:gd name="connsiteX2" fmla="*/ 471047 w 1197540"/>
                <a:gd name="connsiteY2" fmla="*/ 8546 h 1277306"/>
                <a:gd name="connsiteX3" fmla="*/ 1197540 w 1197540"/>
                <a:gd name="connsiteY3" fmla="*/ 0 h 1277306"/>
                <a:gd name="connsiteX4" fmla="*/ 1189986 w 1197540"/>
                <a:gd name="connsiteY4" fmla="*/ 1277306 h 1277306"/>
                <a:gd name="connsiteX5" fmla="*/ 136202 w 1197540"/>
                <a:gd name="connsiteY5" fmla="*/ 1267975 h 1277306"/>
                <a:gd name="connsiteX0" fmla="*/ 136202 w 1197540"/>
                <a:gd name="connsiteY0" fmla="*/ 1268760 h 1278091"/>
                <a:gd name="connsiteX1" fmla="*/ 0 w 1197540"/>
                <a:gd name="connsiteY1" fmla="*/ 683081 h 1278091"/>
                <a:gd name="connsiteX2" fmla="*/ 315303 w 1197540"/>
                <a:gd name="connsiteY2" fmla="*/ 0 h 1278091"/>
                <a:gd name="connsiteX3" fmla="*/ 1197540 w 1197540"/>
                <a:gd name="connsiteY3" fmla="*/ 785 h 1278091"/>
                <a:gd name="connsiteX4" fmla="*/ 1189986 w 1197540"/>
                <a:gd name="connsiteY4" fmla="*/ 1278091 h 1278091"/>
                <a:gd name="connsiteX5" fmla="*/ 136202 w 1197540"/>
                <a:gd name="connsiteY5" fmla="*/ 1268760 h 1278091"/>
                <a:gd name="connsiteX0" fmla="*/ 129972 w 1191310"/>
                <a:gd name="connsiteY0" fmla="*/ 1268760 h 1278091"/>
                <a:gd name="connsiteX1" fmla="*/ 0 w 1191310"/>
                <a:gd name="connsiteY1" fmla="*/ 729734 h 1278091"/>
                <a:gd name="connsiteX2" fmla="*/ 309073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29972 w 1191310"/>
                <a:gd name="connsiteY5" fmla="*/ 1268760 h 1278091"/>
                <a:gd name="connsiteX0" fmla="*/ 167350 w 1191310"/>
                <a:gd name="connsiteY0" fmla="*/ 1268760 h 1278091"/>
                <a:gd name="connsiteX1" fmla="*/ 0 w 1191310"/>
                <a:gd name="connsiteY1" fmla="*/ 729734 h 1278091"/>
                <a:gd name="connsiteX2" fmla="*/ 309073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67350 w 1191310"/>
                <a:gd name="connsiteY5" fmla="*/ 1268760 h 1278091"/>
                <a:gd name="connsiteX0" fmla="*/ 167350 w 1191310"/>
                <a:gd name="connsiteY0" fmla="*/ 1268760 h 1278091"/>
                <a:gd name="connsiteX1" fmla="*/ 0 w 1191310"/>
                <a:gd name="connsiteY1" fmla="*/ 729734 h 1278091"/>
                <a:gd name="connsiteX2" fmla="*/ 290384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67350 w 1191310"/>
                <a:gd name="connsiteY5" fmla="*/ 1268760 h 1278091"/>
                <a:gd name="connsiteX0" fmla="*/ 167350 w 4318646"/>
                <a:gd name="connsiteY0" fmla="*/ 1277305 h 1286636"/>
                <a:gd name="connsiteX1" fmla="*/ 0 w 4318646"/>
                <a:gd name="connsiteY1" fmla="*/ 738279 h 1286636"/>
                <a:gd name="connsiteX2" fmla="*/ 290384 w 4318646"/>
                <a:gd name="connsiteY2" fmla="*/ 8545 h 1286636"/>
                <a:gd name="connsiteX3" fmla="*/ 4318646 w 4318646"/>
                <a:gd name="connsiteY3" fmla="*/ 0 h 1286636"/>
                <a:gd name="connsiteX4" fmla="*/ 1183756 w 4318646"/>
                <a:gd name="connsiteY4" fmla="*/ 1286636 h 1286636"/>
                <a:gd name="connsiteX5" fmla="*/ 167350 w 4318646"/>
                <a:gd name="connsiteY5" fmla="*/ 1277305 h 128663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8646" h="1277306">
                  <a:moveTo>
                    <a:pt x="167350" y="1277305"/>
                  </a:moveTo>
                  <a:lnTo>
                    <a:pt x="0" y="738279"/>
                  </a:lnTo>
                  <a:lnTo>
                    <a:pt x="290384" y="8545"/>
                  </a:lnTo>
                  <a:lnTo>
                    <a:pt x="4318646" y="0"/>
                  </a:lnTo>
                  <a:cubicBezTo>
                    <a:pt x="3892506" y="1256978"/>
                    <a:pt x="4027039" y="813430"/>
                    <a:pt x="3887468" y="1277306"/>
                  </a:cubicBezTo>
                  <a:lnTo>
                    <a:pt x="167350" y="1277305"/>
                  </a:lnTo>
                  <a:close/>
                </a:path>
              </a:pathLst>
            </a:custGeom>
            <a:solidFill>
              <a:srgbClr val="C4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4" name="Трапеция 1"/>
            <p:cNvSpPr/>
            <p:nvPr/>
          </p:nvSpPr>
          <p:spPr>
            <a:xfrm>
              <a:off x="9767835" y="-9331"/>
              <a:ext cx="2426095" cy="1126172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211273"/>
                <a:gd name="connsiteY0" fmla="*/ 1267975 h 1267975"/>
                <a:gd name="connsiteX1" fmla="*/ 334845 w 1211273"/>
                <a:gd name="connsiteY1" fmla="*/ 8546 h 1267975"/>
                <a:gd name="connsiteX2" fmla="*/ 1061338 w 1211273"/>
                <a:gd name="connsiteY2" fmla="*/ 0 h 1267975"/>
                <a:gd name="connsiteX3" fmla="*/ 1211243 w 1211273"/>
                <a:gd name="connsiteY3" fmla="*/ 1266790 h 1267975"/>
                <a:gd name="connsiteX4" fmla="*/ 0 w 1211273"/>
                <a:gd name="connsiteY4" fmla="*/ 1267975 h 1267975"/>
                <a:gd name="connsiteX0" fmla="*/ 0 w 1211574"/>
                <a:gd name="connsiteY0" fmla="*/ 1259429 h 1259429"/>
                <a:gd name="connsiteX1" fmla="*/ 334845 w 1211574"/>
                <a:gd name="connsiteY1" fmla="*/ 0 h 1259429"/>
                <a:gd name="connsiteX2" fmla="*/ 1203559 w 1211574"/>
                <a:gd name="connsiteY2" fmla="*/ 1971 h 1259429"/>
                <a:gd name="connsiteX3" fmla="*/ 1211243 w 1211574"/>
                <a:gd name="connsiteY3" fmla="*/ 1258244 h 1259429"/>
                <a:gd name="connsiteX4" fmla="*/ 0 w 1211574"/>
                <a:gd name="connsiteY4" fmla="*/ 1259429 h 1259429"/>
                <a:gd name="connsiteX0" fmla="*/ 0 w 1206680"/>
                <a:gd name="connsiteY0" fmla="*/ 1259429 h 1259429"/>
                <a:gd name="connsiteX1" fmla="*/ 334845 w 1206680"/>
                <a:gd name="connsiteY1" fmla="*/ 0 h 1259429"/>
                <a:gd name="connsiteX2" fmla="*/ 1203559 w 1206680"/>
                <a:gd name="connsiteY2" fmla="*/ 1971 h 1259429"/>
                <a:gd name="connsiteX3" fmla="*/ 1206164 w 1206680"/>
                <a:gd name="connsiteY3" fmla="*/ 1237212 h 1259429"/>
                <a:gd name="connsiteX4" fmla="*/ 0 w 1206680"/>
                <a:gd name="connsiteY4" fmla="*/ 1259429 h 1259429"/>
                <a:gd name="connsiteX0" fmla="*/ 0 w 1206680"/>
                <a:gd name="connsiteY0" fmla="*/ 1259429 h 1268761"/>
                <a:gd name="connsiteX1" fmla="*/ 334845 w 1206680"/>
                <a:gd name="connsiteY1" fmla="*/ 0 h 1268761"/>
                <a:gd name="connsiteX2" fmla="*/ 1203559 w 1206680"/>
                <a:gd name="connsiteY2" fmla="*/ 1971 h 1268761"/>
                <a:gd name="connsiteX3" fmla="*/ 1206164 w 1206680"/>
                <a:gd name="connsiteY3" fmla="*/ 1268761 h 1268761"/>
                <a:gd name="connsiteX4" fmla="*/ 0 w 1206680"/>
                <a:gd name="connsiteY4" fmla="*/ 1259429 h 1268761"/>
                <a:gd name="connsiteX0" fmla="*/ 0 w 1203559"/>
                <a:gd name="connsiteY0" fmla="*/ 1259429 h 1259429"/>
                <a:gd name="connsiteX1" fmla="*/ 334845 w 1203559"/>
                <a:gd name="connsiteY1" fmla="*/ 0 h 1259429"/>
                <a:gd name="connsiteX2" fmla="*/ 1203559 w 1203559"/>
                <a:gd name="connsiteY2" fmla="*/ 1971 h 1259429"/>
                <a:gd name="connsiteX3" fmla="*/ 1201085 w 1203559"/>
                <a:gd name="connsiteY3" fmla="*/ 1247729 h 1259429"/>
                <a:gd name="connsiteX4" fmla="*/ 0 w 1203559"/>
                <a:gd name="connsiteY4" fmla="*/ 1259429 h 1259429"/>
                <a:gd name="connsiteX0" fmla="*/ 0 w 1315304"/>
                <a:gd name="connsiteY0" fmla="*/ 1259429 h 1259429"/>
                <a:gd name="connsiteX1" fmla="*/ 334845 w 1315304"/>
                <a:gd name="connsiteY1" fmla="*/ 0 h 1259429"/>
                <a:gd name="connsiteX2" fmla="*/ 1315304 w 1315304"/>
                <a:gd name="connsiteY2" fmla="*/ 1971 h 1259429"/>
                <a:gd name="connsiteX3" fmla="*/ 1201085 w 1315304"/>
                <a:gd name="connsiteY3" fmla="*/ 1247729 h 1259429"/>
                <a:gd name="connsiteX4" fmla="*/ 0 w 1315304"/>
                <a:gd name="connsiteY4" fmla="*/ 1259429 h 1259429"/>
                <a:gd name="connsiteX0" fmla="*/ 0 w 1318425"/>
                <a:gd name="connsiteY0" fmla="*/ 1259429 h 1259429"/>
                <a:gd name="connsiteX1" fmla="*/ 334845 w 1318425"/>
                <a:gd name="connsiteY1" fmla="*/ 0 h 1259429"/>
                <a:gd name="connsiteX2" fmla="*/ 1315304 w 1318425"/>
                <a:gd name="connsiteY2" fmla="*/ 1971 h 1259429"/>
                <a:gd name="connsiteX3" fmla="*/ 1317909 w 1318425"/>
                <a:gd name="connsiteY3" fmla="*/ 1247729 h 1259429"/>
                <a:gd name="connsiteX4" fmla="*/ 0 w 1318425"/>
                <a:gd name="connsiteY4" fmla="*/ 1259429 h 1259429"/>
                <a:gd name="connsiteX0" fmla="*/ 0 w 1318425"/>
                <a:gd name="connsiteY0" fmla="*/ 1259429 h 1259429"/>
                <a:gd name="connsiteX1" fmla="*/ 334845 w 1318425"/>
                <a:gd name="connsiteY1" fmla="*/ 0 h 1259429"/>
                <a:gd name="connsiteX2" fmla="*/ 1315304 w 1318425"/>
                <a:gd name="connsiteY2" fmla="*/ 23004 h 1259429"/>
                <a:gd name="connsiteX3" fmla="*/ 1317909 w 1318425"/>
                <a:gd name="connsiteY3" fmla="*/ 1247729 h 1259429"/>
                <a:gd name="connsiteX4" fmla="*/ 0 w 1318425"/>
                <a:gd name="connsiteY4" fmla="*/ 1259429 h 1259429"/>
                <a:gd name="connsiteX0" fmla="*/ 0 w 1320383"/>
                <a:gd name="connsiteY0" fmla="*/ 1267975 h 1267975"/>
                <a:gd name="connsiteX1" fmla="*/ 334845 w 1320383"/>
                <a:gd name="connsiteY1" fmla="*/ 8546 h 1267975"/>
                <a:gd name="connsiteX2" fmla="*/ 1320383 w 1320383"/>
                <a:gd name="connsiteY2" fmla="*/ 0 h 1267975"/>
                <a:gd name="connsiteX3" fmla="*/ 1317909 w 1320383"/>
                <a:gd name="connsiteY3" fmla="*/ 1256275 h 1267975"/>
                <a:gd name="connsiteX4" fmla="*/ 0 w 1320383"/>
                <a:gd name="connsiteY4" fmla="*/ 1267975 h 126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383" h="1267975">
                  <a:moveTo>
                    <a:pt x="0" y="1267975"/>
                  </a:moveTo>
                  <a:lnTo>
                    <a:pt x="334845" y="8546"/>
                  </a:lnTo>
                  <a:lnTo>
                    <a:pt x="1320383" y="0"/>
                  </a:lnTo>
                  <a:cubicBezTo>
                    <a:pt x="1317866" y="417223"/>
                    <a:pt x="1320426" y="839052"/>
                    <a:pt x="1317909" y="1256275"/>
                  </a:cubicBezTo>
                  <a:lnTo>
                    <a:pt x="0" y="126797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5" name="Трапеция 1"/>
            <p:cNvSpPr/>
            <p:nvPr/>
          </p:nvSpPr>
          <p:spPr>
            <a:xfrm flipH="1" flipV="1">
              <a:off x="9558130" y="-9331"/>
              <a:ext cx="722884" cy="567038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053784"/>
                <a:gd name="connsiteY0" fmla="*/ 1259429 h 1268760"/>
                <a:gd name="connsiteX1" fmla="*/ 334845 w 1053784"/>
                <a:gd name="connsiteY1" fmla="*/ 0 h 1268760"/>
                <a:gd name="connsiteX2" fmla="*/ 1053784 w 1053784"/>
                <a:gd name="connsiteY2" fmla="*/ 1268760 h 1268760"/>
                <a:gd name="connsiteX3" fmla="*/ 0 w 1053784"/>
                <a:gd name="connsiteY3" fmla="*/ 1259429 h 1268760"/>
                <a:gd name="connsiteX0" fmla="*/ 0 w 1053784"/>
                <a:gd name="connsiteY0" fmla="*/ 652939 h 662270"/>
                <a:gd name="connsiteX1" fmla="*/ 177387 w 1053784"/>
                <a:gd name="connsiteY1" fmla="*/ 0 h 662270"/>
                <a:gd name="connsiteX2" fmla="*/ 1053784 w 1053784"/>
                <a:gd name="connsiteY2" fmla="*/ 662270 h 662270"/>
                <a:gd name="connsiteX3" fmla="*/ 0 w 1053784"/>
                <a:gd name="connsiteY3" fmla="*/ 652939 h 662270"/>
                <a:gd name="connsiteX0" fmla="*/ 0 w 383314"/>
                <a:gd name="connsiteY0" fmla="*/ 652939 h 652939"/>
                <a:gd name="connsiteX1" fmla="*/ 177387 w 383314"/>
                <a:gd name="connsiteY1" fmla="*/ 0 h 652939"/>
                <a:gd name="connsiteX2" fmla="*/ 383314 w 383314"/>
                <a:gd name="connsiteY2" fmla="*/ 652939 h 652939"/>
                <a:gd name="connsiteX3" fmla="*/ 0 w 383314"/>
                <a:gd name="connsiteY3" fmla="*/ 652939 h 652939"/>
                <a:gd name="connsiteX0" fmla="*/ 0 w 393473"/>
                <a:gd name="connsiteY0" fmla="*/ 652939 h 662270"/>
                <a:gd name="connsiteX1" fmla="*/ 177387 w 393473"/>
                <a:gd name="connsiteY1" fmla="*/ 0 h 662270"/>
                <a:gd name="connsiteX2" fmla="*/ 393473 w 393473"/>
                <a:gd name="connsiteY2" fmla="*/ 662270 h 662270"/>
                <a:gd name="connsiteX3" fmla="*/ 0 w 393473"/>
                <a:gd name="connsiteY3" fmla="*/ 652939 h 66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473" h="662270">
                  <a:moveTo>
                    <a:pt x="0" y="652939"/>
                  </a:moveTo>
                  <a:lnTo>
                    <a:pt x="177387" y="0"/>
                  </a:lnTo>
                  <a:lnTo>
                    <a:pt x="393473" y="662270"/>
                  </a:lnTo>
                  <a:lnTo>
                    <a:pt x="0" y="652939"/>
                  </a:lnTo>
                  <a:close/>
                </a:path>
              </a:pathLst>
            </a:custGeom>
            <a:solidFill>
              <a:srgbClr val="FAC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8" name="Elipse 10"/>
          <p:cNvSpPr/>
          <p:nvPr/>
        </p:nvSpPr>
        <p:spPr>
          <a:xfrm>
            <a:off x="11733213" y="6345238"/>
            <a:ext cx="303212" cy="303212"/>
          </a:xfrm>
          <a:prstGeom prst="pentag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FF56B5C-C324-4FB4-B3FD-828405174066}" type="slidenum">
              <a:rPr lang="ru-RU" sz="160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60</a:t>
            </a:fld>
            <a:endParaRPr lang="es-ES" sz="16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1" name="1 Rectángulo"/>
          <p:cNvSpPr/>
          <p:nvPr/>
        </p:nvSpPr>
        <p:spPr bwMode="auto">
          <a:xfrm>
            <a:off x="509588" y="1068388"/>
            <a:ext cx="11126787" cy="5370512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  <a:extLst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SV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105" name="Рисунок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3" y="160338"/>
            <a:ext cx="13462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Заголовок 1"/>
          <p:cNvSpPr txBox="1">
            <a:spLocks/>
          </p:cNvSpPr>
          <p:nvPr/>
        </p:nvSpPr>
        <p:spPr>
          <a:xfrm>
            <a:off x="3873500" y="125413"/>
            <a:ext cx="6011863" cy="7207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cap="all" spc="300" dirty="0" err="1">
                <a:solidFill>
                  <a:srgbClr val="FFFFFF"/>
                </a:solidFill>
                <a:latin typeface="Calibri"/>
                <a:ea typeface="Yu Gothic UI Semibold" panose="020B0700000000000000" pitchFamily="34" charset="-128"/>
                <a:cs typeface="Arial" panose="020B0604020202020204" pitchFamily="34" charset="0"/>
              </a:rPr>
              <a:t>аКТУАЛЬНОСТЬ</a:t>
            </a:r>
            <a:endParaRPr lang="ru-RU" sz="2400" cap="all" spc="300" dirty="0">
              <a:solidFill>
                <a:srgbClr val="FFFFFF"/>
              </a:solidFill>
              <a:latin typeface="Calibri"/>
              <a:ea typeface="Yu Gothic UI Semibold" panose="020B0700000000000000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1868488" y="350838"/>
          <a:ext cx="1644650" cy="339725"/>
        </p:xfrm>
        <a:graphic>
          <a:graphicData uri="http://schemas.openxmlformats.org/presentationml/2006/ole">
            <p:oleObj spid="_x0000_s4100" name="CorelDRAW" r:id="rId4" imgW="1648968" imgH="341376" progId="">
              <p:embed/>
            </p:oleObj>
          </a:graphicData>
        </a:graphic>
      </p:graphicFrame>
      <p:sp>
        <p:nvSpPr>
          <p:cNvPr id="50" name="Трапеция 1"/>
          <p:cNvSpPr/>
          <p:nvPr/>
        </p:nvSpPr>
        <p:spPr>
          <a:xfrm flipH="1">
            <a:off x="-4763" y="268288"/>
            <a:ext cx="484188" cy="639762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4108" name="Picture 63" descr="D:\Александр\Проекты\ДНК\презентация\Проекты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64850" y="98425"/>
            <a:ext cx="823913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Рисунок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85925" y="1649413"/>
            <a:ext cx="8918575" cy="409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6948488" y="6396038"/>
            <a:ext cx="4689475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Дом научной </a:t>
            </a:r>
            <a:r>
              <a:rPr lang="ru-RU" sz="800" b="1" cap="all" dirty="0" err="1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коллаборации</a:t>
            </a: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федеральная сеть центров дополнительного образования при вузах</a:t>
            </a: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ЧЕРЕПОВЕЦКИЙ ГОСУДАРСТВЕННЫЙ УНИВЕРСИТЕТ</a:t>
            </a:r>
            <a:endParaRPr lang="ru-RU" sz="800" b="1" dirty="0">
              <a:solidFill>
                <a:prstClr val="black"/>
              </a:solidFill>
              <a:latin typeface="Cambri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рапеция 1"/>
          <p:cNvSpPr/>
          <p:nvPr/>
        </p:nvSpPr>
        <p:spPr>
          <a:xfrm>
            <a:off x="11082338" y="5767388"/>
            <a:ext cx="1109662" cy="1100137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5126" name="Группа 51"/>
          <p:cNvGrpSpPr>
            <a:grpSpLocks/>
          </p:cNvGrpSpPr>
          <p:nvPr/>
        </p:nvGrpSpPr>
        <p:grpSpPr bwMode="auto">
          <a:xfrm>
            <a:off x="3568700" y="-6350"/>
            <a:ext cx="8624888" cy="911225"/>
            <a:chOff x="2931123" y="-9331"/>
            <a:chExt cx="9262807" cy="1134075"/>
          </a:xfrm>
        </p:grpSpPr>
        <p:sp>
          <p:nvSpPr>
            <p:cNvPr id="53" name="Трапеция 1"/>
            <p:cNvSpPr/>
            <p:nvPr/>
          </p:nvSpPr>
          <p:spPr>
            <a:xfrm flipH="1">
              <a:off x="2931123" y="-9331"/>
              <a:ext cx="6967991" cy="1134075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061338"/>
                <a:gd name="connsiteY0" fmla="*/ 1267975 h 1277306"/>
                <a:gd name="connsiteX1" fmla="*/ 193974 w 1061338"/>
                <a:gd name="connsiteY1" fmla="*/ 579659 h 1277306"/>
                <a:gd name="connsiteX2" fmla="*/ 334845 w 1061338"/>
                <a:gd name="connsiteY2" fmla="*/ 8546 h 1277306"/>
                <a:gd name="connsiteX3" fmla="*/ 1061338 w 1061338"/>
                <a:gd name="connsiteY3" fmla="*/ 0 h 1277306"/>
                <a:gd name="connsiteX4" fmla="*/ 1053784 w 1061338"/>
                <a:gd name="connsiteY4" fmla="*/ 1277306 h 1277306"/>
                <a:gd name="connsiteX5" fmla="*/ 0 w 1061338"/>
                <a:gd name="connsiteY5" fmla="*/ 1267975 h 1277306"/>
                <a:gd name="connsiteX0" fmla="*/ 136202 w 1197540"/>
                <a:gd name="connsiteY0" fmla="*/ 1267975 h 1277306"/>
                <a:gd name="connsiteX1" fmla="*/ 0 w 1197540"/>
                <a:gd name="connsiteY1" fmla="*/ 682296 h 1277306"/>
                <a:gd name="connsiteX2" fmla="*/ 471047 w 1197540"/>
                <a:gd name="connsiteY2" fmla="*/ 8546 h 1277306"/>
                <a:gd name="connsiteX3" fmla="*/ 1197540 w 1197540"/>
                <a:gd name="connsiteY3" fmla="*/ 0 h 1277306"/>
                <a:gd name="connsiteX4" fmla="*/ 1189986 w 1197540"/>
                <a:gd name="connsiteY4" fmla="*/ 1277306 h 1277306"/>
                <a:gd name="connsiteX5" fmla="*/ 136202 w 1197540"/>
                <a:gd name="connsiteY5" fmla="*/ 1267975 h 1277306"/>
                <a:gd name="connsiteX0" fmla="*/ 136202 w 1197540"/>
                <a:gd name="connsiteY0" fmla="*/ 1268760 h 1278091"/>
                <a:gd name="connsiteX1" fmla="*/ 0 w 1197540"/>
                <a:gd name="connsiteY1" fmla="*/ 683081 h 1278091"/>
                <a:gd name="connsiteX2" fmla="*/ 315303 w 1197540"/>
                <a:gd name="connsiteY2" fmla="*/ 0 h 1278091"/>
                <a:gd name="connsiteX3" fmla="*/ 1197540 w 1197540"/>
                <a:gd name="connsiteY3" fmla="*/ 785 h 1278091"/>
                <a:gd name="connsiteX4" fmla="*/ 1189986 w 1197540"/>
                <a:gd name="connsiteY4" fmla="*/ 1278091 h 1278091"/>
                <a:gd name="connsiteX5" fmla="*/ 136202 w 1197540"/>
                <a:gd name="connsiteY5" fmla="*/ 1268760 h 1278091"/>
                <a:gd name="connsiteX0" fmla="*/ 129972 w 1191310"/>
                <a:gd name="connsiteY0" fmla="*/ 1268760 h 1278091"/>
                <a:gd name="connsiteX1" fmla="*/ 0 w 1191310"/>
                <a:gd name="connsiteY1" fmla="*/ 729734 h 1278091"/>
                <a:gd name="connsiteX2" fmla="*/ 309073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29972 w 1191310"/>
                <a:gd name="connsiteY5" fmla="*/ 1268760 h 1278091"/>
                <a:gd name="connsiteX0" fmla="*/ 167350 w 1191310"/>
                <a:gd name="connsiteY0" fmla="*/ 1268760 h 1278091"/>
                <a:gd name="connsiteX1" fmla="*/ 0 w 1191310"/>
                <a:gd name="connsiteY1" fmla="*/ 729734 h 1278091"/>
                <a:gd name="connsiteX2" fmla="*/ 309073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67350 w 1191310"/>
                <a:gd name="connsiteY5" fmla="*/ 1268760 h 1278091"/>
                <a:gd name="connsiteX0" fmla="*/ 167350 w 1191310"/>
                <a:gd name="connsiteY0" fmla="*/ 1268760 h 1278091"/>
                <a:gd name="connsiteX1" fmla="*/ 0 w 1191310"/>
                <a:gd name="connsiteY1" fmla="*/ 729734 h 1278091"/>
                <a:gd name="connsiteX2" fmla="*/ 290384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67350 w 1191310"/>
                <a:gd name="connsiteY5" fmla="*/ 1268760 h 1278091"/>
                <a:gd name="connsiteX0" fmla="*/ 167350 w 4318646"/>
                <a:gd name="connsiteY0" fmla="*/ 1277305 h 1286636"/>
                <a:gd name="connsiteX1" fmla="*/ 0 w 4318646"/>
                <a:gd name="connsiteY1" fmla="*/ 738279 h 1286636"/>
                <a:gd name="connsiteX2" fmla="*/ 290384 w 4318646"/>
                <a:gd name="connsiteY2" fmla="*/ 8545 h 1286636"/>
                <a:gd name="connsiteX3" fmla="*/ 4318646 w 4318646"/>
                <a:gd name="connsiteY3" fmla="*/ 0 h 1286636"/>
                <a:gd name="connsiteX4" fmla="*/ 1183756 w 4318646"/>
                <a:gd name="connsiteY4" fmla="*/ 1286636 h 1286636"/>
                <a:gd name="connsiteX5" fmla="*/ 167350 w 4318646"/>
                <a:gd name="connsiteY5" fmla="*/ 1277305 h 128663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8646" h="1277306">
                  <a:moveTo>
                    <a:pt x="167350" y="1277305"/>
                  </a:moveTo>
                  <a:lnTo>
                    <a:pt x="0" y="738279"/>
                  </a:lnTo>
                  <a:lnTo>
                    <a:pt x="290384" y="8545"/>
                  </a:lnTo>
                  <a:lnTo>
                    <a:pt x="4318646" y="0"/>
                  </a:lnTo>
                  <a:cubicBezTo>
                    <a:pt x="3892506" y="1256978"/>
                    <a:pt x="4027039" y="813430"/>
                    <a:pt x="3887468" y="1277306"/>
                  </a:cubicBezTo>
                  <a:lnTo>
                    <a:pt x="167350" y="1277305"/>
                  </a:lnTo>
                  <a:close/>
                </a:path>
              </a:pathLst>
            </a:custGeom>
            <a:solidFill>
              <a:srgbClr val="C4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4" name="Трапеция 1"/>
            <p:cNvSpPr/>
            <p:nvPr/>
          </p:nvSpPr>
          <p:spPr>
            <a:xfrm>
              <a:off x="9767835" y="-9331"/>
              <a:ext cx="2426095" cy="1126172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211273"/>
                <a:gd name="connsiteY0" fmla="*/ 1267975 h 1267975"/>
                <a:gd name="connsiteX1" fmla="*/ 334845 w 1211273"/>
                <a:gd name="connsiteY1" fmla="*/ 8546 h 1267975"/>
                <a:gd name="connsiteX2" fmla="*/ 1061338 w 1211273"/>
                <a:gd name="connsiteY2" fmla="*/ 0 h 1267975"/>
                <a:gd name="connsiteX3" fmla="*/ 1211243 w 1211273"/>
                <a:gd name="connsiteY3" fmla="*/ 1266790 h 1267975"/>
                <a:gd name="connsiteX4" fmla="*/ 0 w 1211273"/>
                <a:gd name="connsiteY4" fmla="*/ 1267975 h 1267975"/>
                <a:gd name="connsiteX0" fmla="*/ 0 w 1211574"/>
                <a:gd name="connsiteY0" fmla="*/ 1259429 h 1259429"/>
                <a:gd name="connsiteX1" fmla="*/ 334845 w 1211574"/>
                <a:gd name="connsiteY1" fmla="*/ 0 h 1259429"/>
                <a:gd name="connsiteX2" fmla="*/ 1203559 w 1211574"/>
                <a:gd name="connsiteY2" fmla="*/ 1971 h 1259429"/>
                <a:gd name="connsiteX3" fmla="*/ 1211243 w 1211574"/>
                <a:gd name="connsiteY3" fmla="*/ 1258244 h 1259429"/>
                <a:gd name="connsiteX4" fmla="*/ 0 w 1211574"/>
                <a:gd name="connsiteY4" fmla="*/ 1259429 h 1259429"/>
                <a:gd name="connsiteX0" fmla="*/ 0 w 1206680"/>
                <a:gd name="connsiteY0" fmla="*/ 1259429 h 1259429"/>
                <a:gd name="connsiteX1" fmla="*/ 334845 w 1206680"/>
                <a:gd name="connsiteY1" fmla="*/ 0 h 1259429"/>
                <a:gd name="connsiteX2" fmla="*/ 1203559 w 1206680"/>
                <a:gd name="connsiteY2" fmla="*/ 1971 h 1259429"/>
                <a:gd name="connsiteX3" fmla="*/ 1206164 w 1206680"/>
                <a:gd name="connsiteY3" fmla="*/ 1237212 h 1259429"/>
                <a:gd name="connsiteX4" fmla="*/ 0 w 1206680"/>
                <a:gd name="connsiteY4" fmla="*/ 1259429 h 1259429"/>
                <a:gd name="connsiteX0" fmla="*/ 0 w 1206680"/>
                <a:gd name="connsiteY0" fmla="*/ 1259429 h 1268761"/>
                <a:gd name="connsiteX1" fmla="*/ 334845 w 1206680"/>
                <a:gd name="connsiteY1" fmla="*/ 0 h 1268761"/>
                <a:gd name="connsiteX2" fmla="*/ 1203559 w 1206680"/>
                <a:gd name="connsiteY2" fmla="*/ 1971 h 1268761"/>
                <a:gd name="connsiteX3" fmla="*/ 1206164 w 1206680"/>
                <a:gd name="connsiteY3" fmla="*/ 1268761 h 1268761"/>
                <a:gd name="connsiteX4" fmla="*/ 0 w 1206680"/>
                <a:gd name="connsiteY4" fmla="*/ 1259429 h 1268761"/>
                <a:gd name="connsiteX0" fmla="*/ 0 w 1203559"/>
                <a:gd name="connsiteY0" fmla="*/ 1259429 h 1259429"/>
                <a:gd name="connsiteX1" fmla="*/ 334845 w 1203559"/>
                <a:gd name="connsiteY1" fmla="*/ 0 h 1259429"/>
                <a:gd name="connsiteX2" fmla="*/ 1203559 w 1203559"/>
                <a:gd name="connsiteY2" fmla="*/ 1971 h 1259429"/>
                <a:gd name="connsiteX3" fmla="*/ 1201085 w 1203559"/>
                <a:gd name="connsiteY3" fmla="*/ 1247729 h 1259429"/>
                <a:gd name="connsiteX4" fmla="*/ 0 w 1203559"/>
                <a:gd name="connsiteY4" fmla="*/ 1259429 h 1259429"/>
                <a:gd name="connsiteX0" fmla="*/ 0 w 1315304"/>
                <a:gd name="connsiteY0" fmla="*/ 1259429 h 1259429"/>
                <a:gd name="connsiteX1" fmla="*/ 334845 w 1315304"/>
                <a:gd name="connsiteY1" fmla="*/ 0 h 1259429"/>
                <a:gd name="connsiteX2" fmla="*/ 1315304 w 1315304"/>
                <a:gd name="connsiteY2" fmla="*/ 1971 h 1259429"/>
                <a:gd name="connsiteX3" fmla="*/ 1201085 w 1315304"/>
                <a:gd name="connsiteY3" fmla="*/ 1247729 h 1259429"/>
                <a:gd name="connsiteX4" fmla="*/ 0 w 1315304"/>
                <a:gd name="connsiteY4" fmla="*/ 1259429 h 1259429"/>
                <a:gd name="connsiteX0" fmla="*/ 0 w 1318425"/>
                <a:gd name="connsiteY0" fmla="*/ 1259429 h 1259429"/>
                <a:gd name="connsiteX1" fmla="*/ 334845 w 1318425"/>
                <a:gd name="connsiteY1" fmla="*/ 0 h 1259429"/>
                <a:gd name="connsiteX2" fmla="*/ 1315304 w 1318425"/>
                <a:gd name="connsiteY2" fmla="*/ 1971 h 1259429"/>
                <a:gd name="connsiteX3" fmla="*/ 1317909 w 1318425"/>
                <a:gd name="connsiteY3" fmla="*/ 1247729 h 1259429"/>
                <a:gd name="connsiteX4" fmla="*/ 0 w 1318425"/>
                <a:gd name="connsiteY4" fmla="*/ 1259429 h 1259429"/>
                <a:gd name="connsiteX0" fmla="*/ 0 w 1318425"/>
                <a:gd name="connsiteY0" fmla="*/ 1259429 h 1259429"/>
                <a:gd name="connsiteX1" fmla="*/ 334845 w 1318425"/>
                <a:gd name="connsiteY1" fmla="*/ 0 h 1259429"/>
                <a:gd name="connsiteX2" fmla="*/ 1315304 w 1318425"/>
                <a:gd name="connsiteY2" fmla="*/ 23004 h 1259429"/>
                <a:gd name="connsiteX3" fmla="*/ 1317909 w 1318425"/>
                <a:gd name="connsiteY3" fmla="*/ 1247729 h 1259429"/>
                <a:gd name="connsiteX4" fmla="*/ 0 w 1318425"/>
                <a:gd name="connsiteY4" fmla="*/ 1259429 h 1259429"/>
                <a:gd name="connsiteX0" fmla="*/ 0 w 1320383"/>
                <a:gd name="connsiteY0" fmla="*/ 1267975 h 1267975"/>
                <a:gd name="connsiteX1" fmla="*/ 334845 w 1320383"/>
                <a:gd name="connsiteY1" fmla="*/ 8546 h 1267975"/>
                <a:gd name="connsiteX2" fmla="*/ 1320383 w 1320383"/>
                <a:gd name="connsiteY2" fmla="*/ 0 h 1267975"/>
                <a:gd name="connsiteX3" fmla="*/ 1317909 w 1320383"/>
                <a:gd name="connsiteY3" fmla="*/ 1256275 h 1267975"/>
                <a:gd name="connsiteX4" fmla="*/ 0 w 1320383"/>
                <a:gd name="connsiteY4" fmla="*/ 1267975 h 126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383" h="1267975">
                  <a:moveTo>
                    <a:pt x="0" y="1267975"/>
                  </a:moveTo>
                  <a:lnTo>
                    <a:pt x="334845" y="8546"/>
                  </a:lnTo>
                  <a:lnTo>
                    <a:pt x="1320383" y="0"/>
                  </a:lnTo>
                  <a:cubicBezTo>
                    <a:pt x="1317866" y="417223"/>
                    <a:pt x="1320426" y="839052"/>
                    <a:pt x="1317909" y="1256275"/>
                  </a:cubicBezTo>
                  <a:lnTo>
                    <a:pt x="0" y="126797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5" name="Трапеция 1"/>
            <p:cNvSpPr/>
            <p:nvPr/>
          </p:nvSpPr>
          <p:spPr>
            <a:xfrm flipH="1" flipV="1">
              <a:off x="9558130" y="-9331"/>
              <a:ext cx="722884" cy="567038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053784"/>
                <a:gd name="connsiteY0" fmla="*/ 1259429 h 1268760"/>
                <a:gd name="connsiteX1" fmla="*/ 334845 w 1053784"/>
                <a:gd name="connsiteY1" fmla="*/ 0 h 1268760"/>
                <a:gd name="connsiteX2" fmla="*/ 1053784 w 1053784"/>
                <a:gd name="connsiteY2" fmla="*/ 1268760 h 1268760"/>
                <a:gd name="connsiteX3" fmla="*/ 0 w 1053784"/>
                <a:gd name="connsiteY3" fmla="*/ 1259429 h 1268760"/>
                <a:gd name="connsiteX0" fmla="*/ 0 w 1053784"/>
                <a:gd name="connsiteY0" fmla="*/ 652939 h 662270"/>
                <a:gd name="connsiteX1" fmla="*/ 177387 w 1053784"/>
                <a:gd name="connsiteY1" fmla="*/ 0 h 662270"/>
                <a:gd name="connsiteX2" fmla="*/ 1053784 w 1053784"/>
                <a:gd name="connsiteY2" fmla="*/ 662270 h 662270"/>
                <a:gd name="connsiteX3" fmla="*/ 0 w 1053784"/>
                <a:gd name="connsiteY3" fmla="*/ 652939 h 662270"/>
                <a:gd name="connsiteX0" fmla="*/ 0 w 383314"/>
                <a:gd name="connsiteY0" fmla="*/ 652939 h 652939"/>
                <a:gd name="connsiteX1" fmla="*/ 177387 w 383314"/>
                <a:gd name="connsiteY1" fmla="*/ 0 h 652939"/>
                <a:gd name="connsiteX2" fmla="*/ 383314 w 383314"/>
                <a:gd name="connsiteY2" fmla="*/ 652939 h 652939"/>
                <a:gd name="connsiteX3" fmla="*/ 0 w 383314"/>
                <a:gd name="connsiteY3" fmla="*/ 652939 h 652939"/>
                <a:gd name="connsiteX0" fmla="*/ 0 w 393473"/>
                <a:gd name="connsiteY0" fmla="*/ 652939 h 662270"/>
                <a:gd name="connsiteX1" fmla="*/ 177387 w 393473"/>
                <a:gd name="connsiteY1" fmla="*/ 0 h 662270"/>
                <a:gd name="connsiteX2" fmla="*/ 393473 w 393473"/>
                <a:gd name="connsiteY2" fmla="*/ 662270 h 662270"/>
                <a:gd name="connsiteX3" fmla="*/ 0 w 393473"/>
                <a:gd name="connsiteY3" fmla="*/ 652939 h 66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473" h="662270">
                  <a:moveTo>
                    <a:pt x="0" y="652939"/>
                  </a:moveTo>
                  <a:lnTo>
                    <a:pt x="177387" y="0"/>
                  </a:lnTo>
                  <a:lnTo>
                    <a:pt x="393473" y="662270"/>
                  </a:lnTo>
                  <a:lnTo>
                    <a:pt x="0" y="652939"/>
                  </a:lnTo>
                  <a:close/>
                </a:path>
              </a:pathLst>
            </a:custGeom>
            <a:solidFill>
              <a:srgbClr val="FAC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8" name="Elipse 10"/>
          <p:cNvSpPr/>
          <p:nvPr/>
        </p:nvSpPr>
        <p:spPr>
          <a:xfrm>
            <a:off x="11733213" y="6345238"/>
            <a:ext cx="303212" cy="303212"/>
          </a:xfrm>
          <a:prstGeom prst="pentag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65D25D06-A8C1-46D0-B5C6-2C37C2E9E234}" type="slidenum">
              <a:rPr lang="ru-RU" sz="160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61</a:t>
            </a:fld>
            <a:endParaRPr lang="es-ES" sz="16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1" name="1 Rectángulo"/>
          <p:cNvSpPr/>
          <p:nvPr/>
        </p:nvSpPr>
        <p:spPr bwMode="auto">
          <a:xfrm>
            <a:off x="509588" y="1068388"/>
            <a:ext cx="11126787" cy="5370512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  <a:extLst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SV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5129" name="Рисунок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3" y="160338"/>
            <a:ext cx="13462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Заголовок 1"/>
          <p:cNvSpPr txBox="1">
            <a:spLocks/>
          </p:cNvSpPr>
          <p:nvPr/>
        </p:nvSpPr>
        <p:spPr bwMode="auto">
          <a:xfrm>
            <a:off x="4006850" y="80963"/>
            <a:ext cx="60134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>
                <a:solidFill>
                  <a:srgbClr val="FFFFFF"/>
                </a:solidFill>
                <a:latin typeface="Calibri" pitchFamily="34" charset="0"/>
                <a:ea typeface="Yu Gothic UI Semibold"/>
                <a:cs typeface="Yu Gothic UI Semibold"/>
              </a:rPr>
              <a:t>Примеры кейсов, ориентированных </a:t>
            </a:r>
          </a:p>
          <a:p>
            <a:pPr algn="ctr"/>
            <a:r>
              <a:rPr lang="ru-RU" sz="2000" b="1">
                <a:solidFill>
                  <a:srgbClr val="FFFFFF"/>
                </a:solidFill>
                <a:latin typeface="Calibri" pitchFamily="34" charset="0"/>
                <a:ea typeface="Yu Gothic UI Semibold"/>
                <a:cs typeface="Yu Gothic UI Semibold"/>
              </a:rPr>
              <a:t>на взаимодействие общего и высшего образования</a:t>
            </a:r>
          </a:p>
        </p:txBody>
      </p:sp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1868488" y="350838"/>
          <a:ext cx="1644650" cy="339725"/>
        </p:xfrm>
        <a:graphic>
          <a:graphicData uri="http://schemas.openxmlformats.org/presentationml/2006/ole">
            <p:oleObj spid="_x0000_s5124" name="CorelDRAW" r:id="rId4" imgW="1648968" imgH="341376" progId="">
              <p:embed/>
            </p:oleObj>
          </a:graphicData>
        </a:graphic>
      </p:graphicFrame>
      <p:sp>
        <p:nvSpPr>
          <p:cNvPr id="50" name="Трапеция 1"/>
          <p:cNvSpPr/>
          <p:nvPr/>
        </p:nvSpPr>
        <p:spPr>
          <a:xfrm flipH="1">
            <a:off x="-4763" y="268288"/>
            <a:ext cx="484188" cy="639762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5132" name="Picture 63" descr="D:\Александр\Проекты\ДНК\презентация\Проекты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64850" y="98425"/>
            <a:ext cx="823913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1154113" y="1371600"/>
          <a:ext cx="5976664" cy="4625990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376263">
                  <a:extLst>
                    <a:ext uri="{9D8B030D-6E8A-4147-A177-3AD203B41FA5}"/>
                  </a:extLst>
                </a:gridCol>
                <a:gridCol w="1728192">
                  <a:extLst>
                    <a:ext uri="{9D8B030D-6E8A-4147-A177-3AD203B41FA5}"/>
                  </a:extLst>
                </a:gridCol>
                <a:gridCol w="1872209">
                  <a:extLst>
                    <a:ext uri="{9D8B030D-6E8A-4147-A177-3AD203B41FA5}"/>
                  </a:extLst>
                </a:gridCol>
              </a:tblGrid>
              <a:tr h="7709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Название кейса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Связь с общим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образованием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Направление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 высшем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образовании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8875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Современный пенал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или постер 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технология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изо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Дизайн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  <a:tr h="16486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Художественные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промыслы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 пространстве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высоких технологий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технология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изо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истоки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информатика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геометрия 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3188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Цифровая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архитектура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технология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изо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информатика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геометрия 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Дизайн 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архитектура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ИТ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/>
                </a:extLst>
              </a:tr>
            </a:tbl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7775475" y="1174371"/>
            <a:ext cx="2835927" cy="4948524"/>
            <a:chOff x="8012519" y="1198777"/>
            <a:chExt cx="2652096" cy="4627752"/>
          </a:xfrm>
          <a:solidFill>
            <a:schemeClr val="bg1"/>
          </a:solidFill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/>
              </a:extLst>
            </a:blip>
            <a:srcRect/>
            <a:stretch/>
          </p:blipFill>
          <p:spPr>
            <a:xfrm>
              <a:off x="8012519" y="1198777"/>
              <a:ext cx="2652096" cy="1462550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/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8142351" y="2815132"/>
              <a:ext cx="2412691" cy="1590868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BEBA8EAE-BF5A-486C-A8C5-ECC9F3942E4B}"/>
                <a:ext uri="{28A0092B-C50C-407E-A947-70E740481C1C}"/>
              </a:extLst>
            </a:blip>
            <a:srcRect/>
            <a:stretch/>
          </p:blipFill>
          <p:spPr>
            <a:xfrm>
              <a:off x="8087976" y="4585695"/>
              <a:ext cx="2554975" cy="1240834"/>
            </a:xfrm>
            <a:prstGeom prst="rect">
              <a:avLst/>
            </a:prstGeom>
            <a:grpFill/>
            <a:ln>
              <a:noFill/>
            </a:ln>
            <a:effectLst>
              <a:softEdge rad="112500"/>
            </a:effectLst>
          </p:spPr>
        </p:pic>
      </p:grpSp>
      <p:sp>
        <p:nvSpPr>
          <p:cNvPr id="23" name="Прямоугольник 22"/>
          <p:cNvSpPr/>
          <p:nvPr/>
        </p:nvSpPr>
        <p:spPr>
          <a:xfrm>
            <a:off x="6948488" y="6396038"/>
            <a:ext cx="4689475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Дом научной </a:t>
            </a:r>
            <a:r>
              <a:rPr lang="ru-RU" sz="800" b="1" cap="all" dirty="0" err="1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коллаборации</a:t>
            </a: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федеральная сеть центров дополнительного образования при вузах</a:t>
            </a: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ЧЕРЕПОВЕЦКИЙ ГОСУДАРСТВЕННЫЙ УНИВЕРСИТЕТ</a:t>
            </a:r>
            <a:endParaRPr lang="ru-RU" sz="800" b="1" dirty="0">
              <a:solidFill>
                <a:prstClr val="black"/>
              </a:solidFill>
              <a:latin typeface="Cambri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рапеция 1"/>
          <p:cNvSpPr/>
          <p:nvPr/>
        </p:nvSpPr>
        <p:spPr>
          <a:xfrm>
            <a:off x="11082338" y="5767388"/>
            <a:ext cx="1109662" cy="1100137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6150" name="Группа 51"/>
          <p:cNvGrpSpPr>
            <a:grpSpLocks/>
          </p:cNvGrpSpPr>
          <p:nvPr/>
        </p:nvGrpSpPr>
        <p:grpSpPr bwMode="auto">
          <a:xfrm>
            <a:off x="3568700" y="-6350"/>
            <a:ext cx="8624888" cy="911225"/>
            <a:chOff x="2931123" y="-9331"/>
            <a:chExt cx="9262807" cy="1134075"/>
          </a:xfrm>
        </p:grpSpPr>
        <p:sp>
          <p:nvSpPr>
            <p:cNvPr id="53" name="Трапеция 1"/>
            <p:cNvSpPr/>
            <p:nvPr/>
          </p:nvSpPr>
          <p:spPr>
            <a:xfrm flipH="1">
              <a:off x="2931123" y="-9331"/>
              <a:ext cx="6967991" cy="1134075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061338"/>
                <a:gd name="connsiteY0" fmla="*/ 1267975 h 1277306"/>
                <a:gd name="connsiteX1" fmla="*/ 193974 w 1061338"/>
                <a:gd name="connsiteY1" fmla="*/ 579659 h 1277306"/>
                <a:gd name="connsiteX2" fmla="*/ 334845 w 1061338"/>
                <a:gd name="connsiteY2" fmla="*/ 8546 h 1277306"/>
                <a:gd name="connsiteX3" fmla="*/ 1061338 w 1061338"/>
                <a:gd name="connsiteY3" fmla="*/ 0 h 1277306"/>
                <a:gd name="connsiteX4" fmla="*/ 1053784 w 1061338"/>
                <a:gd name="connsiteY4" fmla="*/ 1277306 h 1277306"/>
                <a:gd name="connsiteX5" fmla="*/ 0 w 1061338"/>
                <a:gd name="connsiteY5" fmla="*/ 1267975 h 1277306"/>
                <a:gd name="connsiteX0" fmla="*/ 136202 w 1197540"/>
                <a:gd name="connsiteY0" fmla="*/ 1267975 h 1277306"/>
                <a:gd name="connsiteX1" fmla="*/ 0 w 1197540"/>
                <a:gd name="connsiteY1" fmla="*/ 682296 h 1277306"/>
                <a:gd name="connsiteX2" fmla="*/ 471047 w 1197540"/>
                <a:gd name="connsiteY2" fmla="*/ 8546 h 1277306"/>
                <a:gd name="connsiteX3" fmla="*/ 1197540 w 1197540"/>
                <a:gd name="connsiteY3" fmla="*/ 0 h 1277306"/>
                <a:gd name="connsiteX4" fmla="*/ 1189986 w 1197540"/>
                <a:gd name="connsiteY4" fmla="*/ 1277306 h 1277306"/>
                <a:gd name="connsiteX5" fmla="*/ 136202 w 1197540"/>
                <a:gd name="connsiteY5" fmla="*/ 1267975 h 1277306"/>
                <a:gd name="connsiteX0" fmla="*/ 136202 w 1197540"/>
                <a:gd name="connsiteY0" fmla="*/ 1268760 h 1278091"/>
                <a:gd name="connsiteX1" fmla="*/ 0 w 1197540"/>
                <a:gd name="connsiteY1" fmla="*/ 683081 h 1278091"/>
                <a:gd name="connsiteX2" fmla="*/ 315303 w 1197540"/>
                <a:gd name="connsiteY2" fmla="*/ 0 h 1278091"/>
                <a:gd name="connsiteX3" fmla="*/ 1197540 w 1197540"/>
                <a:gd name="connsiteY3" fmla="*/ 785 h 1278091"/>
                <a:gd name="connsiteX4" fmla="*/ 1189986 w 1197540"/>
                <a:gd name="connsiteY4" fmla="*/ 1278091 h 1278091"/>
                <a:gd name="connsiteX5" fmla="*/ 136202 w 1197540"/>
                <a:gd name="connsiteY5" fmla="*/ 1268760 h 1278091"/>
                <a:gd name="connsiteX0" fmla="*/ 129972 w 1191310"/>
                <a:gd name="connsiteY0" fmla="*/ 1268760 h 1278091"/>
                <a:gd name="connsiteX1" fmla="*/ 0 w 1191310"/>
                <a:gd name="connsiteY1" fmla="*/ 729734 h 1278091"/>
                <a:gd name="connsiteX2" fmla="*/ 309073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29972 w 1191310"/>
                <a:gd name="connsiteY5" fmla="*/ 1268760 h 1278091"/>
                <a:gd name="connsiteX0" fmla="*/ 167350 w 1191310"/>
                <a:gd name="connsiteY0" fmla="*/ 1268760 h 1278091"/>
                <a:gd name="connsiteX1" fmla="*/ 0 w 1191310"/>
                <a:gd name="connsiteY1" fmla="*/ 729734 h 1278091"/>
                <a:gd name="connsiteX2" fmla="*/ 309073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67350 w 1191310"/>
                <a:gd name="connsiteY5" fmla="*/ 1268760 h 1278091"/>
                <a:gd name="connsiteX0" fmla="*/ 167350 w 1191310"/>
                <a:gd name="connsiteY0" fmla="*/ 1268760 h 1278091"/>
                <a:gd name="connsiteX1" fmla="*/ 0 w 1191310"/>
                <a:gd name="connsiteY1" fmla="*/ 729734 h 1278091"/>
                <a:gd name="connsiteX2" fmla="*/ 290384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67350 w 1191310"/>
                <a:gd name="connsiteY5" fmla="*/ 1268760 h 1278091"/>
                <a:gd name="connsiteX0" fmla="*/ 167350 w 4318646"/>
                <a:gd name="connsiteY0" fmla="*/ 1277305 h 1286636"/>
                <a:gd name="connsiteX1" fmla="*/ 0 w 4318646"/>
                <a:gd name="connsiteY1" fmla="*/ 738279 h 1286636"/>
                <a:gd name="connsiteX2" fmla="*/ 290384 w 4318646"/>
                <a:gd name="connsiteY2" fmla="*/ 8545 h 1286636"/>
                <a:gd name="connsiteX3" fmla="*/ 4318646 w 4318646"/>
                <a:gd name="connsiteY3" fmla="*/ 0 h 1286636"/>
                <a:gd name="connsiteX4" fmla="*/ 1183756 w 4318646"/>
                <a:gd name="connsiteY4" fmla="*/ 1286636 h 1286636"/>
                <a:gd name="connsiteX5" fmla="*/ 167350 w 4318646"/>
                <a:gd name="connsiteY5" fmla="*/ 1277305 h 128663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8646" h="1277306">
                  <a:moveTo>
                    <a:pt x="167350" y="1277305"/>
                  </a:moveTo>
                  <a:lnTo>
                    <a:pt x="0" y="738279"/>
                  </a:lnTo>
                  <a:lnTo>
                    <a:pt x="290384" y="8545"/>
                  </a:lnTo>
                  <a:lnTo>
                    <a:pt x="4318646" y="0"/>
                  </a:lnTo>
                  <a:cubicBezTo>
                    <a:pt x="3892506" y="1256978"/>
                    <a:pt x="4027039" y="813430"/>
                    <a:pt x="3887468" y="1277306"/>
                  </a:cubicBezTo>
                  <a:lnTo>
                    <a:pt x="167350" y="1277305"/>
                  </a:lnTo>
                  <a:close/>
                </a:path>
              </a:pathLst>
            </a:custGeom>
            <a:solidFill>
              <a:srgbClr val="C4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4" name="Трапеция 1"/>
            <p:cNvSpPr/>
            <p:nvPr/>
          </p:nvSpPr>
          <p:spPr>
            <a:xfrm>
              <a:off x="9767835" y="-9331"/>
              <a:ext cx="2426095" cy="1126172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211273"/>
                <a:gd name="connsiteY0" fmla="*/ 1267975 h 1267975"/>
                <a:gd name="connsiteX1" fmla="*/ 334845 w 1211273"/>
                <a:gd name="connsiteY1" fmla="*/ 8546 h 1267975"/>
                <a:gd name="connsiteX2" fmla="*/ 1061338 w 1211273"/>
                <a:gd name="connsiteY2" fmla="*/ 0 h 1267975"/>
                <a:gd name="connsiteX3" fmla="*/ 1211243 w 1211273"/>
                <a:gd name="connsiteY3" fmla="*/ 1266790 h 1267975"/>
                <a:gd name="connsiteX4" fmla="*/ 0 w 1211273"/>
                <a:gd name="connsiteY4" fmla="*/ 1267975 h 1267975"/>
                <a:gd name="connsiteX0" fmla="*/ 0 w 1211574"/>
                <a:gd name="connsiteY0" fmla="*/ 1259429 h 1259429"/>
                <a:gd name="connsiteX1" fmla="*/ 334845 w 1211574"/>
                <a:gd name="connsiteY1" fmla="*/ 0 h 1259429"/>
                <a:gd name="connsiteX2" fmla="*/ 1203559 w 1211574"/>
                <a:gd name="connsiteY2" fmla="*/ 1971 h 1259429"/>
                <a:gd name="connsiteX3" fmla="*/ 1211243 w 1211574"/>
                <a:gd name="connsiteY3" fmla="*/ 1258244 h 1259429"/>
                <a:gd name="connsiteX4" fmla="*/ 0 w 1211574"/>
                <a:gd name="connsiteY4" fmla="*/ 1259429 h 1259429"/>
                <a:gd name="connsiteX0" fmla="*/ 0 w 1206680"/>
                <a:gd name="connsiteY0" fmla="*/ 1259429 h 1259429"/>
                <a:gd name="connsiteX1" fmla="*/ 334845 w 1206680"/>
                <a:gd name="connsiteY1" fmla="*/ 0 h 1259429"/>
                <a:gd name="connsiteX2" fmla="*/ 1203559 w 1206680"/>
                <a:gd name="connsiteY2" fmla="*/ 1971 h 1259429"/>
                <a:gd name="connsiteX3" fmla="*/ 1206164 w 1206680"/>
                <a:gd name="connsiteY3" fmla="*/ 1237212 h 1259429"/>
                <a:gd name="connsiteX4" fmla="*/ 0 w 1206680"/>
                <a:gd name="connsiteY4" fmla="*/ 1259429 h 1259429"/>
                <a:gd name="connsiteX0" fmla="*/ 0 w 1206680"/>
                <a:gd name="connsiteY0" fmla="*/ 1259429 h 1268761"/>
                <a:gd name="connsiteX1" fmla="*/ 334845 w 1206680"/>
                <a:gd name="connsiteY1" fmla="*/ 0 h 1268761"/>
                <a:gd name="connsiteX2" fmla="*/ 1203559 w 1206680"/>
                <a:gd name="connsiteY2" fmla="*/ 1971 h 1268761"/>
                <a:gd name="connsiteX3" fmla="*/ 1206164 w 1206680"/>
                <a:gd name="connsiteY3" fmla="*/ 1268761 h 1268761"/>
                <a:gd name="connsiteX4" fmla="*/ 0 w 1206680"/>
                <a:gd name="connsiteY4" fmla="*/ 1259429 h 1268761"/>
                <a:gd name="connsiteX0" fmla="*/ 0 w 1203559"/>
                <a:gd name="connsiteY0" fmla="*/ 1259429 h 1259429"/>
                <a:gd name="connsiteX1" fmla="*/ 334845 w 1203559"/>
                <a:gd name="connsiteY1" fmla="*/ 0 h 1259429"/>
                <a:gd name="connsiteX2" fmla="*/ 1203559 w 1203559"/>
                <a:gd name="connsiteY2" fmla="*/ 1971 h 1259429"/>
                <a:gd name="connsiteX3" fmla="*/ 1201085 w 1203559"/>
                <a:gd name="connsiteY3" fmla="*/ 1247729 h 1259429"/>
                <a:gd name="connsiteX4" fmla="*/ 0 w 1203559"/>
                <a:gd name="connsiteY4" fmla="*/ 1259429 h 1259429"/>
                <a:gd name="connsiteX0" fmla="*/ 0 w 1315304"/>
                <a:gd name="connsiteY0" fmla="*/ 1259429 h 1259429"/>
                <a:gd name="connsiteX1" fmla="*/ 334845 w 1315304"/>
                <a:gd name="connsiteY1" fmla="*/ 0 h 1259429"/>
                <a:gd name="connsiteX2" fmla="*/ 1315304 w 1315304"/>
                <a:gd name="connsiteY2" fmla="*/ 1971 h 1259429"/>
                <a:gd name="connsiteX3" fmla="*/ 1201085 w 1315304"/>
                <a:gd name="connsiteY3" fmla="*/ 1247729 h 1259429"/>
                <a:gd name="connsiteX4" fmla="*/ 0 w 1315304"/>
                <a:gd name="connsiteY4" fmla="*/ 1259429 h 1259429"/>
                <a:gd name="connsiteX0" fmla="*/ 0 w 1318425"/>
                <a:gd name="connsiteY0" fmla="*/ 1259429 h 1259429"/>
                <a:gd name="connsiteX1" fmla="*/ 334845 w 1318425"/>
                <a:gd name="connsiteY1" fmla="*/ 0 h 1259429"/>
                <a:gd name="connsiteX2" fmla="*/ 1315304 w 1318425"/>
                <a:gd name="connsiteY2" fmla="*/ 1971 h 1259429"/>
                <a:gd name="connsiteX3" fmla="*/ 1317909 w 1318425"/>
                <a:gd name="connsiteY3" fmla="*/ 1247729 h 1259429"/>
                <a:gd name="connsiteX4" fmla="*/ 0 w 1318425"/>
                <a:gd name="connsiteY4" fmla="*/ 1259429 h 1259429"/>
                <a:gd name="connsiteX0" fmla="*/ 0 w 1318425"/>
                <a:gd name="connsiteY0" fmla="*/ 1259429 h 1259429"/>
                <a:gd name="connsiteX1" fmla="*/ 334845 w 1318425"/>
                <a:gd name="connsiteY1" fmla="*/ 0 h 1259429"/>
                <a:gd name="connsiteX2" fmla="*/ 1315304 w 1318425"/>
                <a:gd name="connsiteY2" fmla="*/ 23004 h 1259429"/>
                <a:gd name="connsiteX3" fmla="*/ 1317909 w 1318425"/>
                <a:gd name="connsiteY3" fmla="*/ 1247729 h 1259429"/>
                <a:gd name="connsiteX4" fmla="*/ 0 w 1318425"/>
                <a:gd name="connsiteY4" fmla="*/ 1259429 h 1259429"/>
                <a:gd name="connsiteX0" fmla="*/ 0 w 1320383"/>
                <a:gd name="connsiteY0" fmla="*/ 1267975 h 1267975"/>
                <a:gd name="connsiteX1" fmla="*/ 334845 w 1320383"/>
                <a:gd name="connsiteY1" fmla="*/ 8546 h 1267975"/>
                <a:gd name="connsiteX2" fmla="*/ 1320383 w 1320383"/>
                <a:gd name="connsiteY2" fmla="*/ 0 h 1267975"/>
                <a:gd name="connsiteX3" fmla="*/ 1317909 w 1320383"/>
                <a:gd name="connsiteY3" fmla="*/ 1256275 h 1267975"/>
                <a:gd name="connsiteX4" fmla="*/ 0 w 1320383"/>
                <a:gd name="connsiteY4" fmla="*/ 1267975 h 126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383" h="1267975">
                  <a:moveTo>
                    <a:pt x="0" y="1267975"/>
                  </a:moveTo>
                  <a:lnTo>
                    <a:pt x="334845" y="8546"/>
                  </a:lnTo>
                  <a:lnTo>
                    <a:pt x="1320383" y="0"/>
                  </a:lnTo>
                  <a:cubicBezTo>
                    <a:pt x="1317866" y="417223"/>
                    <a:pt x="1320426" y="839052"/>
                    <a:pt x="1317909" y="1256275"/>
                  </a:cubicBezTo>
                  <a:lnTo>
                    <a:pt x="0" y="126797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5" name="Трапеция 1"/>
            <p:cNvSpPr/>
            <p:nvPr/>
          </p:nvSpPr>
          <p:spPr>
            <a:xfrm flipH="1" flipV="1">
              <a:off x="9558130" y="-9331"/>
              <a:ext cx="722884" cy="567038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053784"/>
                <a:gd name="connsiteY0" fmla="*/ 1259429 h 1268760"/>
                <a:gd name="connsiteX1" fmla="*/ 334845 w 1053784"/>
                <a:gd name="connsiteY1" fmla="*/ 0 h 1268760"/>
                <a:gd name="connsiteX2" fmla="*/ 1053784 w 1053784"/>
                <a:gd name="connsiteY2" fmla="*/ 1268760 h 1268760"/>
                <a:gd name="connsiteX3" fmla="*/ 0 w 1053784"/>
                <a:gd name="connsiteY3" fmla="*/ 1259429 h 1268760"/>
                <a:gd name="connsiteX0" fmla="*/ 0 w 1053784"/>
                <a:gd name="connsiteY0" fmla="*/ 652939 h 662270"/>
                <a:gd name="connsiteX1" fmla="*/ 177387 w 1053784"/>
                <a:gd name="connsiteY1" fmla="*/ 0 h 662270"/>
                <a:gd name="connsiteX2" fmla="*/ 1053784 w 1053784"/>
                <a:gd name="connsiteY2" fmla="*/ 662270 h 662270"/>
                <a:gd name="connsiteX3" fmla="*/ 0 w 1053784"/>
                <a:gd name="connsiteY3" fmla="*/ 652939 h 662270"/>
                <a:gd name="connsiteX0" fmla="*/ 0 w 383314"/>
                <a:gd name="connsiteY0" fmla="*/ 652939 h 652939"/>
                <a:gd name="connsiteX1" fmla="*/ 177387 w 383314"/>
                <a:gd name="connsiteY1" fmla="*/ 0 h 652939"/>
                <a:gd name="connsiteX2" fmla="*/ 383314 w 383314"/>
                <a:gd name="connsiteY2" fmla="*/ 652939 h 652939"/>
                <a:gd name="connsiteX3" fmla="*/ 0 w 383314"/>
                <a:gd name="connsiteY3" fmla="*/ 652939 h 652939"/>
                <a:gd name="connsiteX0" fmla="*/ 0 w 393473"/>
                <a:gd name="connsiteY0" fmla="*/ 652939 h 662270"/>
                <a:gd name="connsiteX1" fmla="*/ 177387 w 393473"/>
                <a:gd name="connsiteY1" fmla="*/ 0 h 662270"/>
                <a:gd name="connsiteX2" fmla="*/ 393473 w 393473"/>
                <a:gd name="connsiteY2" fmla="*/ 662270 h 662270"/>
                <a:gd name="connsiteX3" fmla="*/ 0 w 393473"/>
                <a:gd name="connsiteY3" fmla="*/ 652939 h 66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473" h="662270">
                  <a:moveTo>
                    <a:pt x="0" y="652939"/>
                  </a:moveTo>
                  <a:lnTo>
                    <a:pt x="177387" y="0"/>
                  </a:lnTo>
                  <a:lnTo>
                    <a:pt x="393473" y="662270"/>
                  </a:lnTo>
                  <a:lnTo>
                    <a:pt x="0" y="652939"/>
                  </a:lnTo>
                  <a:close/>
                </a:path>
              </a:pathLst>
            </a:custGeom>
            <a:solidFill>
              <a:srgbClr val="FAC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8" name="Elipse 10"/>
          <p:cNvSpPr/>
          <p:nvPr/>
        </p:nvSpPr>
        <p:spPr>
          <a:xfrm>
            <a:off x="11733213" y="6345238"/>
            <a:ext cx="303212" cy="303212"/>
          </a:xfrm>
          <a:prstGeom prst="pentag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925E228-4298-4D95-B0BC-57672195EB9A}" type="slidenum">
              <a:rPr lang="ru-RU" sz="160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62</a:t>
            </a:fld>
            <a:endParaRPr lang="es-ES" sz="16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1" name="1 Rectángulo"/>
          <p:cNvSpPr/>
          <p:nvPr/>
        </p:nvSpPr>
        <p:spPr bwMode="auto">
          <a:xfrm>
            <a:off x="509588" y="1068388"/>
            <a:ext cx="11126787" cy="5370512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  <a:extLst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SV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6153" name="Рисунок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3" y="160338"/>
            <a:ext cx="13462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Заголовок 1"/>
          <p:cNvSpPr txBox="1">
            <a:spLocks/>
          </p:cNvSpPr>
          <p:nvPr/>
        </p:nvSpPr>
        <p:spPr bwMode="auto">
          <a:xfrm>
            <a:off x="4006850" y="80963"/>
            <a:ext cx="60134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>
                <a:solidFill>
                  <a:srgbClr val="FFFFFF"/>
                </a:solidFill>
                <a:latin typeface="Calibri" pitchFamily="34" charset="0"/>
                <a:ea typeface="Yu Gothic UI Semibold"/>
                <a:cs typeface="Yu Gothic UI Semibold"/>
              </a:rPr>
              <a:t>Примеры кейсов, ориентированных </a:t>
            </a:r>
          </a:p>
          <a:p>
            <a:pPr algn="ctr"/>
            <a:r>
              <a:rPr lang="ru-RU" sz="2000" b="1">
                <a:solidFill>
                  <a:srgbClr val="FFFFFF"/>
                </a:solidFill>
                <a:latin typeface="Calibri" pitchFamily="34" charset="0"/>
                <a:ea typeface="Yu Gothic UI Semibold"/>
                <a:cs typeface="Yu Gothic UI Semibold"/>
              </a:rPr>
              <a:t>на взаимодействие общего и высшего образования</a:t>
            </a:r>
          </a:p>
        </p:txBody>
      </p:sp>
      <p:graphicFrame>
        <p:nvGraphicFramePr>
          <p:cNvPr id="6148" name="Object 4"/>
          <p:cNvGraphicFramePr>
            <a:graphicFrameLocks noChangeAspect="1"/>
          </p:cNvGraphicFramePr>
          <p:nvPr/>
        </p:nvGraphicFramePr>
        <p:xfrm>
          <a:off x="1868488" y="350838"/>
          <a:ext cx="1644650" cy="339725"/>
        </p:xfrm>
        <a:graphic>
          <a:graphicData uri="http://schemas.openxmlformats.org/presentationml/2006/ole">
            <p:oleObj spid="_x0000_s6148" name="CorelDRAW" r:id="rId4" imgW="1648968" imgH="341376" progId="">
              <p:embed/>
            </p:oleObj>
          </a:graphicData>
        </a:graphic>
      </p:graphicFrame>
      <p:sp>
        <p:nvSpPr>
          <p:cNvPr id="50" name="Трапеция 1"/>
          <p:cNvSpPr/>
          <p:nvPr/>
        </p:nvSpPr>
        <p:spPr>
          <a:xfrm flipH="1">
            <a:off x="-4763" y="268288"/>
            <a:ext cx="484188" cy="639762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6156" name="Picture 63" descr="D:\Александр\Проекты\ДНК\презентация\Проекты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64850" y="98425"/>
            <a:ext cx="823913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825500" y="1395413"/>
          <a:ext cx="10506636" cy="4748658"/>
        </p:xfrm>
        <a:graphic>
          <a:graphicData uri="http://schemas.openxmlformats.org/drawingml/2006/table">
            <a:tbl>
              <a:tblPr firstRow="1" firstCol="1" bandRow="1">
                <a:tableStyleId>{16D9F66E-5EB9-4882-86FB-DCBF35E3C3E4}</a:tableStyleId>
              </a:tblPr>
              <a:tblGrid>
                <a:gridCol w="1642126">
                  <a:extLst>
                    <a:ext uri="{9D8B030D-6E8A-4147-A177-3AD203B41FA5}"/>
                  </a:extLst>
                </a:gridCol>
                <a:gridCol w="5153122">
                  <a:extLst>
                    <a:ext uri="{9D8B030D-6E8A-4147-A177-3AD203B41FA5}"/>
                  </a:extLst>
                </a:gridCol>
                <a:gridCol w="1532965">
                  <a:extLst>
                    <a:ext uri="{9D8B030D-6E8A-4147-A177-3AD203B41FA5}"/>
                  </a:extLst>
                </a:gridCol>
                <a:gridCol w="2178423">
                  <a:extLst>
                    <a:ext uri="{9D8B030D-6E8A-4147-A177-3AD203B41FA5}"/>
                  </a:extLst>
                </a:gridCol>
              </a:tblGrid>
              <a:tr h="5455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Название кейса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18" marR="34718" marT="0" marB="0" anchor="ctr">
                    <a:solidFill>
                      <a:srgbClr val="F6BB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Краткое описание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18" marR="34718" marT="0" marB="0" anchor="ctr">
                    <a:solidFill>
                      <a:srgbClr val="F6BB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Связь с общим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образованием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18" marR="34718" marT="0" marB="0" anchor="ctr">
                    <a:solidFill>
                      <a:srgbClr val="F6BB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Направление в высшем образовании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18" marR="34718" marT="0" marB="0" anchor="ctr">
                    <a:solidFill>
                      <a:srgbClr val="F6BBA0"/>
                    </a:solidFill>
                  </a:tcPr>
                </a:tc>
                <a:extLst>
                  <a:ext uri="{0D108BD9-81ED-4DB2-BD59-A6C34878D82A}"/>
                </a:extLst>
              </a:tr>
              <a:tr h="5523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Управление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лифтом маяка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18" marR="34718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Разработка прототипа системы управления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лифтом.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18" marR="34718" marT="0" marB="0"/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физика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информатика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технология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18" marR="34718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Беспроводные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технологии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 радиофизика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робототехнические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системы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 автоматизация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18" marR="34718" marT="0" marB="0" anchor="ctr"/>
                </a:tc>
                <a:extLst>
                  <a:ext uri="{0D108BD9-81ED-4DB2-BD59-A6C34878D82A}"/>
                </a:extLst>
              </a:tr>
              <a:tr h="6532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Выход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из лабиринта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18" marR="34718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Разработка программы для поиска выхода из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лабиринта неизвестной заранее конфигурации.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18" marR="34718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18" marR="3471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8629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Светодиодная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подсветка 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18" marR="34718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Разработка варианта подсветки с 2-я или более режимами, переключаемыми с помощью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дистанционного пульта управления.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18" marR="34718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18" marR="3471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9153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Бегущая строка на дисплее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18" marR="34718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Сборка электрической схемы для подключения дисплея. И написание программы, которая будет выводить на дисплей текстовую информацию.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18" marR="34718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18" marR="3471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9092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Система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автоматического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контроля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температуры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в помещении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18" marR="34718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Сборка электрической схемы для автоматического контроля температуры в помещении.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18" marR="34718" marT="0" marB="0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18" marR="3471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6948488" y="6396038"/>
            <a:ext cx="4689475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Дом научной </a:t>
            </a:r>
            <a:r>
              <a:rPr lang="ru-RU" sz="800" b="1" cap="all" dirty="0" err="1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коллаборации</a:t>
            </a: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федеральная сеть центров дополнительного образования при вузах</a:t>
            </a: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ЧЕРЕПОВЕЦКИЙ ГОСУДАРСТВЕННЫЙ УНИВЕРСИТЕТ</a:t>
            </a:r>
            <a:endParaRPr lang="ru-RU" sz="800" b="1" dirty="0">
              <a:solidFill>
                <a:prstClr val="black"/>
              </a:solidFill>
              <a:latin typeface="Cambri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рапеция 1"/>
          <p:cNvSpPr/>
          <p:nvPr/>
        </p:nvSpPr>
        <p:spPr>
          <a:xfrm>
            <a:off x="11082338" y="5767388"/>
            <a:ext cx="1109662" cy="1100137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7174" name="Группа 51"/>
          <p:cNvGrpSpPr>
            <a:grpSpLocks/>
          </p:cNvGrpSpPr>
          <p:nvPr/>
        </p:nvGrpSpPr>
        <p:grpSpPr bwMode="auto">
          <a:xfrm>
            <a:off x="3568700" y="-6350"/>
            <a:ext cx="8624888" cy="911225"/>
            <a:chOff x="2931123" y="-9331"/>
            <a:chExt cx="9262807" cy="1134075"/>
          </a:xfrm>
        </p:grpSpPr>
        <p:sp>
          <p:nvSpPr>
            <p:cNvPr id="53" name="Трапеция 1"/>
            <p:cNvSpPr/>
            <p:nvPr/>
          </p:nvSpPr>
          <p:spPr>
            <a:xfrm flipH="1">
              <a:off x="2931123" y="-9331"/>
              <a:ext cx="6967991" cy="1134075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061338"/>
                <a:gd name="connsiteY0" fmla="*/ 1267975 h 1277306"/>
                <a:gd name="connsiteX1" fmla="*/ 193974 w 1061338"/>
                <a:gd name="connsiteY1" fmla="*/ 579659 h 1277306"/>
                <a:gd name="connsiteX2" fmla="*/ 334845 w 1061338"/>
                <a:gd name="connsiteY2" fmla="*/ 8546 h 1277306"/>
                <a:gd name="connsiteX3" fmla="*/ 1061338 w 1061338"/>
                <a:gd name="connsiteY3" fmla="*/ 0 h 1277306"/>
                <a:gd name="connsiteX4" fmla="*/ 1053784 w 1061338"/>
                <a:gd name="connsiteY4" fmla="*/ 1277306 h 1277306"/>
                <a:gd name="connsiteX5" fmla="*/ 0 w 1061338"/>
                <a:gd name="connsiteY5" fmla="*/ 1267975 h 1277306"/>
                <a:gd name="connsiteX0" fmla="*/ 136202 w 1197540"/>
                <a:gd name="connsiteY0" fmla="*/ 1267975 h 1277306"/>
                <a:gd name="connsiteX1" fmla="*/ 0 w 1197540"/>
                <a:gd name="connsiteY1" fmla="*/ 682296 h 1277306"/>
                <a:gd name="connsiteX2" fmla="*/ 471047 w 1197540"/>
                <a:gd name="connsiteY2" fmla="*/ 8546 h 1277306"/>
                <a:gd name="connsiteX3" fmla="*/ 1197540 w 1197540"/>
                <a:gd name="connsiteY3" fmla="*/ 0 h 1277306"/>
                <a:gd name="connsiteX4" fmla="*/ 1189986 w 1197540"/>
                <a:gd name="connsiteY4" fmla="*/ 1277306 h 1277306"/>
                <a:gd name="connsiteX5" fmla="*/ 136202 w 1197540"/>
                <a:gd name="connsiteY5" fmla="*/ 1267975 h 1277306"/>
                <a:gd name="connsiteX0" fmla="*/ 136202 w 1197540"/>
                <a:gd name="connsiteY0" fmla="*/ 1268760 h 1278091"/>
                <a:gd name="connsiteX1" fmla="*/ 0 w 1197540"/>
                <a:gd name="connsiteY1" fmla="*/ 683081 h 1278091"/>
                <a:gd name="connsiteX2" fmla="*/ 315303 w 1197540"/>
                <a:gd name="connsiteY2" fmla="*/ 0 h 1278091"/>
                <a:gd name="connsiteX3" fmla="*/ 1197540 w 1197540"/>
                <a:gd name="connsiteY3" fmla="*/ 785 h 1278091"/>
                <a:gd name="connsiteX4" fmla="*/ 1189986 w 1197540"/>
                <a:gd name="connsiteY4" fmla="*/ 1278091 h 1278091"/>
                <a:gd name="connsiteX5" fmla="*/ 136202 w 1197540"/>
                <a:gd name="connsiteY5" fmla="*/ 1268760 h 1278091"/>
                <a:gd name="connsiteX0" fmla="*/ 129972 w 1191310"/>
                <a:gd name="connsiteY0" fmla="*/ 1268760 h 1278091"/>
                <a:gd name="connsiteX1" fmla="*/ 0 w 1191310"/>
                <a:gd name="connsiteY1" fmla="*/ 729734 h 1278091"/>
                <a:gd name="connsiteX2" fmla="*/ 309073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29972 w 1191310"/>
                <a:gd name="connsiteY5" fmla="*/ 1268760 h 1278091"/>
                <a:gd name="connsiteX0" fmla="*/ 167350 w 1191310"/>
                <a:gd name="connsiteY0" fmla="*/ 1268760 h 1278091"/>
                <a:gd name="connsiteX1" fmla="*/ 0 w 1191310"/>
                <a:gd name="connsiteY1" fmla="*/ 729734 h 1278091"/>
                <a:gd name="connsiteX2" fmla="*/ 309073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67350 w 1191310"/>
                <a:gd name="connsiteY5" fmla="*/ 1268760 h 1278091"/>
                <a:gd name="connsiteX0" fmla="*/ 167350 w 1191310"/>
                <a:gd name="connsiteY0" fmla="*/ 1268760 h 1278091"/>
                <a:gd name="connsiteX1" fmla="*/ 0 w 1191310"/>
                <a:gd name="connsiteY1" fmla="*/ 729734 h 1278091"/>
                <a:gd name="connsiteX2" fmla="*/ 290384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67350 w 1191310"/>
                <a:gd name="connsiteY5" fmla="*/ 1268760 h 1278091"/>
                <a:gd name="connsiteX0" fmla="*/ 167350 w 4318646"/>
                <a:gd name="connsiteY0" fmla="*/ 1277305 h 1286636"/>
                <a:gd name="connsiteX1" fmla="*/ 0 w 4318646"/>
                <a:gd name="connsiteY1" fmla="*/ 738279 h 1286636"/>
                <a:gd name="connsiteX2" fmla="*/ 290384 w 4318646"/>
                <a:gd name="connsiteY2" fmla="*/ 8545 h 1286636"/>
                <a:gd name="connsiteX3" fmla="*/ 4318646 w 4318646"/>
                <a:gd name="connsiteY3" fmla="*/ 0 h 1286636"/>
                <a:gd name="connsiteX4" fmla="*/ 1183756 w 4318646"/>
                <a:gd name="connsiteY4" fmla="*/ 1286636 h 1286636"/>
                <a:gd name="connsiteX5" fmla="*/ 167350 w 4318646"/>
                <a:gd name="connsiteY5" fmla="*/ 1277305 h 128663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8646" h="1277306">
                  <a:moveTo>
                    <a:pt x="167350" y="1277305"/>
                  </a:moveTo>
                  <a:lnTo>
                    <a:pt x="0" y="738279"/>
                  </a:lnTo>
                  <a:lnTo>
                    <a:pt x="290384" y="8545"/>
                  </a:lnTo>
                  <a:lnTo>
                    <a:pt x="4318646" y="0"/>
                  </a:lnTo>
                  <a:cubicBezTo>
                    <a:pt x="3892506" y="1256978"/>
                    <a:pt x="4027039" y="813430"/>
                    <a:pt x="3887468" y="1277306"/>
                  </a:cubicBezTo>
                  <a:lnTo>
                    <a:pt x="167350" y="1277305"/>
                  </a:lnTo>
                  <a:close/>
                </a:path>
              </a:pathLst>
            </a:custGeom>
            <a:solidFill>
              <a:srgbClr val="C4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4" name="Трапеция 1"/>
            <p:cNvSpPr/>
            <p:nvPr/>
          </p:nvSpPr>
          <p:spPr>
            <a:xfrm>
              <a:off x="9767835" y="-9331"/>
              <a:ext cx="2426095" cy="1126172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211273"/>
                <a:gd name="connsiteY0" fmla="*/ 1267975 h 1267975"/>
                <a:gd name="connsiteX1" fmla="*/ 334845 w 1211273"/>
                <a:gd name="connsiteY1" fmla="*/ 8546 h 1267975"/>
                <a:gd name="connsiteX2" fmla="*/ 1061338 w 1211273"/>
                <a:gd name="connsiteY2" fmla="*/ 0 h 1267975"/>
                <a:gd name="connsiteX3" fmla="*/ 1211243 w 1211273"/>
                <a:gd name="connsiteY3" fmla="*/ 1266790 h 1267975"/>
                <a:gd name="connsiteX4" fmla="*/ 0 w 1211273"/>
                <a:gd name="connsiteY4" fmla="*/ 1267975 h 1267975"/>
                <a:gd name="connsiteX0" fmla="*/ 0 w 1211574"/>
                <a:gd name="connsiteY0" fmla="*/ 1259429 h 1259429"/>
                <a:gd name="connsiteX1" fmla="*/ 334845 w 1211574"/>
                <a:gd name="connsiteY1" fmla="*/ 0 h 1259429"/>
                <a:gd name="connsiteX2" fmla="*/ 1203559 w 1211574"/>
                <a:gd name="connsiteY2" fmla="*/ 1971 h 1259429"/>
                <a:gd name="connsiteX3" fmla="*/ 1211243 w 1211574"/>
                <a:gd name="connsiteY3" fmla="*/ 1258244 h 1259429"/>
                <a:gd name="connsiteX4" fmla="*/ 0 w 1211574"/>
                <a:gd name="connsiteY4" fmla="*/ 1259429 h 1259429"/>
                <a:gd name="connsiteX0" fmla="*/ 0 w 1206680"/>
                <a:gd name="connsiteY0" fmla="*/ 1259429 h 1259429"/>
                <a:gd name="connsiteX1" fmla="*/ 334845 w 1206680"/>
                <a:gd name="connsiteY1" fmla="*/ 0 h 1259429"/>
                <a:gd name="connsiteX2" fmla="*/ 1203559 w 1206680"/>
                <a:gd name="connsiteY2" fmla="*/ 1971 h 1259429"/>
                <a:gd name="connsiteX3" fmla="*/ 1206164 w 1206680"/>
                <a:gd name="connsiteY3" fmla="*/ 1237212 h 1259429"/>
                <a:gd name="connsiteX4" fmla="*/ 0 w 1206680"/>
                <a:gd name="connsiteY4" fmla="*/ 1259429 h 1259429"/>
                <a:gd name="connsiteX0" fmla="*/ 0 w 1206680"/>
                <a:gd name="connsiteY0" fmla="*/ 1259429 h 1268761"/>
                <a:gd name="connsiteX1" fmla="*/ 334845 w 1206680"/>
                <a:gd name="connsiteY1" fmla="*/ 0 h 1268761"/>
                <a:gd name="connsiteX2" fmla="*/ 1203559 w 1206680"/>
                <a:gd name="connsiteY2" fmla="*/ 1971 h 1268761"/>
                <a:gd name="connsiteX3" fmla="*/ 1206164 w 1206680"/>
                <a:gd name="connsiteY3" fmla="*/ 1268761 h 1268761"/>
                <a:gd name="connsiteX4" fmla="*/ 0 w 1206680"/>
                <a:gd name="connsiteY4" fmla="*/ 1259429 h 1268761"/>
                <a:gd name="connsiteX0" fmla="*/ 0 w 1203559"/>
                <a:gd name="connsiteY0" fmla="*/ 1259429 h 1259429"/>
                <a:gd name="connsiteX1" fmla="*/ 334845 w 1203559"/>
                <a:gd name="connsiteY1" fmla="*/ 0 h 1259429"/>
                <a:gd name="connsiteX2" fmla="*/ 1203559 w 1203559"/>
                <a:gd name="connsiteY2" fmla="*/ 1971 h 1259429"/>
                <a:gd name="connsiteX3" fmla="*/ 1201085 w 1203559"/>
                <a:gd name="connsiteY3" fmla="*/ 1247729 h 1259429"/>
                <a:gd name="connsiteX4" fmla="*/ 0 w 1203559"/>
                <a:gd name="connsiteY4" fmla="*/ 1259429 h 1259429"/>
                <a:gd name="connsiteX0" fmla="*/ 0 w 1315304"/>
                <a:gd name="connsiteY0" fmla="*/ 1259429 h 1259429"/>
                <a:gd name="connsiteX1" fmla="*/ 334845 w 1315304"/>
                <a:gd name="connsiteY1" fmla="*/ 0 h 1259429"/>
                <a:gd name="connsiteX2" fmla="*/ 1315304 w 1315304"/>
                <a:gd name="connsiteY2" fmla="*/ 1971 h 1259429"/>
                <a:gd name="connsiteX3" fmla="*/ 1201085 w 1315304"/>
                <a:gd name="connsiteY3" fmla="*/ 1247729 h 1259429"/>
                <a:gd name="connsiteX4" fmla="*/ 0 w 1315304"/>
                <a:gd name="connsiteY4" fmla="*/ 1259429 h 1259429"/>
                <a:gd name="connsiteX0" fmla="*/ 0 w 1318425"/>
                <a:gd name="connsiteY0" fmla="*/ 1259429 h 1259429"/>
                <a:gd name="connsiteX1" fmla="*/ 334845 w 1318425"/>
                <a:gd name="connsiteY1" fmla="*/ 0 h 1259429"/>
                <a:gd name="connsiteX2" fmla="*/ 1315304 w 1318425"/>
                <a:gd name="connsiteY2" fmla="*/ 1971 h 1259429"/>
                <a:gd name="connsiteX3" fmla="*/ 1317909 w 1318425"/>
                <a:gd name="connsiteY3" fmla="*/ 1247729 h 1259429"/>
                <a:gd name="connsiteX4" fmla="*/ 0 w 1318425"/>
                <a:gd name="connsiteY4" fmla="*/ 1259429 h 1259429"/>
                <a:gd name="connsiteX0" fmla="*/ 0 w 1318425"/>
                <a:gd name="connsiteY0" fmla="*/ 1259429 h 1259429"/>
                <a:gd name="connsiteX1" fmla="*/ 334845 w 1318425"/>
                <a:gd name="connsiteY1" fmla="*/ 0 h 1259429"/>
                <a:gd name="connsiteX2" fmla="*/ 1315304 w 1318425"/>
                <a:gd name="connsiteY2" fmla="*/ 23004 h 1259429"/>
                <a:gd name="connsiteX3" fmla="*/ 1317909 w 1318425"/>
                <a:gd name="connsiteY3" fmla="*/ 1247729 h 1259429"/>
                <a:gd name="connsiteX4" fmla="*/ 0 w 1318425"/>
                <a:gd name="connsiteY4" fmla="*/ 1259429 h 1259429"/>
                <a:gd name="connsiteX0" fmla="*/ 0 w 1320383"/>
                <a:gd name="connsiteY0" fmla="*/ 1267975 h 1267975"/>
                <a:gd name="connsiteX1" fmla="*/ 334845 w 1320383"/>
                <a:gd name="connsiteY1" fmla="*/ 8546 h 1267975"/>
                <a:gd name="connsiteX2" fmla="*/ 1320383 w 1320383"/>
                <a:gd name="connsiteY2" fmla="*/ 0 h 1267975"/>
                <a:gd name="connsiteX3" fmla="*/ 1317909 w 1320383"/>
                <a:gd name="connsiteY3" fmla="*/ 1256275 h 1267975"/>
                <a:gd name="connsiteX4" fmla="*/ 0 w 1320383"/>
                <a:gd name="connsiteY4" fmla="*/ 1267975 h 126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383" h="1267975">
                  <a:moveTo>
                    <a:pt x="0" y="1267975"/>
                  </a:moveTo>
                  <a:lnTo>
                    <a:pt x="334845" y="8546"/>
                  </a:lnTo>
                  <a:lnTo>
                    <a:pt x="1320383" y="0"/>
                  </a:lnTo>
                  <a:cubicBezTo>
                    <a:pt x="1317866" y="417223"/>
                    <a:pt x="1320426" y="839052"/>
                    <a:pt x="1317909" y="1256275"/>
                  </a:cubicBezTo>
                  <a:lnTo>
                    <a:pt x="0" y="126797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5" name="Трапеция 1"/>
            <p:cNvSpPr/>
            <p:nvPr/>
          </p:nvSpPr>
          <p:spPr>
            <a:xfrm flipH="1" flipV="1">
              <a:off x="9558130" y="-9331"/>
              <a:ext cx="722884" cy="567038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053784"/>
                <a:gd name="connsiteY0" fmla="*/ 1259429 h 1268760"/>
                <a:gd name="connsiteX1" fmla="*/ 334845 w 1053784"/>
                <a:gd name="connsiteY1" fmla="*/ 0 h 1268760"/>
                <a:gd name="connsiteX2" fmla="*/ 1053784 w 1053784"/>
                <a:gd name="connsiteY2" fmla="*/ 1268760 h 1268760"/>
                <a:gd name="connsiteX3" fmla="*/ 0 w 1053784"/>
                <a:gd name="connsiteY3" fmla="*/ 1259429 h 1268760"/>
                <a:gd name="connsiteX0" fmla="*/ 0 w 1053784"/>
                <a:gd name="connsiteY0" fmla="*/ 652939 h 662270"/>
                <a:gd name="connsiteX1" fmla="*/ 177387 w 1053784"/>
                <a:gd name="connsiteY1" fmla="*/ 0 h 662270"/>
                <a:gd name="connsiteX2" fmla="*/ 1053784 w 1053784"/>
                <a:gd name="connsiteY2" fmla="*/ 662270 h 662270"/>
                <a:gd name="connsiteX3" fmla="*/ 0 w 1053784"/>
                <a:gd name="connsiteY3" fmla="*/ 652939 h 662270"/>
                <a:gd name="connsiteX0" fmla="*/ 0 w 383314"/>
                <a:gd name="connsiteY0" fmla="*/ 652939 h 652939"/>
                <a:gd name="connsiteX1" fmla="*/ 177387 w 383314"/>
                <a:gd name="connsiteY1" fmla="*/ 0 h 652939"/>
                <a:gd name="connsiteX2" fmla="*/ 383314 w 383314"/>
                <a:gd name="connsiteY2" fmla="*/ 652939 h 652939"/>
                <a:gd name="connsiteX3" fmla="*/ 0 w 383314"/>
                <a:gd name="connsiteY3" fmla="*/ 652939 h 652939"/>
                <a:gd name="connsiteX0" fmla="*/ 0 w 393473"/>
                <a:gd name="connsiteY0" fmla="*/ 652939 h 662270"/>
                <a:gd name="connsiteX1" fmla="*/ 177387 w 393473"/>
                <a:gd name="connsiteY1" fmla="*/ 0 h 662270"/>
                <a:gd name="connsiteX2" fmla="*/ 393473 w 393473"/>
                <a:gd name="connsiteY2" fmla="*/ 662270 h 662270"/>
                <a:gd name="connsiteX3" fmla="*/ 0 w 393473"/>
                <a:gd name="connsiteY3" fmla="*/ 652939 h 66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473" h="662270">
                  <a:moveTo>
                    <a:pt x="0" y="652939"/>
                  </a:moveTo>
                  <a:lnTo>
                    <a:pt x="177387" y="0"/>
                  </a:lnTo>
                  <a:lnTo>
                    <a:pt x="393473" y="662270"/>
                  </a:lnTo>
                  <a:lnTo>
                    <a:pt x="0" y="652939"/>
                  </a:lnTo>
                  <a:close/>
                </a:path>
              </a:pathLst>
            </a:custGeom>
            <a:solidFill>
              <a:srgbClr val="FAC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8" name="Elipse 10"/>
          <p:cNvSpPr/>
          <p:nvPr/>
        </p:nvSpPr>
        <p:spPr>
          <a:xfrm>
            <a:off x="11733213" y="6345238"/>
            <a:ext cx="303212" cy="303212"/>
          </a:xfrm>
          <a:prstGeom prst="pentag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C07FAFCA-9D71-45E8-982D-22D92DDDAB35}" type="slidenum">
              <a:rPr lang="ru-RU" sz="160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63</a:t>
            </a:fld>
            <a:endParaRPr lang="es-ES" sz="16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1" name="1 Rectángulo"/>
          <p:cNvSpPr/>
          <p:nvPr/>
        </p:nvSpPr>
        <p:spPr bwMode="auto">
          <a:xfrm>
            <a:off x="509588" y="1068388"/>
            <a:ext cx="11126787" cy="5370512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  <a:extLst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SV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7177" name="Рисунок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3" y="160338"/>
            <a:ext cx="13462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" name="Заголовок 1"/>
          <p:cNvSpPr txBox="1">
            <a:spLocks/>
          </p:cNvSpPr>
          <p:nvPr/>
        </p:nvSpPr>
        <p:spPr bwMode="auto">
          <a:xfrm>
            <a:off x="4006850" y="80963"/>
            <a:ext cx="60134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>
                <a:solidFill>
                  <a:srgbClr val="FFFFFF"/>
                </a:solidFill>
                <a:latin typeface="Calibri" pitchFamily="34" charset="0"/>
                <a:ea typeface="Yu Gothic UI Semibold"/>
                <a:cs typeface="Yu Gothic UI Semibold"/>
              </a:rPr>
              <a:t>Примеры кейсов, ориентированных </a:t>
            </a:r>
          </a:p>
          <a:p>
            <a:pPr algn="ctr"/>
            <a:r>
              <a:rPr lang="ru-RU" sz="2000" b="1">
                <a:solidFill>
                  <a:srgbClr val="FFFFFF"/>
                </a:solidFill>
                <a:latin typeface="Calibri" pitchFamily="34" charset="0"/>
                <a:ea typeface="Yu Gothic UI Semibold"/>
                <a:cs typeface="Yu Gothic UI Semibold"/>
              </a:rPr>
              <a:t>на взаимодействие общего и высшего образования</a:t>
            </a:r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/>
        </p:nvGraphicFramePr>
        <p:xfrm>
          <a:off x="1868488" y="350838"/>
          <a:ext cx="1644650" cy="339725"/>
        </p:xfrm>
        <a:graphic>
          <a:graphicData uri="http://schemas.openxmlformats.org/presentationml/2006/ole">
            <p:oleObj spid="_x0000_s7172" name="CorelDRAW" r:id="rId4" imgW="1648968" imgH="341376" progId="">
              <p:embed/>
            </p:oleObj>
          </a:graphicData>
        </a:graphic>
      </p:graphicFrame>
      <p:sp>
        <p:nvSpPr>
          <p:cNvPr id="50" name="Трапеция 1"/>
          <p:cNvSpPr/>
          <p:nvPr/>
        </p:nvSpPr>
        <p:spPr>
          <a:xfrm flipH="1">
            <a:off x="-4763" y="268288"/>
            <a:ext cx="484188" cy="639762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7180" name="Picture 63" descr="D:\Александр\Проекты\ДНК\презентация\Проекты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64850" y="98425"/>
            <a:ext cx="823913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923925" y="1968500"/>
          <a:ext cx="6042210" cy="3672408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1945342">
                  <a:extLst>
                    <a:ext uri="{9D8B030D-6E8A-4147-A177-3AD203B41FA5}"/>
                  </a:extLst>
                </a:gridCol>
                <a:gridCol w="1836898">
                  <a:extLst>
                    <a:ext uri="{9D8B030D-6E8A-4147-A177-3AD203B41FA5}"/>
                  </a:extLst>
                </a:gridCol>
                <a:gridCol w="2259970">
                  <a:extLst>
                    <a:ext uri="{9D8B030D-6E8A-4147-A177-3AD203B41FA5}"/>
                  </a:extLst>
                </a:gridCol>
              </a:tblGrid>
              <a:tr h="6735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Название кейса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 anchor="ctr">
                    <a:solidFill>
                      <a:srgbClr val="6DB9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Связь с общим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образованием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 anchor="ctr">
                    <a:solidFill>
                      <a:srgbClr val="6DB9D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Направление в высшем образовании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 anchor="ctr">
                    <a:solidFill>
                      <a:srgbClr val="6DB9D1"/>
                    </a:solidFill>
                  </a:tcPr>
                </a:tc>
                <a:extLst>
                  <a:ext uri="{0D108BD9-81ED-4DB2-BD59-A6C34878D82A}"/>
                </a:extLst>
              </a:tr>
              <a:tr h="5851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Чат-бот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информатика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Нейронные сети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программирование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большие данные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беспроводные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технологии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 радиофизика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робототехнические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системы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 автоматизация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 anchor="ctr"/>
                </a:tc>
                <a:extLst>
                  <a:ext uri="{0D108BD9-81ED-4DB2-BD59-A6C34878D82A}"/>
                </a:extLst>
              </a:tr>
              <a:tr h="8973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Распознавание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цифр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15163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Искусственный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интеллект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информатика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технология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/>
            </a:extLst>
          </a:blip>
          <a:srcRect/>
          <a:stretch/>
        </p:blipFill>
        <p:spPr>
          <a:xfrm>
            <a:off x="8063259" y="1670425"/>
            <a:ext cx="2578199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/>
            </a:extLst>
          </a:blip>
          <a:srcRect/>
          <a:stretch/>
        </p:blipFill>
        <p:spPr>
          <a:xfrm>
            <a:off x="7163055" y="3675772"/>
            <a:ext cx="4291502" cy="1954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6948488" y="6396038"/>
            <a:ext cx="4689475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Дом научной </a:t>
            </a:r>
            <a:r>
              <a:rPr lang="ru-RU" sz="800" b="1" cap="all" dirty="0" err="1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коллаборации</a:t>
            </a: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федеральная сеть центров дополнительного образования при вузах</a:t>
            </a: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ЧЕРЕПОВЕЦКИЙ ГОСУДАРСТВЕННЫЙ УНИВЕРСИТЕТ</a:t>
            </a:r>
            <a:endParaRPr lang="ru-RU" sz="800" b="1" dirty="0">
              <a:solidFill>
                <a:prstClr val="black"/>
              </a:solidFill>
              <a:latin typeface="Cambri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рапеция 1"/>
          <p:cNvSpPr/>
          <p:nvPr/>
        </p:nvSpPr>
        <p:spPr>
          <a:xfrm>
            <a:off x="11082338" y="5767388"/>
            <a:ext cx="1109662" cy="1100137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8198" name="Группа 51"/>
          <p:cNvGrpSpPr>
            <a:grpSpLocks/>
          </p:cNvGrpSpPr>
          <p:nvPr/>
        </p:nvGrpSpPr>
        <p:grpSpPr bwMode="auto">
          <a:xfrm>
            <a:off x="3568700" y="-6350"/>
            <a:ext cx="8624888" cy="911225"/>
            <a:chOff x="2931123" y="-9331"/>
            <a:chExt cx="9262807" cy="1134075"/>
          </a:xfrm>
        </p:grpSpPr>
        <p:sp>
          <p:nvSpPr>
            <p:cNvPr id="53" name="Трапеция 1"/>
            <p:cNvSpPr/>
            <p:nvPr/>
          </p:nvSpPr>
          <p:spPr>
            <a:xfrm flipH="1">
              <a:off x="2931123" y="-9331"/>
              <a:ext cx="6967991" cy="1134075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061338"/>
                <a:gd name="connsiteY0" fmla="*/ 1267975 h 1277306"/>
                <a:gd name="connsiteX1" fmla="*/ 193974 w 1061338"/>
                <a:gd name="connsiteY1" fmla="*/ 579659 h 1277306"/>
                <a:gd name="connsiteX2" fmla="*/ 334845 w 1061338"/>
                <a:gd name="connsiteY2" fmla="*/ 8546 h 1277306"/>
                <a:gd name="connsiteX3" fmla="*/ 1061338 w 1061338"/>
                <a:gd name="connsiteY3" fmla="*/ 0 h 1277306"/>
                <a:gd name="connsiteX4" fmla="*/ 1053784 w 1061338"/>
                <a:gd name="connsiteY4" fmla="*/ 1277306 h 1277306"/>
                <a:gd name="connsiteX5" fmla="*/ 0 w 1061338"/>
                <a:gd name="connsiteY5" fmla="*/ 1267975 h 1277306"/>
                <a:gd name="connsiteX0" fmla="*/ 136202 w 1197540"/>
                <a:gd name="connsiteY0" fmla="*/ 1267975 h 1277306"/>
                <a:gd name="connsiteX1" fmla="*/ 0 w 1197540"/>
                <a:gd name="connsiteY1" fmla="*/ 682296 h 1277306"/>
                <a:gd name="connsiteX2" fmla="*/ 471047 w 1197540"/>
                <a:gd name="connsiteY2" fmla="*/ 8546 h 1277306"/>
                <a:gd name="connsiteX3" fmla="*/ 1197540 w 1197540"/>
                <a:gd name="connsiteY3" fmla="*/ 0 h 1277306"/>
                <a:gd name="connsiteX4" fmla="*/ 1189986 w 1197540"/>
                <a:gd name="connsiteY4" fmla="*/ 1277306 h 1277306"/>
                <a:gd name="connsiteX5" fmla="*/ 136202 w 1197540"/>
                <a:gd name="connsiteY5" fmla="*/ 1267975 h 1277306"/>
                <a:gd name="connsiteX0" fmla="*/ 136202 w 1197540"/>
                <a:gd name="connsiteY0" fmla="*/ 1268760 h 1278091"/>
                <a:gd name="connsiteX1" fmla="*/ 0 w 1197540"/>
                <a:gd name="connsiteY1" fmla="*/ 683081 h 1278091"/>
                <a:gd name="connsiteX2" fmla="*/ 315303 w 1197540"/>
                <a:gd name="connsiteY2" fmla="*/ 0 h 1278091"/>
                <a:gd name="connsiteX3" fmla="*/ 1197540 w 1197540"/>
                <a:gd name="connsiteY3" fmla="*/ 785 h 1278091"/>
                <a:gd name="connsiteX4" fmla="*/ 1189986 w 1197540"/>
                <a:gd name="connsiteY4" fmla="*/ 1278091 h 1278091"/>
                <a:gd name="connsiteX5" fmla="*/ 136202 w 1197540"/>
                <a:gd name="connsiteY5" fmla="*/ 1268760 h 1278091"/>
                <a:gd name="connsiteX0" fmla="*/ 129972 w 1191310"/>
                <a:gd name="connsiteY0" fmla="*/ 1268760 h 1278091"/>
                <a:gd name="connsiteX1" fmla="*/ 0 w 1191310"/>
                <a:gd name="connsiteY1" fmla="*/ 729734 h 1278091"/>
                <a:gd name="connsiteX2" fmla="*/ 309073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29972 w 1191310"/>
                <a:gd name="connsiteY5" fmla="*/ 1268760 h 1278091"/>
                <a:gd name="connsiteX0" fmla="*/ 167350 w 1191310"/>
                <a:gd name="connsiteY0" fmla="*/ 1268760 h 1278091"/>
                <a:gd name="connsiteX1" fmla="*/ 0 w 1191310"/>
                <a:gd name="connsiteY1" fmla="*/ 729734 h 1278091"/>
                <a:gd name="connsiteX2" fmla="*/ 309073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67350 w 1191310"/>
                <a:gd name="connsiteY5" fmla="*/ 1268760 h 1278091"/>
                <a:gd name="connsiteX0" fmla="*/ 167350 w 1191310"/>
                <a:gd name="connsiteY0" fmla="*/ 1268760 h 1278091"/>
                <a:gd name="connsiteX1" fmla="*/ 0 w 1191310"/>
                <a:gd name="connsiteY1" fmla="*/ 729734 h 1278091"/>
                <a:gd name="connsiteX2" fmla="*/ 290384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67350 w 1191310"/>
                <a:gd name="connsiteY5" fmla="*/ 1268760 h 1278091"/>
                <a:gd name="connsiteX0" fmla="*/ 167350 w 4318646"/>
                <a:gd name="connsiteY0" fmla="*/ 1277305 h 1286636"/>
                <a:gd name="connsiteX1" fmla="*/ 0 w 4318646"/>
                <a:gd name="connsiteY1" fmla="*/ 738279 h 1286636"/>
                <a:gd name="connsiteX2" fmla="*/ 290384 w 4318646"/>
                <a:gd name="connsiteY2" fmla="*/ 8545 h 1286636"/>
                <a:gd name="connsiteX3" fmla="*/ 4318646 w 4318646"/>
                <a:gd name="connsiteY3" fmla="*/ 0 h 1286636"/>
                <a:gd name="connsiteX4" fmla="*/ 1183756 w 4318646"/>
                <a:gd name="connsiteY4" fmla="*/ 1286636 h 1286636"/>
                <a:gd name="connsiteX5" fmla="*/ 167350 w 4318646"/>
                <a:gd name="connsiteY5" fmla="*/ 1277305 h 128663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8646" h="1277306">
                  <a:moveTo>
                    <a:pt x="167350" y="1277305"/>
                  </a:moveTo>
                  <a:lnTo>
                    <a:pt x="0" y="738279"/>
                  </a:lnTo>
                  <a:lnTo>
                    <a:pt x="290384" y="8545"/>
                  </a:lnTo>
                  <a:lnTo>
                    <a:pt x="4318646" y="0"/>
                  </a:lnTo>
                  <a:cubicBezTo>
                    <a:pt x="3892506" y="1256978"/>
                    <a:pt x="4027039" y="813430"/>
                    <a:pt x="3887468" y="1277306"/>
                  </a:cubicBezTo>
                  <a:lnTo>
                    <a:pt x="167350" y="1277305"/>
                  </a:lnTo>
                  <a:close/>
                </a:path>
              </a:pathLst>
            </a:custGeom>
            <a:solidFill>
              <a:srgbClr val="C4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4" name="Трапеция 1"/>
            <p:cNvSpPr/>
            <p:nvPr/>
          </p:nvSpPr>
          <p:spPr>
            <a:xfrm>
              <a:off x="9767835" y="-9331"/>
              <a:ext cx="2426095" cy="1126172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211273"/>
                <a:gd name="connsiteY0" fmla="*/ 1267975 h 1267975"/>
                <a:gd name="connsiteX1" fmla="*/ 334845 w 1211273"/>
                <a:gd name="connsiteY1" fmla="*/ 8546 h 1267975"/>
                <a:gd name="connsiteX2" fmla="*/ 1061338 w 1211273"/>
                <a:gd name="connsiteY2" fmla="*/ 0 h 1267975"/>
                <a:gd name="connsiteX3" fmla="*/ 1211243 w 1211273"/>
                <a:gd name="connsiteY3" fmla="*/ 1266790 h 1267975"/>
                <a:gd name="connsiteX4" fmla="*/ 0 w 1211273"/>
                <a:gd name="connsiteY4" fmla="*/ 1267975 h 1267975"/>
                <a:gd name="connsiteX0" fmla="*/ 0 w 1211574"/>
                <a:gd name="connsiteY0" fmla="*/ 1259429 h 1259429"/>
                <a:gd name="connsiteX1" fmla="*/ 334845 w 1211574"/>
                <a:gd name="connsiteY1" fmla="*/ 0 h 1259429"/>
                <a:gd name="connsiteX2" fmla="*/ 1203559 w 1211574"/>
                <a:gd name="connsiteY2" fmla="*/ 1971 h 1259429"/>
                <a:gd name="connsiteX3" fmla="*/ 1211243 w 1211574"/>
                <a:gd name="connsiteY3" fmla="*/ 1258244 h 1259429"/>
                <a:gd name="connsiteX4" fmla="*/ 0 w 1211574"/>
                <a:gd name="connsiteY4" fmla="*/ 1259429 h 1259429"/>
                <a:gd name="connsiteX0" fmla="*/ 0 w 1206680"/>
                <a:gd name="connsiteY0" fmla="*/ 1259429 h 1259429"/>
                <a:gd name="connsiteX1" fmla="*/ 334845 w 1206680"/>
                <a:gd name="connsiteY1" fmla="*/ 0 h 1259429"/>
                <a:gd name="connsiteX2" fmla="*/ 1203559 w 1206680"/>
                <a:gd name="connsiteY2" fmla="*/ 1971 h 1259429"/>
                <a:gd name="connsiteX3" fmla="*/ 1206164 w 1206680"/>
                <a:gd name="connsiteY3" fmla="*/ 1237212 h 1259429"/>
                <a:gd name="connsiteX4" fmla="*/ 0 w 1206680"/>
                <a:gd name="connsiteY4" fmla="*/ 1259429 h 1259429"/>
                <a:gd name="connsiteX0" fmla="*/ 0 w 1206680"/>
                <a:gd name="connsiteY0" fmla="*/ 1259429 h 1268761"/>
                <a:gd name="connsiteX1" fmla="*/ 334845 w 1206680"/>
                <a:gd name="connsiteY1" fmla="*/ 0 h 1268761"/>
                <a:gd name="connsiteX2" fmla="*/ 1203559 w 1206680"/>
                <a:gd name="connsiteY2" fmla="*/ 1971 h 1268761"/>
                <a:gd name="connsiteX3" fmla="*/ 1206164 w 1206680"/>
                <a:gd name="connsiteY3" fmla="*/ 1268761 h 1268761"/>
                <a:gd name="connsiteX4" fmla="*/ 0 w 1206680"/>
                <a:gd name="connsiteY4" fmla="*/ 1259429 h 1268761"/>
                <a:gd name="connsiteX0" fmla="*/ 0 w 1203559"/>
                <a:gd name="connsiteY0" fmla="*/ 1259429 h 1259429"/>
                <a:gd name="connsiteX1" fmla="*/ 334845 w 1203559"/>
                <a:gd name="connsiteY1" fmla="*/ 0 h 1259429"/>
                <a:gd name="connsiteX2" fmla="*/ 1203559 w 1203559"/>
                <a:gd name="connsiteY2" fmla="*/ 1971 h 1259429"/>
                <a:gd name="connsiteX3" fmla="*/ 1201085 w 1203559"/>
                <a:gd name="connsiteY3" fmla="*/ 1247729 h 1259429"/>
                <a:gd name="connsiteX4" fmla="*/ 0 w 1203559"/>
                <a:gd name="connsiteY4" fmla="*/ 1259429 h 1259429"/>
                <a:gd name="connsiteX0" fmla="*/ 0 w 1315304"/>
                <a:gd name="connsiteY0" fmla="*/ 1259429 h 1259429"/>
                <a:gd name="connsiteX1" fmla="*/ 334845 w 1315304"/>
                <a:gd name="connsiteY1" fmla="*/ 0 h 1259429"/>
                <a:gd name="connsiteX2" fmla="*/ 1315304 w 1315304"/>
                <a:gd name="connsiteY2" fmla="*/ 1971 h 1259429"/>
                <a:gd name="connsiteX3" fmla="*/ 1201085 w 1315304"/>
                <a:gd name="connsiteY3" fmla="*/ 1247729 h 1259429"/>
                <a:gd name="connsiteX4" fmla="*/ 0 w 1315304"/>
                <a:gd name="connsiteY4" fmla="*/ 1259429 h 1259429"/>
                <a:gd name="connsiteX0" fmla="*/ 0 w 1318425"/>
                <a:gd name="connsiteY0" fmla="*/ 1259429 h 1259429"/>
                <a:gd name="connsiteX1" fmla="*/ 334845 w 1318425"/>
                <a:gd name="connsiteY1" fmla="*/ 0 h 1259429"/>
                <a:gd name="connsiteX2" fmla="*/ 1315304 w 1318425"/>
                <a:gd name="connsiteY2" fmla="*/ 1971 h 1259429"/>
                <a:gd name="connsiteX3" fmla="*/ 1317909 w 1318425"/>
                <a:gd name="connsiteY3" fmla="*/ 1247729 h 1259429"/>
                <a:gd name="connsiteX4" fmla="*/ 0 w 1318425"/>
                <a:gd name="connsiteY4" fmla="*/ 1259429 h 1259429"/>
                <a:gd name="connsiteX0" fmla="*/ 0 w 1318425"/>
                <a:gd name="connsiteY0" fmla="*/ 1259429 h 1259429"/>
                <a:gd name="connsiteX1" fmla="*/ 334845 w 1318425"/>
                <a:gd name="connsiteY1" fmla="*/ 0 h 1259429"/>
                <a:gd name="connsiteX2" fmla="*/ 1315304 w 1318425"/>
                <a:gd name="connsiteY2" fmla="*/ 23004 h 1259429"/>
                <a:gd name="connsiteX3" fmla="*/ 1317909 w 1318425"/>
                <a:gd name="connsiteY3" fmla="*/ 1247729 h 1259429"/>
                <a:gd name="connsiteX4" fmla="*/ 0 w 1318425"/>
                <a:gd name="connsiteY4" fmla="*/ 1259429 h 1259429"/>
                <a:gd name="connsiteX0" fmla="*/ 0 w 1320383"/>
                <a:gd name="connsiteY0" fmla="*/ 1267975 h 1267975"/>
                <a:gd name="connsiteX1" fmla="*/ 334845 w 1320383"/>
                <a:gd name="connsiteY1" fmla="*/ 8546 h 1267975"/>
                <a:gd name="connsiteX2" fmla="*/ 1320383 w 1320383"/>
                <a:gd name="connsiteY2" fmla="*/ 0 h 1267975"/>
                <a:gd name="connsiteX3" fmla="*/ 1317909 w 1320383"/>
                <a:gd name="connsiteY3" fmla="*/ 1256275 h 1267975"/>
                <a:gd name="connsiteX4" fmla="*/ 0 w 1320383"/>
                <a:gd name="connsiteY4" fmla="*/ 1267975 h 126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383" h="1267975">
                  <a:moveTo>
                    <a:pt x="0" y="1267975"/>
                  </a:moveTo>
                  <a:lnTo>
                    <a:pt x="334845" y="8546"/>
                  </a:lnTo>
                  <a:lnTo>
                    <a:pt x="1320383" y="0"/>
                  </a:lnTo>
                  <a:cubicBezTo>
                    <a:pt x="1317866" y="417223"/>
                    <a:pt x="1320426" y="839052"/>
                    <a:pt x="1317909" y="1256275"/>
                  </a:cubicBezTo>
                  <a:lnTo>
                    <a:pt x="0" y="126797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5" name="Трапеция 1"/>
            <p:cNvSpPr/>
            <p:nvPr/>
          </p:nvSpPr>
          <p:spPr>
            <a:xfrm flipH="1" flipV="1">
              <a:off x="9558130" y="-9331"/>
              <a:ext cx="722884" cy="567038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053784"/>
                <a:gd name="connsiteY0" fmla="*/ 1259429 h 1268760"/>
                <a:gd name="connsiteX1" fmla="*/ 334845 w 1053784"/>
                <a:gd name="connsiteY1" fmla="*/ 0 h 1268760"/>
                <a:gd name="connsiteX2" fmla="*/ 1053784 w 1053784"/>
                <a:gd name="connsiteY2" fmla="*/ 1268760 h 1268760"/>
                <a:gd name="connsiteX3" fmla="*/ 0 w 1053784"/>
                <a:gd name="connsiteY3" fmla="*/ 1259429 h 1268760"/>
                <a:gd name="connsiteX0" fmla="*/ 0 w 1053784"/>
                <a:gd name="connsiteY0" fmla="*/ 652939 h 662270"/>
                <a:gd name="connsiteX1" fmla="*/ 177387 w 1053784"/>
                <a:gd name="connsiteY1" fmla="*/ 0 h 662270"/>
                <a:gd name="connsiteX2" fmla="*/ 1053784 w 1053784"/>
                <a:gd name="connsiteY2" fmla="*/ 662270 h 662270"/>
                <a:gd name="connsiteX3" fmla="*/ 0 w 1053784"/>
                <a:gd name="connsiteY3" fmla="*/ 652939 h 662270"/>
                <a:gd name="connsiteX0" fmla="*/ 0 w 383314"/>
                <a:gd name="connsiteY0" fmla="*/ 652939 h 652939"/>
                <a:gd name="connsiteX1" fmla="*/ 177387 w 383314"/>
                <a:gd name="connsiteY1" fmla="*/ 0 h 652939"/>
                <a:gd name="connsiteX2" fmla="*/ 383314 w 383314"/>
                <a:gd name="connsiteY2" fmla="*/ 652939 h 652939"/>
                <a:gd name="connsiteX3" fmla="*/ 0 w 383314"/>
                <a:gd name="connsiteY3" fmla="*/ 652939 h 652939"/>
                <a:gd name="connsiteX0" fmla="*/ 0 w 393473"/>
                <a:gd name="connsiteY0" fmla="*/ 652939 h 662270"/>
                <a:gd name="connsiteX1" fmla="*/ 177387 w 393473"/>
                <a:gd name="connsiteY1" fmla="*/ 0 h 662270"/>
                <a:gd name="connsiteX2" fmla="*/ 393473 w 393473"/>
                <a:gd name="connsiteY2" fmla="*/ 662270 h 662270"/>
                <a:gd name="connsiteX3" fmla="*/ 0 w 393473"/>
                <a:gd name="connsiteY3" fmla="*/ 652939 h 66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473" h="662270">
                  <a:moveTo>
                    <a:pt x="0" y="652939"/>
                  </a:moveTo>
                  <a:lnTo>
                    <a:pt x="177387" y="0"/>
                  </a:lnTo>
                  <a:lnTo>
                    <a:pt x="393473" y="662270"/>
                  </a:lnTo>
                  <a:lnTo>
                    <a:pt x="0" y="652939"/>
                  </a:lnTo>
                  <a:close/>
                </a:path>
              </a:pathLst>
            </a:custGeom>
            <a:solidFill>
              <a:srgbClr val="FAC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8" name="Elipse 10"/>
          <p:cNvSpPr/>
          <p:nvPr/>
        </p:nvSpPr>
        <p:spPr>
          <a:xfrm>
            <a:off x="11733213" y="6345238"/>
            <a:ext cx="303212" cy="303212"/>
          </a:xfrm>
          <a:prstGeom prst="pentag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45277F8-FFF6-429F-8EE7-B30A09FDEBDC}" type="slidenum">
              <a:rPr lang="ru-RU" sz="160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64</a:t>
            </a:fld>
            <a:endParaRPr lang="es-ES" sz="16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1" name="1 Rectángulo"/>
          <p:cNvSpPr/>
          <p:nvPr/>
        </p:nvSpPr>
        <p:spPr bwMode="auto">
          <a:xfrm>
            <a:off x="509588" y="1068388"/>
            <a:ext cx="11126787" cy="5370512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  <a:extLst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SV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8201" name="Рисунок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3" y="160338"/>
            <a:ext cx="13462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2" name="Заголовок 1"/>
          <p:cNvSpPr txBox="1">
            <a:spLocks/>
          </p:cNvSpPr>
          <p:nvPr/>
        </p:nvSpPr>
        <p:spPr bwMode="auto">
          <a:xfrm>
            <a:off x="4006850" y="80963"/>
            <a:ext cx="60134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>
                <a:solidFill>
                  <a:srgbClr val="FFFFFF"/>
                </a:solidFill>
                <a:latin typeface="Calibri" pitchFamily="34" charset="0"/>
                <a:ea typeface="Yu Gothic UI Semibold"/>
                <a:cs typeface="Yu Gothic UI Semibold"/>
              </a:rPr>
              <a:t>Примеры кейсов, ориентированных </a:t>
            </a:r>
          </a:p>
          <a:p>
            <a:pPr algn="ctr"/>
            <a:r>
              <a:rPr lang="ru-RU" sz="2000" b="1">
                <a:solidFill>
                  <a:srgbClr val="FFFFFF"/>
                </a:solidFill>
                <a:latin typeface="Calibri" pitchFamily="34" charset="0"/>
                <a:ea typeface="Yu Gothic UI Semibold"/>
                <a:cs typeface="Yu Gothic UI Semibold"/>
              </a:rPr>
              <a:t>на взаимодействие общего и высшего образования</a:t>
            </a:r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1868488" y="350838"/>
          <a:ext cx="1644650" cy="339725"/>
        </p:xfrm>
        <a:graphic>
          <a:graphicData uri="http://schemas.openxmlformats.org/presentationml/2006/ole">
            <p:oleObj spid="_x0000_s8196" name="CorelDRAW" r:id="rId4" imgW="1648968" imgH="341376" progId="">
              <p:embed/>
            </p:oleObj>
          </a:graphicData>
        </a:graphic>
      </p:graphicFrame>
      <p:sp>
        <p:nvSpPr>
          <p:cNvPr id="50" name="Трапеция 1"/>
          <p:cNvSpPr/>
          <p:nvPr/>
        </p:nvSpPr>
        <p:spPr>
          <a:xfrm flipH="1">
            <a:off x="-4763" y="268288"/>
            <a:ext cx="484188" cy="639762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8204" name="Picture 63" descr="D:\Александр\Проекты\ДНК\презентация\Проекты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64850" y="98425"/>
            <a:ext cx="823913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850900" y="1539875"/>
          <a:ext cx="10479484" cy="1224136"/>
        </p:xfrm>
        <a:graphic>
          <a:graphicData uri="http://schemas.openxmlformats.org/drawingml/2006/table">
            <a:tbl>
              <a:tblPr firstRow="1" firstCol="1" bandRow="1">
                <a:tableStyleId>{0505E3EF-67EA-436B-97B2-0124C06EBD24}</a:tableStyleId>
              </a:tblPr>
              <a:tblGrid>
                <a:gridCol w="3152470">
                  <a:extLst>
                    <a:ext uri="{9D8B030D-6E8A-4147-A177-3AD203B41FA5}"/>
                  </a:extLst>
                </a:gridCol>
                <a:gridCol w="3195184">
                  <a:extLst>
                    <a:ext uri="{9D8B030D-6E8A-4147-A177-3AD203B41FA5}"/>
                  </a:extLst>
                </a:gridCol>
                <a:gridCol w="4131830">
                  <a:extLst>
                    <a:ext uri="{9D8B030D-6E8A-4147-A177-3AD203B41FA5}"/>
                  </a:extLst>
                </a:gridCol>
              </a:tblGrid>
              <a:tr h="4416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Название кейса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Связь с общим образованием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effectLst/>
                        </a:rPr>
                        <a:t>Направление в высшем образовании</a:t>
                      </a:r>
                      <a:endParaRPr lang="ru-RU" sz="16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7825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 правда ли, что «Кока-кола»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может...?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физика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химия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Физическая химия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нанотехнологии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668" marR="29668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/>
            </a:extLst>
          </a:blip>
          <a:srcRect/>
          <a:stretch/>
        </p:blipFill>
        <p:spPr>
          <a:xfrm>
            <a:off x="2161015" y="3000896"/>
            <a:ext cx="7554337" cy="3040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948488" y="6396038"/>
            <a:ext cx="4689475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Дом научной </a:t>
            </a:r>
            <a:r>
              <a:rPr lang="ru-RU" sz="800" b="1" cap="all" dirty="0" err="1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коллаборации</a:t>
            </a: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федеральная сеть центров дополнительного образования при вузах</a:t>
            </a: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ЧЕРЕПОВЕЦКИЙ ГОСУДАРСТВЕННЫЙ УНИВЕРСИТЕТ</a:t>
            </a:r>
            <a:endParaRPr lang="ru-RU" sz="800" b="1" dirty="0">
              <a:solidFill>
                <a:prstClr val="black"/>
              </a:solidFill>
              <a:latin typeface="Cambri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рапеция 1"/>
          <p:cNvSpPr/>
          <p:nvPr/>
        </p:nvSpPr>
        <p:spPr>
          <a:xfrm>
            <a:off x="11082338" y="5767388"/>
            <a:ext cx="1109662" cy="1100137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9222" name="Группа 51"/>
          <p:cNvGrpSpPr>
            <a:grpSpLocks/>
          </p:cNvGrpSpPr>
          <p:nvPr/>
        </p:nvGrpSpPr>
        <p:grpSpPr bwMode="auto">
          <a:xfrm>
            <a:off x="3568700" y="-6350"/>
            <a:ext cx="8624888" cy="911225"/>
            <a:chOff x="2931123" y="-9331"/>
            <a:chExt cx="9262807" cy="1134075"/>
          </a:xfrm>
        </p:grpSpPr>
        <p:sp>
          <p:nvSpPr>
            <p:cNvPr id="53" name="Трапеция 1"/>
            <p:cNvSpPr/>
            <p:nvPr/>
          </p:nvSpPr>
          <p:spPr>
            <a:xfrm flipH="1">
              <a:off x="2931123" y="-9331"/>
              <a:ext cx="6967991" cy="1134075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061338"/>
                <a:gd name="connsiteY0" fmla="*/ 1267975 h 1277306"/>
                <a:gd name="connsiteX1" fmla="*/ 193974 w 1061338"/>
                <a:gd name="connsiteY1" fmla="*/ 579659 h 1277306"/>
                <a:gd name="connsiteX2" fmla="*/ 334845 w 1061338"/>
                <a:gd name="connsiteY2" fmla="*/ 8546 h 1277306"/>
                <a:gd name="connsiteX3" fmla="*/ 1061338 w 1061338"/>
                <a:gd name="connsiteY3" fmla="*/ 0 h 1277306"/>
                <a:gd name="connsiteX4" fmla="*/ 1053784 w 1061338"/>
                <a:gd name="connsiteY4" fmla="*/ 1277306 h 1277306"/>
                <a:gd name="connsiteX5" fmla="*/ 0 w 1061338"/>
                <a:gd name="connsiteY5" fmla="*/ 1267975 h 1277306"/>
                <a:gd name="connsiteX0" fmla="*/ 136202 w 1197540"/>
                <a:gd name="connsiteY0" fmla="*/ 1267975 h 1277306"/>
                <a:gd name="connsiteX1" fmla="*/ 0 w 1197540"/>
                <a:gd name="connsiteY1" fmla="*/ 682296 h 1277306"/>
                <a:gd name="connsiteX2" fmla="*/ 471047 w 1197540"/>
                <a:gd name="connsiteY2" fmla="*/ 8546 h 1277306"/>
                <a:gd name="connsiteX3" fmla="*/ 1197540 w 1197540"/>
                <a:gd name="connsiteY3" fmla="*/ 0 h 1277306"/>
                <a:gd name="connsiteX4" fmla="*/ 1189986 w 1197540"/>
                <a:gd name="connsiteY4" fmla="*/ 1277306 h 1277306"/>
                <a:gd name="connsiteX5" fmla="*/ 136202 w 1197540"/>
                <a:gd name="connsiteY5" fmla="*/ 1267975 h 1277306"/>
                <a:gd name="connsiteX0" fmla="*/ 136202 w 1197540"/>
                <a:gd name="connsiteY0" fmla="*/ 1268760 h 1278091"/>
                <a:gd name="connsiteX1" fmla="*/ 0 w 1197540"/>
                <a:gd name="connsiteY1" fmla="*/ 683081 h 1278091"/>
                <a:gd name="connsiteX2" fmla="*/ 315303 w 1197540"/>
                <a:gd name="connsiteY2" fmla="*/ 0 h 1278091"/>
                <a:gd name="connsiteX3" fmla="*/ 1197540 w 1197540"/>
                <a:gd name="connsiteY3" fmla="*/ 785 h 1278091"/>
                <a:gd name="connsiteX4" fmla="*/ 1189986 w 1197540"/>
                <a:gd name="connsiteY4" fmla="*/ 1278091 h 1278091"/>
                <a:gd name="connsiteX5" fmla="*/ 136202 w 1197540"/>
                <a:gd name="connsiteY5" fmla="*/ 1268760 h 1278091"/>
                <a:gd name="connsiteX0" fmla="*/ 129972 w 1191310"/>
                <a:gd name="connsiteY0" fmla="*/ 1268760 h 1278091"/>
                <a:gd name="connsiteX1" fmla="*/ 0 w 1191310"/>
                <a:gd name="connsiteY1" fmla="*/ 729734 h 1278091"/>
                <a:gd name="connsiteX2" fmla="*/ 309073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29972 w 1191310"/>
                <a:gd name="connsiteY5" fmla="*/ 1268760 h 1278091"/>
                <a:gd name="connsiteX0" fmla="*/ 167350 w 1191310"/>
                <a:gd name="connsiteY0" fmla="*/ 1268760 h 1278091"/>
                <a:gd name="connsiteX1" fmla="*/ 0 w 1191310"/>
                <a:gd name="connsiteY1" fmla="*/ 729734 h 1278091"/>
                <a:gd name="connsiteX2" fmla="*/ 309073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67350 w 1191310"/>
                <a:gd name="connsiteY5" fmla="*/ 1268760 h 1278091"/>
                <a:gd name="connsiteX0" fmla="*/ 167350 w 1191310"/>
                <a:gd name="connsiteY0" fmla="*/ 1268760 h 1278091"/>
                <a:gd name="connsiteX1" fmla="*/ 0 w 1191310"/>
                <a:gd name="connsiteY1" fmla="*/ 729734 h 1278091"/>
                <a:gd name="connsiteX2" fmla="*/ 290384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67350 w 1191310"/>
                <a:gd name="connsiteY5" fmla="*/ 1268760 h 1278091"/>
                <a:gd name="connsiteX0" fmla="*/ 167350 w 4318646"/>
                <a:gd name="connsiteY0" fmla="*/ 1277305 h 1286636"/>
                <a:gd name="connsiteX1" fmla="*/ 0 w 4318646"/>
                <a:gd name="connsiteY1" fmla="*/ 738279 h 1286636"/>
                <a:gd name="connsiteX2" fmla="*/ 290384 w 4318646"/>
                <a:gd name="connsiteY2" fmla="*/ 8545 h 1286636"/>
                <a:gd name="connsiteX3" fmla="*/ 4318646 w 4318646"/>
                <a:gd name="connsiteY3" fmla="*/ 0 h 1286636"/>
                <a:gd name="connsiteX4" fmla="*/ 1183756 w 4318646"/>
                <a:gd name="connsiteY4" fmla="*/ 1286636 h 1286636"/>
                <a:gd name="connsiteX5" fmla="*/ 167350 w 4318646"/>
                <a:gd name="connsiteY5" fmla="*/ 1277305 h 128663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8646" h="1277306">
                  <a:moveTo>
                    <a:pt x="167350" y="1277305"/>
                  </a:moveTo>
                  <a:lnTo>
                    <a:pt x="0" y="738279"/>
                  </a:lnTo>
                  <a:lnTo>
                    <a:pt x="290384" y="8545"/>
                  </a:lnTo>
                  <a:lnTo>
                    <a:pt x="4318646" y="0"/>
                  </a:lnTo>
                  <a:cubicBezTo>
                    <a:pt x="3892506" y="1256978"/>
                    <a:pt x="4027039" y="813430"/>
                    <a:pt x="3887468" y="1277306"/>
                  </a:cubicBezTo>
                  <a:lnTo>
                    <a:pt x="167350" y="1277305"/>
                  </a:lnTo>
                  <a:close/>
                </a:path>
              </a:pathLst>
            </a:custGeom>
            <a:solidFill>
              <a:srgbClr val="C4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4" name="Трапеция 1"/>
            <p:cNvSpPr/>
            <p:nvPr/>
          </p:nvSpPr>
          <p:spPr>
            <a:xfrm>
              <a:off x="9767835" y="-9331"/>
              <a:ext cx="2426095" cy="1126172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211273"/>
                <a:gd name="connsiteY0" fmla="*/ 1267975 h 1267975"/>
                <a:gd name="connsiteX1" fmla="*/ 334845 w 1211273"/>
                <a:gd name="connsiteY1" fmla="*/ 8546 h 1267975"/>
                <a:gd name="connsiteX2" fmla="*/ 1061338 w 1211273"/>
                <a:gd name="connsiteY2" fmla="*/ 0 h 1267975"/>
                <a:gd name="connsiteX3" fmla="*/ 1211243 w 1211273"/>
                <a:gd name="connsiteY3" fmla="*/ 1266790 h 1267975"/>
                <a:gd name="connsiteX4" fmla="*/ 0 w 1211273"/>
                <a:gd name="connsiteY4" fmla="*/ 1267975 h 1267975"/>
                <a:gd name="connsiteX0" fmla="*/ 0 w 1211574"/>
                <a:gd name="connsiteY0" fmla="*/ 1259429 h 1259429"/>
                <a:gd name="connsiteX1" fmla="*/ 334845 w 1211574"/>
                <a:gd name="connsiteY1" fmla="*/ 0 h 1259429"/>
                <a:gd name="connsiteX2" fmla="*/ 1203559 w 1211574"/>
                <a:gd name="connsiteY2" fmla="*/ 1971 h 1259429"/>
                <a:gd name="connsiteX3" fmla="*/ 1211243 w 1211574"/>
                <a:gd name="connsiteY3" fmla="*/ 1258244 h 1259429"/>
                <a:gd name="connsiteX4" fmla="*/ 0 w 1211574"/>
                <a:gd name="connsiteY4" fmla="*/ 1259429 h 1259429"/>
                <a:gd name="connsiteX0" fmla="*/ 0 w 1206680"/>
                <a:gd name="connsiteY0" fmla="*/ 1259429 h 1259429"/>
                <a:gd name="connsiteX1" fmla="*/ 334845 w 1206680"/>
                <a:gd name="connsiteY1" fmla="*/ 0 h 1259429"/>
                <a:gd name="connsiteX2" fmla="*/ 1203559 w 1206680"/>
                <a:gd name="connsiteY2" fmla="*/ 1971 h 1259429"/>
                <a:gd name="connsiteX3" fmla="*/ 1206164 w 1206680"/>
                <a:gd name="connsiteY3" fmla="*/ 1237212 h 1259429"/>
                <a:gd name="connsiteX4" fmla="*/ 0 w 1206680"/>
                <a:gd name="connsiteY4" fmla="*/ 1259429 h 1259429"/>
                <a:gd name="connsiteX0" fmla="*/ 0 w 1206680"/>
                <a:gd name="connsiteY0" fmla="*/ 1259429 h 1268761"/>
                <a:gd name="connsiteX1" fmla="*/ 334845 w 1206680"/>
                <a:gd name="connsiteY1" fmla="*/ 0 h 1268761"/>
                <a:gd name="connsiteX2" fmla="*/ 1203559 w 1206680"/>
                <a:gd name="connsiteY2" fmla="*/ 1971 h 1268761"/>
                <a:gd name="connsiteX3" fmla="*/ 1206164 w 1206680"/>
                <a:gd name="connsiteY3" fmla="*/ 1268761 h 1268761"/>
                <a:gd name="connsiteX4" fmla="*/ 0 w 1206680"/>
                <a:gd name="connsiteY4" fmla="*/ 1259429 h 1268761"/>
                <a:gd name="connsiteX0" fmla="*/ 0 w 1203559"/>
                <a:gd name="connsiteY0" fmla="*/ 1259429 h 1259429"/>
                <a:gd name="connsiteX1" fmla="*/ 334845 w 1203559"/>
                <a:gd name="connsiteY1" fmla="*/ 0 h 1259429"/>
                <a:gd name="connsiteX2" fmla="*/ 1203559 w 1203559"/>
                <a:gd name="connsiteY2" fmla="*/ 1971 h 1259429"/>
                <a:gd name="connsiteX3" fmla="*/ 1201085 w 1203559"/>
                <a:gd name="connsiteY3" fmla="*/ 1247729 h 1259429"/>
                <a:gd name="connsiteX4" fmla="*/ 0 w 1203559"/>
                <a:gd name="connsiteY4" fmla="*/ 1259429 h 1259429"/>
                <a:gd name="connsiteX0" fmla="*/ 0 w 1315304"/>
                <a:gd name="connsiteY0" fmla="*/ 1259429 h 1259429"/>
                <a:gd name="connsiteX1" fmla="*/ 334845 w 1315304"/>
                <a:gd name="connsiteY1" fmla="*/ 0 h 1259429"/>
                <a:gd name="connsiteX2" fmla="*/ 1315304 w 1315304"/>
                <a:gd name="connsiteY2" fmla="*/ 1971 h 1259429"/>
                <a:gd name="connsiteX3" fmla="*/ 1201085 w 1315304"/>
                <a:gd name="connsiteY3" fmla="*/ 1247729 h 1259429"/>
                <a:gd name="connsiteX4" fmla="*/ 0 w 1315304"/>
                <a:gd name="connsiteY4" fmla="*/ 1259429 h 1259429"/>
                <a:gd name="connsiteX0" fmla="*/ 0 w 1318425"/>
                <a:gd name="connsiteY0" fmla="*/ 1259429 h 1259429"/>
                <a:gd name="connsiteX1" fmla="*/ 334845 w 1318425"/>
                <a:gd name="connsiteY1" fmla="*/ 0 h 1259429"/>
                <a:gd name="connsiteX2" fmla="*/ 1315304 w 1318425"/>
                <a:gd name="connsiteY2" fmla="*/ 1971 h 1259429"/>
                <a:gd name="connsiteX3" fmla="*/ 1317909 w 1318425"/>
                <a:gd name="connsiteY3" fmla="*/ 1247729 h 1259429"/>
                <a:gd name="connsiteX4" fmla="*/ 0 w 1318425"/>
                <a:gd name="connsiteY4" fmla="*/ 1259429 h 1259429"/>
                <a:gd name="connsiteX0" fmla="*/ 0 w 1318425"/>
                <a:gd name="connsiteY0" fmla="*/ 1259429 h 1259429"/>
                <a:gd name="connsiteX1" fmla="*/ 334845 w 1318425"/>
                <a:gd name="connsiteY1" fmla="*/ 0 h 1259429"/>
                <a:gd name="connsiteX2" fmla="*/ 1315304 w 1318425"/>
                <a:gd name="connsiteY2" fmla="*/ 23004 h 1259429"/>
                <a:gd name="connsiteX3" fmla="*/ 1317909 w 1318425"/>
                <a:gd name="connsiteY3" fmla="*/ 1247729 h 1259429"/>
                <a:gd name="connsiteX4" fmla="*/ 0 w 1318425"/>
                <a:gd name="connsiteY4" fmla="*/ 1259429 h 1259429"/>
                <a:gd name="connsiteX0" fmla="*/ 0 w 1320383"/>
                <a:gd name="connsiteY0" fmla="*/ 1267975 h 1267975"/>
                <a:gd name="connsiteX1" fmla="*/ 334845 w 1320383"/>
                <a:gd name="connsiteY1" fmla="*/ 8546 h 1267975"/>
                <a:gd name="connsiteX2" fmla="*/ 1320383 w 1320383"/>
                <a:gd name="connsiteY2" fmla="*/ 0 h 1267975"/>
                <a:gd name="connsiteX3" fmla="*/ 1317909 w 1320383"/>
                <a:gd name="connsiteY3" fmla="*/ 1256275 h 1267975"/>
                <a:gd name="connsiteX4" fmla="*/ 0 w 1320383"/>
                <a:gd name="connsiteY4" fmla="*/ 1267975 h 126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383" h="1267975">
                  <a:moveTo>
                    <a:pt x="0" y="1267975"/>
                  </a:moveTo>
                  <a:lnTo>
                    <a:pt x="334845" y="8546"/>
                  </a:lnTo>
                  <a:lnTo>
                    <a:pt x="1320383" y="0"/>
                  </a:lnTo>
                  <a:cubicBezTo>
                    <a:pt x="1317866" y="417223"/>
                    <a:pt x="1320426" y="839052"/>
                    <a:pt x="1317909" y="1256275"/>
                  </a:cubicBezTo>
                  <a:lnTo>
                    <a:pt x="0" y="126797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5" name="Трапеция 1"/>
            <p:cNvSpPr/>
            <p:nvPr/>
          </p:nvSpPr>
          <p:spPr>
            <a:xfrm flipH="1" flipV="1">
              <a:off x="9558130" y="-9331"/>
              <a:ext cx="722884" cy="567038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053784"/>
                <a:gd name="connsiteY0" fmla="*/ 1259429 h 1268760"/>
                <a:gd name="connsiteX1" fmla="*/ 334845 w 1053784"/>
                <a:gd name="connsiteY1" fmla="*/ 0 h 1268760"/>
                <a:gd name="connsiteX2" fmla="*/ 1053784 w 1053784"/>
                <a:gd name="connsiteY2" fmla="*/ 1268760 h 1268760"/>
                <a:gd name="connsiteX3" fmla="*/ 0 w 1053784"/>
                <a:gd name="connsiteY3" fmla="*/ 1259429 h 1268760"/>
                <a:gd name="connsiteX0" fmla="*/ 0 w 1053784"/>
                <a:gd name="connsiteY0" fmla="*/ 652939 h 662270"/>
                <a:gd name="connsiteX1" fmla="*/ 177387 w 1053784"/>
                <a:gd name="connsiteY1" fmla="*/ 0 h 662270"/>
                <a:gd name="connsiteX2" fmla="*/ 1053784 w 1053784"/>
                <a:gd name="connsiteY2" fmla="*/ 662270 h 662270"/>
                <a:gd name="connsiteX3" fmla="*/ 0 w 1053784"/>
                <a:gd name="connsiteY3" fmla="*/ 652939 h 662270"/>
                <a:gd name="connsiteX0" fmla="*/ 0 w 383314"/>
                <a:gd name="connsiteY0" fmla="*/ 652939 h 652939"/>
                <a:gd name="connsiteX1" fmla="*/ 177387 w 383314"/>
                <a:gd name="connsiteY1" fmla="*/ 0 h 652939"/>
                <a:gd name="connsiteX2" fmla="*/ 383314 w 383314"/>
                <a:gd name="connsiteY2" fmla="*/ 652939 h 652939"/>
                <a:gd name="connsiteX3" fmla="*/ 0 w 383314"/>
                <a:gd name="connsiteY3" fmla="*/ 652939 h 652939"/>
                <a:gd name="connsiteX0" fmla="*/ 0 w 393473"/>
                <a:gd name="connsiteY0" fmla="*/ 652939 h 662270"/>
                <a:gd name="connsiteX1" fmla="*/ 177387 w 393473"/>
                <a:gd name="connsiteY1" fmla="*/ 0 h 662270"/>
                <a:gd name="connsiteX2" fmla="*/ 393473 w 393473"/>
                <a:gd name="connsiteY2" fmla="*/ 662270 h 662270"/>
                <a:gd name="connsiteX3" fmla="*/ 0 w 393473"/>
                <a:gd name="connsiteY3" fmla="*/ 652939 h 66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473" h="662270">
                  <a:moveTo>
                    <a:pt x="0" y="652939"/>
                  </a:moveTo>
                  <a:lnTo>
                    <a:pt x="177387" y="0"/>
                  </a:lnTo>
                  <a:lnTo>
                    <a:pt x="393473" y="662270"/>
                  </a:lnTo>
                  <a:lnTo>
                    <a:pt x="0" y="652939"/>
                  </a:lnTo>
                  <a:close/>
                </a:path>
              </a:pathLst>
            </a:custGeom>
            <a:solidFill>
              <a:srgbClr val="FAC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8" name="Elipse 10"/>
          <p:cNvSpPr/>
          <p:nvPr/>
        </p:nvSpPr>
        <p:spPr>
          <a:xfrm>
            <a:off x="11733213" y="6345238"/>
            <a:ext cx="303212" cy="303212"/>
          </a:xfrm>
          <a:prstGeom prst="pentag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D64535DC-5924-40AC-9E67-05DD42424646}" type="slidenum">
              <a:rPr lang="ru-RU" sz="160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65</a:t>
            </a:fld>
            <a:endParaRPr lang="es-ES" sz="16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1" name="1 Rectángulo"/>
          <p:cNvSpPr/>
          <p:nvPr/>
        </p:nvSpPr>
        <p:spPr bwMode="auto">
          <a:xfrm>
            <a:off x="509588" y="1068388"/>
            <a:ext cx="11126787" cy="5370512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  <a:extLst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SV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9225" name="Рисунок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3" y="160338"/>
            <a:ext cx="13462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Заголовок 1"/>
          <p:cNvSpPr txBox="1">
            <a:spLocks/>
          </p:cNvSpPr>
          <p:nvPr/>
        </p:nvSpPr>
        <p:spPr bwMode="auto">
          <a:xfrm>
            <a:off x="4006850" y="80963"/>
            <a:ext cx="60134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>
                <a:solidFill>
                  <a:srgbClr val="FFFFFF"/>
                </a:solidFill>
                <a:latin typeface="Calibri" pitchFamily="34" charset="0"/>
                <a:ea typeface="Yu Gothic UI Semibold"/>
                <a:cs typeface="Yu Gothic UI Semibold"/>
              </a:rPr>
              <a:t>Исследования и проекты, ориентированные на взаимодействие общего и высшего образования</a:t>
            </a:r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1868488" y="350838"/>
          <a:ext cx="1644650" cy="339725"/>
        </p:xfrm>
        <a:graphic>
          <a:graphicData uri="http://schemas.openxmlformats.org/presentationml/2006/ole">
            <p:oleObj spid="_x0000_s9220" name="CorelDRAW" r:id="rId4" imgW="1648968" imgH="341376" progId="">
              <p:embed/>
            </p:oleObj>
          </a:graphicData>
        </a:graphic>
      </p:graphicFrame>
      <p:sp>
        <p:nvSpPr>
          <p:cNvPr id="50" name="Трапеция 1"/>
          <p:cNvSpPr/>
          <p:nvPr/>
        </p:nvSpPr>
        <p:spPr>
          <a:xfrm flipH="1">
            <a:off x="-4763" y="268288"/>
            <a:ext cx="484188" cy="639762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9228" name="Picture 63" descr="D:\Александр\Проекты\ДНК\презентация\Проекты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64850" y="98425"/>
            <a:ext cx="823913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931863" y="1411288"/>
          <a:ext cx="10264066" cy="4644063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4382410">
                  <a:extLst>
                    <a:ext uri="{9D8B030D-6E8A-4147-A177-3AD203B41FA5}"/>
                  </a:extLst>
                </a:gridCol>
                <a:gridCol w="2671101">
                  <a:extLst>
                    <a:ext uri="{9D8B030D-6E8A-4147-A177-3AD203B41FA5}"/>
                  </a:extLst>
                </a:gridCol>
                <a:gridCol w="3210555">
                  <a:extLst>
                    <a:ext uri="{9D8B030D-6E8A-4147-A177-3AD203B41FA5}"/>
                  </a:extLst>
                </a:gridCol>
              </a:tblGrid>
              <a:tr h="5695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Название исследования или проекта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Связь с общим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образованием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Направление в высшем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образовании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648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Цифровой альбом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«Привлекательный Череповец»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информатика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география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истоки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Геоинформационные технологии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и ИТ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32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3DMAPPIG в городской среде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информатика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технология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ИТ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дизайн и архитектура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513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</a:rPr>
                        <a:t>Геолокация</a:t>
                      </a:r>
                      <a:r>
                        <a:rPr lang="ru-RU" sz="1500" dirty="0">
                          <a:effectLst/>
                        </a:rPr>
                        <a:t> в помещении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на основе технологии </a:t>
                      </a:r>
                      <a:r>
                        <a:rPr lang="ru-RU" sz="1500" dirty="0" err="1">
                          <a:effectLst/>
                        </a:rPr>
                        <a:t>IBeacon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физика информатика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технология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Беспроводные технологии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и радиофизика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робототехнические системы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и автоматизация, ИТ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513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Умные системы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648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Виртуальная и дополненная реальность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при реабилитации после тяжёлых травм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через игру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информатика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технология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ИТ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50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Игра «100 лет ГОЭРЛО»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физика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технология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5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Дизайн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 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432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Парфюм и бренд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физика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химия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Физическая химия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500" dirty="0" err="1">
                          <a:effectLst/>
                        </a:rPr>
                        <a:t>нанотехнологии</a:t>
                      </a:r>
                      <a:endParaRPr lang="ru-RU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6948488" y="6396038"/>
            <a:ext cx="4689475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Дом научной </a:t>
            </a:r>
            <a:r>
              <a:rPr lang="ru-RU" sz="800" b="1" cap="all" dirty="0" err="1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коллаборации</a:t>
            </a: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федеральная сеть центров дополнительного образования при вузах</a:t>
            </a: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ЧЕРЕПОВЕЦКИЙ ГОСУДАРСТВЕННЫЙ УНИВЕРСИТЕТ</a:t>
            </a:r>
            <a:endParaRPr lang="ru-RU" sz="800" b="1" dirty="0">
              <a:solidFill>
                <a:prstClr val="black"/>
              </a:solidFill>
              <a:latin typeface="Cambri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рапеция 1"/>
          <p:cNvSpPr/>
          <p:nvPr/>
        </p:nvSpPr>
        <p:spPr>
          <a:xfrm>
            <a:off x="11082338" y="5767388"/>
            <a:ext cx="1109662" cy="1100137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0246" name="Группа 51"/>
          <p:cNvGrpSpPr>
            <a:grpSpLocks/>
          </p:cNvGrpSpPr>
          <p:nvPr/>
        </p:nvGrpSpPr>
        <p:grpSpPr bwMode="auto">
          <a:xfrm>
            <a:off x="3568700" y="-6350"/>
            <a:ext cx="8624888" cy="911225"/>
            <a:chOff x="2931123" y="-9331"/>
            <a:chExt cx="9262807" cy="1134075"/>
          </a:xfrm>
        </p:grpSpPr>
        <p:sp>
          <p:nvSpPr>
            <p:cNvPr id="53" name="Трапеция 1"/>
            <p:cNvSpPr/>
            <p:nvPr/>
          </p:nvSpPr>
          <p:spPr>
            <a:xfrm flipH="1">
              <a:off x="2931123" y="-9331"/>
              <a:ext cx="6967991" cy="1134075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061338"/>
                <a:gd name="connsiteY0" fmla="*/ 1267975 h 1277306"/>
                <a:gd name="connsiteX1" fmla="*/ 193974 w 1061338"/>
                <a:gd name="connsiteY1" fmla="*/ 579659 h 1277306"/>
                <a:gd name="connsiteX2" fmla="*/ 334845 w 1061338"/>
                <a:gd name="connsiteY2" fmla="*/ 8546 h 1277306"/>
                <a:gd name="connsiteX3" fmla="*/ 1061338 w 1061338"/>
                <a:gd name="connsiteY3" fmla="*/ 0 h 1277306"/>
                <a:gd name="connsiteX4" fmla="*/ 1053784 w 1061338"/>
                <a:gd name="connsiteY4" fmla="*/ 1277306 h 1277306"/>
                <a:gd name="connsiteX5" fmla="*/ 0 w 1061338"/>
                <a:gd name="connsiteY5" fmla="*/ 1267975 h 1277306"/>
                <a:gd name="connsiteX0" fmla="*/ 136202 w 1197540"/>
                <a:gd name="connsiteY0" fmla="*/ 1267975 h 1277306"/>
                <a:gd name="connsiteX1" fmla="*/ 0 w 1197540"/>
                <a:gd name="connsiteY1" fmla="*/ 682296 h 1277306"/>
                <a:gd name="connsiteX2" fmla="*/ 471047 w 1197540"/>
                <a:gd name="connsiteY2" fmla="*/ 8546 h 1277306"/>
                <a:gd name="connsiteX3" fmla="*/ 1197540 w 1197540"/>
                <a:gd name="connsiteY3" fmla="*/ 0 h 1277306"/>
                <a:gd name="connsiteX4" fmla="*/ 1189986 w 1197540"/>
                <a:gd name="connsiteY4" fmla="*/ 1277306 h 1277306"/>
                <a:gd name="connsiteX5" fmla="*/ 136202 w 1197540"/>
                <a:gd name="connsiteY5" fmla="*/ 1267975 h 1277306"/>
                <a:gd name="connsiteX0" fmla="*/ 136202 w 1197540"/>
                <a:gd name="connsiteY0" fmla="*/ 1268760 h 1278091"/>
                <a:gd name="connsiteX1" fmla="*/ 0 w 1197540"/>
                <a:gd name="connsiteY1" fmla="*/ 683081 h 1278091"/>
                <a:gd name="connsiteX2" fmla="*/ 315303 w 1197540"/>
                <a:gd name="connsiteY2" fmla="*/ 0 h 1278091"/>
                <a:gd name="connsiteX3" fmla="*/ 1197540 w 1197540"/>
                <a:gd name="connsiteY3" fmla="*/ 785 h 1278091"/>
                <a:gd name="connsiteX4" fmla="*/ 1189986 w 1197540"/>
                <a:gd name="connsiteY4" fmla="*/ 1278091 h 1278091"/>
                <a:gd name="connsiteX5" fmla="*/ 136202 w 1197540"/>
                <a:gd name="connsiteY5" fmla="*/ 1268760 h 1278091"/>
                <a:gd name="connsiteX0" fmla="*/ 129972 w 1191310"/>
                <a:gd name="connsiteY0" fmla="*/ 1268760 h 1278091"/>
                <a:gd name="connsiteX1" fmla="*/ 0 w 1191310"/>
                <a:gd name="connsiteY1" fmla="*/ 729734 h 1278091"/>
                <a:gd name="connsiteX2" fmla="*/ 309073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29972 w 1191310"/>
                <a:gd name="connsiteY5" fmla="*/ 1268760 h 1278091"/>
                <a:gd name="connsiteX0" fmla="*/ 167350 w 1191310"/>
                <a:gd name="connsiteY0" fmla="*/ 1268760 h 1278091"/>
                <a:gd name="connsiteX1" fmla="*/ 0 w 1191310"/>
                <a:gd name="connsiteY1" fmla="*/ 729734 h 1278091"/>
                <a:gd name="connsiteX2" fmla="*/ 309073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67350 w 1191310"/>
                <a:gd name="connsiteY5" fmla="*/ 1268760 h 1278091"/>
                <a:gd name="connsiteX0" fmla="*/ 167350 w 1191310"/>
                <a:gd name="connsiteY0" fmla="*/ 1268760 h 1278091"/>
                <a:gd name="connsiteX1" fmla="*/ 0 w 1191310"/>
                <a:gd name="connsiteY1" fmla="*/ 729734 h 1278091"/>
                <a:gd name="connsiteX2" fmla="*/ 290384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67350 w 1191310"/>
                <a:gd name="connsiteY5" fmla="*/ 1268760 h 1278091"/>
                <a:gd name="connsiteX0" fmla="*/ 167350 w 4318646"/>
                <a:gd name="connsiteY0" fmla="*/ 1277305 h 1286636"/>
                <a:gd name="connsiteX1" fmla="*/ 0 w 4318646"/>
                <a:gd name="connsiteY1" fmla="*/ 738279 h 1286636"/>
                <a:gd name="connsiteX2" fmla="*/ 290384 w 4318646"/>
                <a:gd name="connsiteY2" fmla="*/ 8545 h 1286636"/>
                <a:gd name="connsiteX3" fmla="*/ 4318646 w 4318646"/>
                <a:gd name="connsiteY3" fmla="*/ 0 h 1286636"/>
                <a:gd name="connsiteX4" fmla="*/ 1183756 w 4318646"/>
                <a:gd name="connsiteY4" fmla="*/ 1286636 h 1286636"/>
                <a:gd name="connsiteX5" fmla="*/ 167350 w 4318646"/>
                <a:gd name="connsiteY5" fmla="*/ 1277305 h 128663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8646" h="1277306">
                  <a:moveTo>
                    <a:pt x="167350" y="1277305"/>
                  </a:moveTo>
                  <a:lnTo>
                    <a:pt x="0" y="738279"/>
                  </a:lnTo>
                  <a:lnTo>
                    <a:pt x="290384" y="8545"/>
                  </a:lnTo>
                  <a:lnTo>
                    <a:pt x="4318646" y="0"/>
                  </a:lnTo>
                  <a:cubicBezTo>
                    <a:pt x="3892506" y="1256978"/>
                    <a:pt x="4027039" y="813430"/>
                    <a:pt x="3887468" y="1277306"/>
                  </a:cubicBezTo>
                  <a:lnTo>
                    <a:pt x="167350" y="1277305"/>
                  </a:lnTo>
                  <a:close/>
                </a:path>
              </a:pathLst>
            </a:custGeom>
            <a:solidFill>
              <a:srgbClr val="C4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4" name="Трапеция 1"/>
            <p:cNvSpPr/>
            <p:nvPr/>
          </p:nvSpPr>
          <p:spPr>
            <a:xfrm>
              <a:off x="9767835" y="-9331"/>
              <a:ext cx="2426095" cy="1126172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211273"/>
                <a:gd name="connsiteY0" fmla="*/ 1267975 h 1267975"/>
                <a:gd name="connsiteX1" fmla="*/ 334845 w 1211273"/>
                <a:gd name="connsiteY1" fmla="*/ 8546 h 1267975"/>
                <a:gd name="connsiteX2" fmla="*/ 1061338 w 1211273"/>
                <a:gd name="connsiteY2" fmla="*/ 0 h 1267975"/>
                <a:gd name="connsiteX3" fmla="*/ 1211243 w 1211273"/>
                <a:gd name="connsiteY3" fmla="*/ 1266790 h 1267975"/>
                <a:gd name="connsiteX4" fmla="*/ 0 w 1211273"/>
                <a:gd name="connsiteY4" fmla="*/ 1267975 h 1267975"/>
                <a:gd name="connsiteX0" fmla="*/ 0 w 1211574"/>
                <a:gd name="connsiteY0" fmla="*/ 1259429 h 1259429"/>
                <a:gd name="connsiteX1" fmla="*/ 334845 w 1211574"/>
                <a:gd name="connsiteY1" fmla="*/ 0 h 1259429"/>
                <a:gd name="connsiteX2" fmla="*/ 1203559 w 1211574"/>
                <a:gd name="connsiteY2" fmla="*/ 1971 h 1259429"/>
                <a:gd name="connsiteX3" fmla="*/ 1211243 w 1211574"/>
                <a:gd name="connsiteY3" fmla="*/ 1258244 h 1259429"/>
                <a:gd name="connsiteX4" fmla="*/ 0 w 1211574"/>
                <a:gd name="connsiteY4" fmla="*/ 1259429 h 1259429"/>
                <a:gd name="connsiteX0" fmla="*/ 0 w 1206680"/>
                <a:gd name="connsiteY0" fmla="*/ 1259429 h 1259429"/>
                <a:gd name="connsiteX1" fmla="*/ 334845 w 1206680"/>
                <a:gd name="connsiteY1" fmla="*/ 0 h 1259429"/>
                <a:gd name="connsiteX2" fmla="*/ 1203559 w 1206680"/>
                <a:gd name="connsiteY2" fmla="*/ 1971 h 1259429"/>
                <a:gd name="connsiteX3" fmla="*/ 1206164 w 1206680"/>
                <a:gd name="connsiteY3" fmla="*/ 1237212 h 1259429"/>
                <a:gd name="connsiteX4" fmla="*/ 0 w 1206680"/>
                <a:gd name="connsiteY4" fmla="*/ 1259429 h 1259429"/>
                <a:gd name="connsiteX0" fmla="*/ 0 w 1206680"/>
                <a:gd name="connsiteY0" fmla="*/ 1259429 h 1268761"/>
                <a:gd name="connsiteX1" fmla="*/ 334845 w 1206680"/>
                <a:gd name="connsiteY1" fmla="*/ 0 h 1268761"/>
                <a:gd name="connsiteX2" fmla="*/ 1203559 w 1206680"/>
                <a:gd name="connsiteY2" fmla="*/ 1971 h 1268761"/>
                <a:gd name="connsiteX3" fmla="*/ 1206164 w 1206680"/>
                <a:gd name="connsiteY3" fmla="*/ 1268761 h 1268761"/>
                <a:gd name="connsiteX4" fmla="*/ 0 w 1206680"/>
                <a:gd name="connsiteY4" fmla="*/ 1259429 h 1268761"/>
                <a:gd name="connsiteX0" fmla="*/ 0 w 1203559"/>
                <a:gd name="connsiteY0" fmla="*/ 1259429 h 1259429"/>
                <a:gd name="connsiteX1" fmla="*/ 334845 w 1203559"/>
                <a:gd name="connsiteY1" fmla="*/ 0 h 1259429"/>
                <a:gd name="connsiteX2" fmla="*/ 1203559 w 1203559"/>
                <a:gd name="connsiteY2" fmla="*/ 1971 h 1259429"/>
                <a:gd name="connsiteX3" fmla="*/ 1201085 w 1203559"/>
                <a:gd name="connsiteY3" fmla="*/ 1247729 h 1259429"/>
                <a:gd name="connsiteX4" fmla="*/ 0 w 1203559"/>
                <a:gd name="connsiteY4" fmla="*/ 1259429 h 1259429"/>
                <a:gd name="connsiteX0" fmla="*/ 0 w 1315304"/>
                <a:gd name="connsiteY0" fmla="*/ 1259429 h 1259429"/>
                <a:gd name="connsiteX1" fmla="*/ 334845 w 1315304"/>
                <a:gd name="connsiteY1" fmla="*/ 0 h 1259429"/>
                <a:gd name="connsiteX2" fmla="*/ 1315304 w 1315304"/>
                <a:gd name="connsiteY2" fmla="*/ 1971 h 1259429"/>
                <a:gd name="connsiteX3" fmla="*/ 1201085 w 1315304"/>
                <a:gd name="connsiteY3" fmla="*/ 1247729 h 1259429"/>
                <a:gd name="connsiteX4" fmla="*/ 0 w 1315304"/>
                <a:gd name="connsiteY4" fmla="*/ 1259429 h 1259429"/>
                <a:gd name="connsiteX0" fmla="*/ 0 w 1318425"/>
                <a:gd name="connsiteY0" fmla="*/ 1259429 h 1259429"/>
                <a:gd name="connsiteX1" fmla="*/ 334845 w 1318425"/>
                <a:gd name="connsiteY1" fmla="*/ 0 h 1259429"/>
                <a:gd name="connsiteX2" fmla="*/ 1315304 w 1318425"/>
                <a:gd name="connsiteY2" fmla="*/ 1971 h 1259429"/>
                <a:gd name="connsiteX3" fmla="*/ 1317909 w 1318425"/>
                <a:gd name="connsiteY3" fmla="*/ 1247729 h 1259429"/>
                <a:gd name="connsiteX4" fmla="*/ 0 w 1318425"/>
                <a:gd name="connsiteY4" fmla="*/ 1259429 h 1259429"/>
                <a:gd name="connsiteX0" fmla="*/ 0 w 1318425"/>
                <a:gd name="connsiteY0" fmla="*/ 1259429 h 1259429"/>
                <a:gd name="connsiteX1" fmla="*/ 334845 w 1318425"/>
                <a:gd name="connsiteY1" fmla="*/ 0 h 1259429"/>
                <a:gd name="connsiteX2" fmla="*/ 1315304 w 1318425"/>
                <a:gd name="connsiteY2" fmla="*/ 23004 h 1259429"/>
                <a:gd name="connsiteX3" fmla="*/ 1317909 w 1318425"/>
                <a:gd name="connsiteY3" fmla="*/ 1247729 h 1259429"/>
                <a:gd name="connsiteX4" fmla="*/ 0 w 1318425"/>
                <a:gd name="connsiteY4" fmla="*/ 1259429 h 1259429"/>
                <a:gd name="connsiteX0" fmla="*/ 0 w 1320383"/>
                <a:gd name="connsiteY0" fmla="*/ 1267975 h 1267975"/>
                <a:gd name="connsiteX1" fmla="*/ 334845 w 1320383"/>
                <a:gd name="connsiteY1" fmla="*/ 8546 h 1267975"/>
                <a:gd name="connsiteX2" fmla="*/ 1320383 w 1320383"/>
                <a:gd name="connsiteY2" fmla="*/ 0 h 1267975"/>
                <a:gd name="connsiteX3" fmla="*/ 1317909 w 1320383"/>
                <a:gd name="connsiteY3" fmla="*/ 1256275 h 1267975"/>
                <a:gd name="connsiteX4" fmla="*/ 0 w 1320383"/>
                <a:gd name="connsiteY4" fmla="*/ 1267975 h 126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383" h="1267975">
                  <a:moveTo>
                    <a:pt x="0" y="1267975"/>
                  </a:moveTo>
                  <a:lnTo>
                    <a:pt x="334845" y="8546"/>
                  </a:lnTo>
                  <a:lnTo>
                    <a:pt x="1320383" y="0"/>
                  </a:lnTo>
                  <a:cubicBezTo>
                    <a:pt x="1317866" y="417223"/>
                    <a:pt x="1320426" y="839052"/>
                    <a:pt x="1317909" y="1256275"/>
                  </a:cubicBezTo>
                  <a:lnTo>
                    <a:pt x="0" y="126797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5" name="Трапеция 1"/>
            <p:cNvSpPr/>
            <p:nvPr/>
          </p:nvSpPr>
          <p:spPr>
            <a:xfrm flipH="1" flipV="1">
              <a:off x="9558130" y="-9331"/>
              <a:ext cx="722884" cy="567038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053784"/>
                <a:gd name="connsiteY0" fmla="*/ 1259429 h 1268760"/>
                <a:gd name="connsiteX1" fmla="*/ 334845 w 1053784"/>
                <a:gd name="connsiteY1" fmla="*/ 0 h 1268760"/>
                <a:gd name="connsiteX2" fmla="*/ 1053784 w 1053784"/>
                <a:gd name="connsiteY2" fmla="*/ 1268760 h 1268760"/>
                <a:gd name="connsiteX3" fmla="*/ 0 w 1053784"/>
                <a:gd name="connsiteY3" fmla="*/ 1259429 h 1268760"/>
                <a:gd name="connsiteX0" fmla="*/ 0 w 1053784"/>
                <a:gd name="connsiteY0" fmla="*/ 652939 h 662270"/>
                <a:gd name="connsiteX1" fmla="*/ 177387 w 1053784"/>
                <a:gd name="connsiteY1" fmla="*/ 0 h 662270"/>
                <a:gd name="connsiteX2" fmla="*/ 1053784 w 1053784"/>
                <a:gd name="connsiteY2" fmla="*/ 662270 h 662270"/>
                <a:gd name="connsiteX3" fmla="*/ 0 w 1053784"/>
                <a:gd name="connsiteY3" fmla="*/ 652939 h 662270"/>
                <a:gd name="connsiteX0" fmla="*/ 0 w 383314"/>
                <a:gd name="connsiteY0" fmla="*/ 652939 h 652939"/>
                <a:gd name="connsiteX1" fmla="*/ 177387 w 383314"/>
                <a:gd name="connsiteY1" fmla="*/ 0 h 652939"/>
                <a:gd name="connsiteX2" fmla="*/ 383314 w 383314"/>
                <a:gd name="connsiteY2" fmla="*/ 652939 h 652939"/>
                <a:gd name="connsiteX3" fmla="*/ 0 w 383314"/>
                <a:gd name="connsiteY3" fmla="*/ 652939 h 652939"/>
                <a:gd name="connsiteX0" fmla="*/ 0 w 393473"/>
                <a:gd name="connsiteY0" fmla="*/ 652939 h 662270"/>
                <a:gd name="connsiteX1" fmla="*/ 177387 w 393473"/>
                <a:gd name="connsiteY1" fmla="*/ 0 h 662270"/>
                <a:gd name="connsiteX2" fmla="*/ 393473 w 393473"/>
                <a:gd name="connsiteY2" fmla="*/ 662270 h 662270"/>
                <a:gd name="connsiteX3" fmla="*/ 0 w 393473"/>
                <a:gd name="connsiteY3" fmla="*/ 652939 h 66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473" h="662270">
                  <a:moveTo>
                    <a:pt x="0" y="652939"/>
                  </a:moveTo>
                  <a:lnTo>
                    <a:pt x="177387" y="0"/>
                  </a:lnTo>
                  <a:lnTo>
                    <a:pt x="393473" y="662270"/>
                  </a:lnTo>
                  <a:lnTo>
                    <a:pt x="0" y="652939"/>
                  </a:lnTo>
                  <a:close/>
                </a:path>
              </a:pathLst>
            </a:custGeom>
            <a:solidFill>
              <a:srgbClr val="FAC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18" name="Elipse 10"/>
          <p:cNvSpPr/>
          <p:nvPr/>
        </p:nvSpPr>
        <p:spPr>
          <a:xfrm>
            <a:off x="11733213" y="6345238"/>
            <a:ext cx="303212" cy="303212"/>
          </a:xfrm>
          <a:prstGeom prst="pentag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1F810FB-C766-4594-B4A5-36ECBFCFCE7F}" type="slidenum">
              <a:rPr lang="ru-RU" sz="160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66</a:t>
            </a:fld>
            <a:endParaRPr lang="es-ES" sz="16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1" name="1 Rectángulo"/>
          <p:cNvSpPr/>
          <p:nvPr/>
        </p:nvSpPr>
        <p:spPr bwMode="auto">
          <a:xfrm>
            <a:off x="509588" y="1068388"/>
            <a:ext cx="11126787" cy="5370512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  <a:extLst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SV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249" name="Рисунок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3" y="160338"/>
            <a:ext cx="13462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0" name="Заголовок 1"/>
          <p:cNvSpPr txBox="1">
            <a:spLocks/>
          </p:cNvSpPr>
          <p:nvPr/>
        </p:nvSpPr>
        <p:spPr bwMode="auto">
          <a:xfrm>
            <a:off x="4006850" y="80963"/>
            <a:ext cx="60134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>
                <a:solidFill>
                  <a:srgbClr val="FFFFFF"/>
                </a:solidFill>
                <a:latin typeface="Calibri" pitchFamily="34" charset="0"/>
                <a:ea typeface="Yu Gothic UI Semibold"/>
                <a:cs typeface="Yu Gothic UI Semibold"/>
              </a:rPr>
              <a:t>Исследования и проекты, ориентированные на взаимодействие общего и высшего образования</a:t>
            </a:r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1868488" y="350838"/>
          <a:ext cx="1644650" cy="339725"/>
        </p:xfrm>
        <a:graphic>
          <a:graphicData uri="http://schemas.openxmlformats.org/presentationml/2006/ole">
            <p:oleObj spid="_x0000_s10244" name="CorelDRAW" r:id="rId4" imgW="1648968" imgH="341376" progId="">
              <p:embed/>
            </p:oleObj>
          </a:graphicData>
        </a:graphic>
      </p:graphicFrame>
      <p:sp>
        <p:nvSpPr>
          <p:cNvPr id="50" name="Трапеция 1"/>
          <p:cNvSpPr/>
          <p:nvPr/>
        </p:nvSpPr>
        <p:spPr>
          <a:xfrm flipH="1">
            <a:off x="-4763" y="268288"/>
            <a:ext cx="484188" cy="639762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0252" name="Picture 63" descr="D:\Александр\Проекты\ДНК\презентация\Проекты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64850" y="98425"/>
            <a:ext cx="823913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53" name="Группа 1"/>
          <p:cNvGrpSpPr>
            <a:grpSpLocks/>
          </p:cNvGrpSpPr>
          <p:nvPr/>
        </p:nvGrpSpPr>
        <p:grpSpPr bwMode="auto">
          <a:xfrm>
            <a:off x="600075" y="1258888"/>
            <a:ext cx="10953750" cy="4918075"/>
            <a:chOff x="0" y="1256498"/>
            <a:chExt cx="12172076" cy="5464003"/>
          </a:xfrm>
        </p:grpSpPr>
        <p:pic>
          <p:nvPicPr>
            <p:cNvPr id="10255" name="Рисунок 1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1339340"/>
              <a:ext cx="5711957" cy="2514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6" name="Рисунок 1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833570" y="1256498"/>
              <a:ext cx="6330474" cy="2591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7" name="Рисунок 19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478" y="4033102"/>
              <a:ext cx="5704478" cy="2593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8" name="Рисунок 21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831717" y="4042409"/>
              <a:ext cx="6340359" cy="2678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" name="Прямоугольник 22"/>
          <p:cNvSpPr/>
          <p:nvPr/>
        </p:nvSpPr>
        <p:spPr>
          <a:xfrm>
            <a:off x="6948488" y="6396038"/>
            <a:ext cx="4689475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Дом научной </a:t>
            </a:r>
            <a:r>
              <a:rPr lang="ru-RU" sz="800" b="1" cap="all" dirty="0" err="1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коллаборации</a:t>
            </a: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федеральная сеть центров дополнительного образования при вузах</a:t>
            </a: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ЧЕРЕПОВЕЦКИЙ ГОСУДАРСТВЕННЫЙ УНИВЕРСИТЕТ</a:t>
            </a:r>
            <a:endParaRPr lang="ru-RU" sz="800" b="1" dirty="0">
              <a:solidFill>
                <a:prstClr val="black"/>
              </a:solidFill>
              <a:latin typeface="Cambri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рапеция 1"/>
          <p:cNvSpPr/>
          <p:nvPr/>
        </p:nvSpPr>
        <p:spPr>
          <a:xfrm>
            <a:off x="11082338" y="5767388"/>
            <a:ext cx="1109662" cy="1100137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1270" name="Группа 51"/>
          <p:cNvGrpSpPr>
            <a:grpSpLocks/>
          </p:cNvGrpSpPr>
          <p:nvPr/>
        </p:nvGrpSpPr>
        <p:grpSpPr bwMode="auto">
          <a:xfrm>
            <a:off x="3568700" y="-6350"/>
            <a:ext cx="8624888" cy="911225"/>
            <a:chOff x="2931123" y="-9331"/>
            <a:chExt cx="9262807" cy="1134075"/>
          </a:xfrm>
        </p:grpSpPr>
        <p:sp>
          <p:nvSpPr>
            <p:cNvPr id="53" name="Трапеция 1"/>
            <p:cNvSpPr/>
            <p:nvPr/>
          </p:nvSpPr>
          <p:spPr>
            <a:xfrm flipH="1">
              <a:off x="2931123" y="-9331"/>
              <a:ext cx="6967991" cy="1134075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061338"/>
                <a:gd name="connsiteY0" fmla="*/ 1267975 h 1277306"/>
                <a:gd name="connsiteX1" fmla="*/ 193974 w 1061338"/>
                <a:gd name="connsiteY1" fmla="*/ 579659 h 1277306"/>
                <a:gd name="connsiteX2" fmla="*/ 334845 w 1061338"/>
                <a:gd name="connsiteY2" fmla="*/ 8546 h 1277306"/>
                <a:gd name="connsiteX3" fmla="*/ 1061338 w 1061338"/>
                <a:gd name="connsiteY3" fmla="*/ 0 h 1277306"/>
                <a:gd name="connsiteX4" fmla="*/ 1053784 w 1061338"/>
                <a:gd name="connsiteY4" fmla="*/ 1277306 h 1277306"/>
                <a:gd name="connsiteX5" fmla="*/ 0 w 1061338"/>
                <a:gd name="connsiteY5" fmla="*/ 1267975 h 1277306"/>
                <a:gd name="connsiteX0" fmla="*/ 136202 w 1197540"/>
                <a:gd name="connsiteY0" fmla="*/ 1267975 h 1277306"/>
                <a:gd name="connsiteX1" fmla="*/ 0 w 1197540"/>
                <a:gd name="connsiteY1" fmla="*/ 682296 h 1277306"/>
                <a:gd name="connsiteX2" fmla="*/ 471047 w 1197540"/>
                <a:gd name="connsiteY2" fmla="*/ 8546 h 1277306"/>
                <a:gd name="connsiteX3" fmla="*/ 1197540 w 1197540"/>
                <a:gd name="connsiteY3" fmla="*/ 0 h 1277306"/>
                <a:gd name="connsiteX4" fmla="*/ 1189986 w 1197540"/>
                <a:gd name="connsiteY4" fmla="*/ 1277306 h 1277306"/>
                <a:gd name="connsiteX5" fmla="*/ 136202 w 1197540"/>
                <a:gd name="connsiteY5" fmla="*/ 1267975 h 1277306"/>
                <a:gd name="connsiteX0" fmla="*/ 136202 w 1197540"/>
                <a:gd name="connsiteY0" fmla="*/ 1268760 h 1278091"/>
                <a:gd name="connsiteX1" fmla="*/ 0 w 1197540"/>
                <a:gd name="connsiteY1" fmla="*/ 683081 h 1278091"/>
                <a:gd name="connsiteX2" fmla="*/ 315303 w 1197540"/>
                <a:gd name="connsiteY2" fmla="*/ 0 h 1278091"/>
                <a:gd name="connsiteX3" fmla="*/ 1197540 w 1197540"/>
                <a:gd name="connsiteY3" fmla="*/ 785 h 1278091"/>
                <a:gd name="connsiteX4" fmla="*/ 1189986 w 1197540"/>
                <a:gd name="connsiteY4" fmla="*/ 1278091 h 1278091"/>
                <a:gd name="connsiteX5" fmla="*/ 136202 w 1197540"/>
                <a:gd name="connsiteY5" fmla="*/ 1268760 h 1278091"/>
                <a:gd name="connsiteX0" fmla="*/ 129972 w 1191310"/>
                <a:gd name="connsiteY0" fmla="*/ 1268760 h 1278091"/>
                <a:gd name="connsiteX1" fmla="*/ 0 w 1191310"/>
                <a:gd name="connsiteY1" fmla="*/ 729734 h 1278091"/>
                <a:gd name="connsiteX2" fmla="*/ 309073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29972 w 1191310"/>
                <a:gd name="connsiteY5" fmla="*/ 1268760 h 1278091"/>
                <a:gd name="connsiteX0" fmla="*/ 167350 w 1191310"/>
                <a:gd name="connsiteY0" fmla="*/ 1268760 h 1278091"/>
                <a:gd name="connsiteX1" fmla="*/ 0 w 1191310"/>
                <a:gd name="connsiteY1" fmla="*/ 729734 h 1278091"/>
                <a:gd name="connsiteX2" fmla="*/ 309073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67350 w 1191310"/>
                <a:gd name="connsiteY5" fmla="*/ 1268760 h 1278091"/>
                <a:gd name="connsiteX0" fmla="*/ 167350 w 1191310"/>
                <a:gd name="connsiteY0" fmla="*/ 1268760 h 1278091"/>
                <a:gd name="connsiteX1" fmla="*/ 0 w 1191310"/>
                <a:gd name="connsiteY1" fmla="*/ 729734 h 1278091"/>
                <a:gd name="connsiteX2" fmla="*/ 290384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67350 w 1191310"/>
                <a:gd name="connsiteY5" fmla="*/ 1268760 h 1278091"/>
                <a:gd name="connsiteX0" fmla="*/ 167350 w 4318646"/>
                <a:gd name="connsiteY0" fmla="*/ 1277305 h 1286636"/>
                <a:gd name="connsiteX1" fmla="*/ 0 w 4318646"/>
                <a:gd name="connsiteY1" fmla="*/ 738279 h 1286636"/>
                <a:gd name="connsiteX2" fmla="*/ 290384 w 4318646"/>
                <a:gd name="connsiteY2" fmla="*/ 8545 h 1286636"/>
                <a:gd name="connsiteX3" fmla="*/ 4318646 w 4318646"/>
                <a:gd name="connsiteY3" fmla="*/ 0 h 1286636"/>
                <a:gd name="connsiteX4" fmla="*/ 1183756 w 4318646"/>
                <a:gd name="connsiteY4" fmla="*/ 1286636 h 1286636"/>
                <a:gd name="connsiteX5" fmla="*/ 167350 w 4318646"/>
                <a:gd name="connsiteY5" fmla="*/ 1277305 h 128663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8646" h="1277306">
                  <a:moveTo>
                    <a:pt x="167350" y="1277305"/>
                  </a:moveTo>
                  <a:lnTo>
                    <a:pt x="0" y="738279"/>
                  </a:lnTo>
                  <a:lnTo>
                    <a:pt x="290384" y="8545"/>
                  </a:lnTo>
                  <a:lnTo>
                    <a:pt x="4318646" y="0"/>
                  </a:lnTo>
                  <a:cubicBezTo>
                    <a:pt x="3892506" y="1256978"/>
                    <a:pt x="4027039" y="813430"/>
                    <a:pt x="3887468" y="1277306"/>
                  </a:cubicBezTo>
                  <a:lnTo>
                    <a:pt x="167350" y="1277305"/>
                  </a:lnTo>
                  <a:close/>
                </a:path>
              </a:pathLst>
            </a:custGeom>
            <a:solidFill>
              <a:srgbClr val="C4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4" name="Трапеция 1"/>
            <p:cNvSpPr/>
            <p:nvPr/>
          </p:nvSpPr>
          <p:spPr>
            <a:xfrm>
              <a:off x="9767835" y="-9331"/>
              <a:ext cx="2426095" cy="1126172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211273"/>
                <a:gd name="connsiteY0" fmla="*/ 1267975 h 1267975"/>
                <a:gd name="connsiteX1" fmla="*/ 334845 w 1211273"/>
                <a:gd name="connsiteY1" fmla="*/ 8546 h 1267975"/>
                <a:gd name="connsiteX2" fmla="*/ 1061338 w 1211273"/>
                <a:gd name="connsiteY2" fmla="*/ 0 h 1267975"/>
                <a:gd name="connsiteX3" fmla="*/ 1211243 w 1211273"/>
                <a:gd name="connsiteY3" fmla="*/ 1266790 h 1267975"/>
                <a:gd name="connsiteX4" fmla="*/ 0 w 1211273"/>
                <a:gd name="connsiteY4" fmla="*/ 1267975 h 1267975"/>
                <a:gd name="connsiteX0" fmla="*/ 0 w 1211574"/>
                <a:gd name="connsiteY0" fmla="*/ 1259429 h 1259429"/>
                <a:gd name="connsiteX1" fmla="*/ 334845 w 1211574"/>
                <a:gd name="connsiteY1" fmla="*/ 0 h 1259429"/>
                <a:gd name="connsiteX2" fmla="*/ 1203559 w 1211574"/>
                <a:gd name="connsiteY2" fmla="*/ 1971 h 1259429"/>
                <a:gd name="connsiteX3" fmla="*/ 1211243 w 1211574"/>
                <a:gd name="connsiteY3" fmla="*/ 1258244 h 1259429"/>
                <a:gd name="connsiteX4" fmla="*/ 0 w 1211574"/>
                <a:gd name="connsiteY4" fmla="*/ 1259429 h 1259429"/>
                <a:gd name="connsiteX0" fmla="*/ 0 w 1206680"/>
                <a:gd name="connsiteY0" fmla="*/ 1259429 h 1259429"/>
                <a:gd name="connsiteX1" fmla="*/ 334845 w 1206680"/>
                <a:gd name="connsiteY1" fmla="*/ 0 h 1259429"/>
                <a:gd name="connsiteX2" fmla="*/ 1203559 w 1206680"/>
                <a:gd name="connsiteY2" fmla="*/ 1971 h 1259429"/>
                <a:gd name="connsiteX3" fmla="*/ 1206164 w 1206680"/>
                <a:gd name="connsiteY3" fmla="*/ 1237212 h 1259429"/>
                <a:gd name="connsiteX4" fmla="*/ 0 w 1206680"/>
                <a:gd name="connsiteY4" fmla="*/ 1259429 h 1259429"/>
                <a:gd name="connsiteX0" fmla="*/ 0 w 1206680"/>
                <a:gd name="connsiteY0" fmla="*/ 1259429 h 1268761"/>
                <a:gd name="connsiteX1" fmla="*/ 334845 w 1206680"/>
                <a:gd name="connsiteY1" fmla="*/ 0 h 1268761"/>
                <a:gd name="connsiteX2" fmla="*/ 1203559 w 1206680"/>
                <a:gd name="connsiteY2" fmla="*/ 1971 h 1268761"/>
                <a:gd name="connsiteX3" fmla="*/ 1206164 w 1206680"/>
                <a:gd name="connsiteY3" fmla="*/ 1268761 h 1268761"/>
                <a:gd name="connsiteX4" fmla="*/ 0 w 1206680"/>
                <a:gd name="connsiteY4" fmla="*/ 1259429 h 1268761"/>
                <a:gd name="connsiteX0" fmla="*/ 0 w 1203559"/>
                <a:gd name="connsiteY0" fmla="*/ 1259429 h 1259429"/>
                <a:gd name="connsiteX1" fmla="*/ 334845 w 1203559"/>
                <a:gd name="connsiteY1" fmla="*/ 0 h 1259429"/>
                <a:gd name="connsiteX2" fmla="*/ 1203559 w 1203559"/>
                <a:gd name="connsiteY2" fmla="*/ 1971 h 1259429"/>
                <a:gd name="connsiteX3" fmla="*/ 1201085 w 1203559"/>
                <a:gd name="connsiteY3" fmla="*/ 1247729 h 1259429"/>
                <a:gd name="connsiteX4" fmla="*/ 0 w 1203559"/>
                <a:gd name="connsiteY4" fmla="*/ 1259429 h 1259429"/>
                <a:gd name="connsiteX0" fmla="*/ 0 w 1315304"/>
                <a:gd name="connsiteY0" fmla="*/ 1259429 h 1259429"/>
                <a:gd name="connsiteX1" fmla="*/ 334845 w 1315304"/>
                <a:gd name="connsiteY1" fmla="*/ 0 h 1259429"/>
                <a:gd name="connsiteX2" fmla="*/ 1315304 w 1315304"/>
                <a:gd name="connsiteY2" fmla="*/ 1971 h 1259429"/>
                <a:gd name="connsiteX3" fmla="*/ 1201085 w 1315304"/>
                <a:gd name="connsiteY3" fmla="*/ 1247729 h 1259429"/>
                <a:gd name="connsiteX4" fmla="*/ 0 w 1315304"/>
                <a:gd name="connsiteY4" fmla="*/ 1259429 h 1259429"/>
                <a:gd name="connsiteX0" fmla="*/ 0 w 1318425"/>
                <a:gd name="connsiteY0" fmla="*/ 1259429 h 1259429"/>
                <a:gd name="connsiteX1" fmla="*/ 334845 w 1318425"/>
                <a:gd name="connsiteY1" fmla="*/ 0 h 1259429"/>
                <a:gd name="connsiteX2" fmla="*/ 1315304 w 1318425"/>
                <a:gd name="connsiteY2" fmla="*/ 1971 h 1259429"/>
                <a:gd name="connsiteX3" fmla="*/ 1317909 w 1318425"/>
                <a:gd name="connsiteY3" fmla="*/ 1247729 h 1259429"/>
                <a:gd name="connsiteX4" fmla="*/ 0 w 1318425"/>
                <a:gd name="connsiteY4" fmla="*/ 1259429 h 1259429"/>
                <a:gd name="connsiteX0" fmla="*/ 0 w 1318425"/>
                <a:gd name="connsiteY0" fmla="*/ 1259429 h 1259429"/>
                <a:gd name="connsiteX1" fmla="*/ 334845 w 1318425"/>
                <a:gd name="connsiteY1" fmla="*/ 0 h 1259429"/>
                <a:gd name="connsiteX2" fmla="*/ 1315304 w 1318425"/>
                <a:gd name="connsiteY2" fmla="*/ 23004 h 1259429"/>
                <a:gd name="connsiteX3" fmla="*/ 1317909 w 1318425"/>
                <a:gd name="connsiteY3" fmla="*/ 1247729 h 1259429"/>
                <a:gd name="connsiteX4" fmla="*/ 0 w 1318425"/>
                <a:gd name="connsiteY4" fmla="*/ 1259429 h 1259429"/>
                <a:gd name="connsiteX0" fmla="*/ 0 w 1320383"/>
                <a:gd name="connsiteY0" fmla="*/ 1267975 h 1267975"/>
                <a:gd name="connsiteX1" fmla="*/ 334845 w 1320383"/>
                <a:gd name="connsiteY1" fmla="*/ 8546 h 1267975"/>
                <a:gd name="connsiteX2" fmla="*/ 1320383 w 1320383"/>
                <a:gd name="connsiteY2" fmla="*/ 0 h 1267975"/>
                <a:gd name="connsiteX3" fmla="*/ 1317909 w 1320383"/>
                <a:gd name="connsiteY3" fmla="*/ 1256275 h 1267975"/>
                <a:gd name="connsiteX4" fmla="*/ 0 w 1320383"/>
                <a:gd name="connsiteY4" fmla="*/ 1267975 h 126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383" h="1267975">
                  <a:moveTo>
                    <a:pt x="0" y="1267975"/>
                  </a:moveTo>
                  <a:lnTo>
                    <a:pt x="334845" y="8546"/>
                  </a:lnTo>
                  <a:lnTo>
                    <a:pt x="1320383" y="0"/>
                  </a:lnTo>
                  <a:cubicBezTo>
                    <a:pt x="1317866" y="417223"/>
                    <a:pt x="1320426" y="839052"/>
                    <a:pt x="1317909" y="1256275"/>
                  </a:cubicBezTo>
                  <a:lnTo>
                    <a:pt x="0" y="126797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5" name="Трапеция 1"/>
            <p:cNvSpPr/>
            <p:nvPr/>
          </p:nvSpPr>
          <p:spPr>
            <a:xfrm flipH="1" flipV="1">
              <a:off x="9558130" y="-9331"/>
              <a:ext cx="722884" cy="567038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053784"/>
                <a:gd name="connsiteY0" fmla="*/ 1259429 h 1268760"/>
                <a:gd name="connsiteX1" fmla="*/ 334845 w 1053784"/>
                <a:gd name="connsiteY1" fmla="*/ 0 h 1268760"/>
                <a:gd name="connsiteX2" fmla="*/ 1053784 w 1053784"/>
                <a:gd name="connsiteY2" fmla="*/ 1268760 h 1268760"/>
                <a:gd name="connsiteX3" fmla="*/ 0 w 1053784"/>
                <a:gd name="connsiteY3" fmla="*/ 1259429 h 1268760"/>
                <a:gd name="connsiteX0" fmla="*/ 0 w 1053784"/>
                <a:gd name="connsiteY0" fmla="*/ 652939 h 662270"/>
                <a:gd name="connsiteX1" fmla="*/ 177387 w 1053784"/>
                <a:gd name="connsiteY1" fmla="*/ 0 h 662270"/>
                <a:gd name="connsiteX2" fmla="*/ 1053784 w 1053784"/>
                <a:gd name="connsiteY2" fmla="*/ 662270 h 662270"/>
                <a:gd name="connsiteX3" fmla="*/ 0 w 1053784"/>
                <a:gd name="connsiteY3" fmla="*/ 652939 h 662270"/>
                <a:gd name="connsiteX0" fmla="*/ 0 w 383314"/>
                <a:gd name="connsiteY0" fmla="*/ 652939 h 652939"/>
                <a:gd name="connsiteX1" fmla="*/ 177387 w 383314"/>
                <a:gd name="connsiteY1" fmla="*/ 0 h 652939"/>
                <a:gd name="connsiteX2" fmla="*/ 383314 w 383314"/>
                <a:gd name="connsiteY2" fmla="*/ 652939 h 652939"/>
                <a:gd name="connsiteX3" fmla="*/ 0 w 383314"/>
                <a:gd name="connsiteY3" fmla="*/ 652939 h 652939"/>
                <a:gd name="connsiteX0" fmla="*/ 0 w 393473"/>
                <a:gd name="connsiteY0" fmla="*/ 652939 h 662270"/>
                <a:gd name="connsiteX1" fmla="*/ 177387 w 393473"/>
                <a:gd name="connsiteY1" fmla="*/ 0 h 662270"/>
                <a:gd name="connsiteX2" fmla="*/ 393473 w 393473"/>
                <a:gd name="connsiteY2" fmla="*/ 662270 h 662270"/>
                <a:gd name="connsiteX3" fmla="*/ 0 w 393473"/>
                <a:gd name="connsiteY3" fmla="*/ 652939 h 66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473" h="662270">
                  <a:moveTo>
                    <a:pt x="0" y="652939"/>
                  </a:moveTo>
                  <a:lnTo>
                    <a:pt x="177387" y="0"/>
                  </a:lnTo>
                  <a:lnTo>
                    <a:pt x="393473" y="662270"/>
                  </a:lnTo>
                  <a:lnTo>
                    <a:pt x="0" y="652939"/>
                  </a:lnTo>
                  <a:close/>
                </a:path>
              </a:pathLst>
            </a:custGeom>
            <a:solidFill>
              <a:srgbClr val="FAC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1" name="1 Rectángulo"/>
          <p:cNvSpPr/>
          <p:nvPr/>
        </p:nvSpPr>
        <p:spPr bwMode="auto">
          <a:xfrm>
            <a:off x="509588" y="1068388"/>
            <a:ext cx="11126787" cy="5370512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  <a:extLst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SV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1272" name="Рисунок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463" y="160338"/>
            <a:ext cx="13462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Заголовок 1"/>
          <p:cNvSpPr txBox="1">
            <a:spLocks/>
          </p:cNvSpPr>
          <p:nvPr/>
        </p:nvSpPr>
        <p:spPr>
          <a:xfrm>
            <a:off x="4006850" y="80963"/>
            <a:ext cx="6013450" cy="720725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spc="300" dirty="0">
                <a:solidFill>
                  <a:srgbClr val="FFFFFF"/>
                </a:solidFill>
                <a:latin typeface="Calibri"/>
                <a:ea typeface="Yu Gothic UI Semibold" panose="020B0700000000000000" pitchFamily="34" charset="-128"/>
                <a:cs typeface="Arial" panose="020B0604020202020204" pitchFamily="34" charset="0"/>
              </a:rPr>
              <a:t>ВЫВОДЫ</a:t>
            </a:r>
          </a:p>
        </p:txBody>
      </p:sp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1868488" y="350838"/>
          <a:ext cx="1644650" cy="339725"/>
        </p:xfrm>
        <a:graphic>
          <a:graphicData uri="http://schemas.openxmlformats.org/presentationml/2006/ole">
            <p:oleObj spid="_x0000_s11268" name="CorelDRAW" r:id="rId5" imgW="1648968" imgH="341376" progId="">
              <p:embed/>
            </p:oleObj>
          </a:graphicData>
        </a:graphic>
      </p:graphicFrame>
      <p:sp>
        <p:nvSpPr>
          <p:cNvPr id="50" name="Трапеция 1"/>
          <p:cNvSpPr/>
          <p:nvPr/>
        </p:nvSpPr>
        <p:spPr>
          <a:xfrm flipH="1">
            <a:off x="-4763" y="268288"/>
            <a:ext cx="484188" cy="639762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1275" name="Picture 63" descr="D:\Александр\Проекты\ДНК\презентация\Проект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864850" y="98425"/>
            <a:ext cx="823913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820738" y="1373188"/>
          <a:ext cx="10519188" cy="3827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6396">
                  <a:extLst>
                    <a:ext uri="{9D8B030D-6E8A-4147-A177-3AD203B41FA5}"/>
                  </a:extLst>
                </a:gridCol>
                <a:gridCol w="3506396">
                  <a:extLst>
                    <a:ext uri="{9D8B030D-6E8A-4147-A177-3AD203B41FA5}"/>
                  </a:extLst>
                </a:gridCol>
                <a:gridCol w="3506396">
                  <a:extLst>
                    <a:ext uri="{9D8B030D-6E8A-4147-A177-3AD203B41FA5}"/>
                  </a:extLst>
                </a:gridCol>
              </a:tblGrid>
              <a:tr h="912721"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dirty="0">
                          <a:solidFill>
                            <a:schemeClr val="tx1"/>
                          </a:solidFill>
                          <a:latin typeface="+mn-lt"/>
                        </a:rPr>
                        <a:t>от овладения готовым знанием </a:t>
                      </a:r>
                    </a:p>
                    <a:p>
                      <a:pPr algn="ctr"/>
                      <a:r>
                        <a:rPr lang="ru-RU" sz="1600" b="0" cap="none" dirty="0">
                          <a:solidFill>
                            <a:schemeClr val="tx1"/>
                          </a:solidFill>
                          <a:latin typeface="+mn-lt"/>
                        </a:rPr>
                        <a:t>в выработку знаний </a:t>
                      </a:r>
                    </a:p>
                    <a:p>
                      <a:pPr algn="ctr"/>
                      <a:r>
                        <a:rPr lang="ru-RU" sz="1600" b="0" cap="none" dirty="0">
                          <a:solidFill>
                            <a:schemeClr val="tx1"/>
                          </a:solidFill>
                          <a:latin typeface="+mn-lt"/>
                        </a:rPr>
                        <a:t>и практического опыта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ситуация успеха и способность </a:t>
                      </a:r>
                    </a:p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к самооценке</a:t>
                      </a:r>
                      <a:endParaRPr lang="ru-RU" sz="1600" b="0" cap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cap="none" dirty="0">
                          <a:solidFill>
                            <a:schemeClr val="tx1"/>
                          </a:solidFill>
                          <a:latin typeface="+mn-lt"/>
                        </a:rPr>
                        <a:t>техническое мышление,</a:t>
                      </a:r>
                      <a:r>
                        <a:rPr lang="ru-RU" sz="1600" b="0" cap="none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ru-RU" sz="1600" b="0" cap="none" dirty="0">
                          <a:solidFill>
                            <a:schemeClr val="tx1"/>
                          </a:solidFill>
                          <a:latin typeface="+mn-lt"/>
                        </a:rPr>
                        <a:t>профессионализация </a:t>
                      </a:r>
                    </a:p>
                    <a:p>
                      <a:pPr algn="ctr"/>
                      <a:r>
                        <a:rPr lang="ru-RU" sz="1600" b="0" cap="none" dirty="0">
                          <a:solidFill>
                            <a:schemeClr val="tx1"/>
                          </a:solidFill>
                          <a:latin typeface="+mn-lt"/>
                        </a:rPr>
                        <a:t>и самообразование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10091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cap="none" dirty="0">
                          <a:solidFill>
                            <a:schemeClr val="tx1"/>
                          </a:solidFill>
                          <a:latin typeface="+mn-lt"/>
                        </a:rPr>
                        <a:t>предоставление информации на одно и то же событие, процесс или явление с различных точек зрения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cap="none" baseline="0" dirty="0">
                          <a:solidFill>
                            <a:schemeClr val="tx1"/>
                          </a:solidFill>
                          <a:latin typeface="+mn-lt"/>
                        </a:rPr>
                        <a:t>ВЗАИМОДЕЙСТВИЕ ВЫСШЕГО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cap="none" baseline="0" dirty="0">
                          <a:solidFill>
                            <a:schemeClr val="tx1"/>
                          </a:solidFill>
                          <a:latin typeface="+mn-lt"/>
                        </a:rPr>
                        <a:t>И ОБЩЕГО ОБРАЗОВАНИЯ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cap="none" baseline="0" dirty="0">
                          <a:solidFill>
                            <a:schemeClr val="tx1"/>
                          </a:solidFill>
                          <a:latin typeface="+mn-lt"/>
                        </a:rPr>
                        <a:t>развитие коммуникативных компетенций и командной работы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7785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cap="none" baseline="0" dirty="0">
                          <a:solidFill>
                            <a:schemeClr val="tx1"/>
                          </a:solidFill>
                          <a:latin typeface="+mn-lt"/>
                        </a:rPr>
                        <a:t>оценка альтернативных решений одного и то же события, процесса или явления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cap="non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cap="none" baseline="0" dirty="0">
                          <a:solidFill>
                            <a:schemeClr val="tx1"/>
                          </a:solidFill>
                          <a:latin typeface="+mn-lt"/>
                        </a:rPr>
                        <a:t>гибкость и вариативность, креативность и критическое мышление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  <a:tr h="10829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cap="none" baseline="0" dirty="0">
                          <a:solidFill>
                            <a:schemeClr val="tx1"/>
                          </a:solidFill>
                          <a:latin typeface="+mn-lt"/>
                        </a:rPr>
                        <a:t>опыт самостоятельного решения проблем в условиях приближенным к реальной ситуации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cap="none" baseline="0" dirty="0">
                          <a:solidFill>
                            <a:schemeClr val="tx1"/>
                          </a:solidFill>
                          <a:latin typeface="+mn-lt"/>
                        </a:rPr>
                        <a:t>преодоление «сухости» в изучении сложных вопросов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cap="none" baseline="0" dirty="0">
                          <a:solidFill>
                            <a:schemeClr val="tx1"/>
                          </a:solidFill>
                          <a:latin typeface="+mn-lt"/>
                        </a:rPr>
                        <a:t>и задач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cap="none" baseline="0" dirty="0">
                          <a:solidFill>
                            <a:schemeClr val="tx1"/>
                          </a:solidFill>
                          <a:latin typeface="+mn-lt"/>
                        </a:rPr>
                        <a:t>развитие стратегического мышления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/>
                </a:extLst>
              </a:tr>
            </a:tbl>
          </a:graphicData>
        </a:graphic>
      </p:graphicFrame>
      <p:grpSp>
        <p:nvGrpSpPr>
          <p:cNvPr id="11298" name="Группа 2"/>
          <p:cNvGrpSpPr>
            <a:grpSpLocks/>
          </p:cNvGrpSpPr>
          <p:nvPr/>
        </p:nvGrpSpPr>
        <p:grpSpPr bwMode="auto">
          <a:xfrm>
            <a:off x="3422650" y="5367338"/>
            <a:ext cx="5264150" cy="1041400"/>
            <a:chOff x="2389834" y="5423586"/>
            <a:chExt cx="6649241" cy="13148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/>
              </a:extLst>
            </a:blip>
            <a:srcRect/>
            <a:stretch/>
          </p:blipFill>
          <p:spPr>
            <a:xfrm>
              <a:off x="2389834" y="5423586"/>
              <a:ext cx="2448272" cy="127676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6878835" y="5446826"/>
              <a:ext cx="2160240" cy="12915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/>
              </a:extLst>
            </a:blip>
            <a:srcRect/>
            <a:stretch/>
          </p:blipFill>
          <p:spPr>
            <a:xfrm>
              <a:off x="4885523" y="5439461"/>
              <a:ext cx="1951361" cy="12915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0" name="Elipse 10"/>
          <p:cNvSpPr/>
          <p:nvPr/>
        </p:nvSpPr>
        <p:spPr>
          <a:xfrm>
            <a:off x="11752263" y="6275388"/>
            <a:ext cx="373062" cy="373062"/>
          </a:xfrm>
          <a:prstGeom prst="pentag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6F71152F-9CA6-48E4-830D-2EF29C1A71F1}" type="slidenum">
              <a:rPr lang="ru-RU" sz="160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67</a:t>
            </a:fld>
            <a:endParaRPr lang="es-ES" sz="16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948488" y="6396038"/>
            <a:ext cx="4689475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Дом научной </a:t>
            </a:r>
            <a:r>
              <a:rPr lang="ru-RU" sz="800" b="1" cap="all" dirty="0" err="1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коллаборации</a:t>
            </a: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федеральная сеть центров дополнительного образования при вузах</a:t>
            </a: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ЧЕРЕПОВЕЦКИЙ ГОСУДАРСТВЕННЫЙ УНИВЕРСИТЕТ</a:t>
            </a:r>
            <a:endParaRPr lang="ru-RU" sz="800" b="1" dirty="0">
              <a:solidFill>
                <a:prstClr val="black"/>
              </a:solidFill>
              <a:latin typeface="Cambri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рапеция 1"/>
          <p:cNvSpPr/>
          <p:nvPr/>
        </p:nvSpPr>
        <p:spPr>
          <a:xfrm>
            <a:off x="11082338" y="5767388"/>
            <a:ext cx="1109662" cy="1100137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2294" name="Группа 51"/>
          <p:cNvGrpSpPr>
            <a:grpSpLocks/>
          </p:cNvGrpSpPr>
          <p:nvPr/>
        </p:nvGrpSpPr>
        <p:grpSpPr bwMode="auto">
          <a:xfrm>
            <a:off x="3568700" y="-6350"/>
            <a:ext cx="8624888" cy="911225"/>
            <a:chOff x="2931123" y="-9331"/>
            <a:chExt cx="9262807" cy="1134075"/>
          </a:xfrm>
        </p:grpSpPr>
        <p:sp>
          <p:nvSpPr>
            <p:cNvPr id="53" name="Трапеция 1"/>
            <p:cNvSpPr/>
            <p:nvPr/>
          </p:nvSpPr>
          <p:spPr>
            <a:xfrm flipH="1">
              <a:off x="2931123" y="-9331"/>
              <a:ext cx="6967991" cy="1134075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061338"/>
                <a:gd name="connsiteY0" fmla="*/ 1267975 h 1277306"/>
                <a:gd name="connsiteX1" fmla="*/ 193974 w 1061338"/>
                <a:gd name="connsiteY1" fmla="*/ 579659 h 1277306"/>
                <a:gd name="connsiteX2" fmla="*/ 334845 w 1061338"/>
                <a:gd name="connsiteY2" fmla="*/ 8546 h 1277306"/>
                <a:gd name="connsiteX3" fmla="*/ 1061338 w 1061338"/>
                <a:gd name="connsiteY3" fmla="*/ 0 h 1277306"/>
                <a:gd name="connsiteX4" fmla="*/ 1053784 w 1061338"/>
                <a:gd name="connsiteY4" fmla="*/ 1277306 h 1277306"/>
                <a:gd name="connsiteX5" fmla="*/ 0 w 1061338"/>
                <a:gd name="connsiteY5" fmla="*/ 1267975 h 1277306"/>
                <a:gd name="connsiteX0" fmla="*/ 136202 w 1197540"/>
                <a:gd name="connsiteY0" fmla="*/ 1267975 h 1277306"/>
                <a:gd name="connsiteX1" fmla="*/ 0 w 1197540"/>
                <a:gd name="connsiteY1" fmla="*/ 682296 h 1277306"/>
                <a:gd name="connsiteX2" fmla="*/ 471047 w 1197540"/>
                <a:gd name="connsiteY2" fmla="*/ 8546 h 1277306"/>
                <a:gd name="connsiteX3" fmla="*/ 1197540 w 1197540"/>
                <a:gd name="connsiteY3" fmla="*/ 0 h 1277306"/>
                <a:gd name="connsiteX4" fmla="*/ 1189986 w 1197540"/>
                <a:gd name="connsiteY4" fmla="*/ 1277306 h 1277306"/>
                <a:gd name="connsiteX5" fmla="*/ 136202 w 1197540"/>
                <a:gd name="connsiteY5" fmla="*/ 1267975 h 1277306"/>
                <a:gd name="connsiteX0" fmla="*/ 136202 w 1197540"/>
                <a:gd name="connsiteY0" fmla="*/ 1268760 h 1278091"/>
                <a:gd name="connsiteX1" fmla="*/ 0 w 1197540"/>
                <a:gd name="connsiteY1" fmla="*/ 683081 h 1278091"/>
                <a:gd name="connsiteX2" fmla="*/ 315303 w 1197540"/>
                <a:gd name="connsiteY2" fmla="*/ 0 h 1278091"/>
                <a:gd name="connsiteX3" fmla="*/ 1197540 w 1197540"/>
                <a:gd name="connsiteY3" fmla="*/ 785 h 1278091"/>
                <a:gd name="connsiteX4" fmla="*/ 1189986 w 1197540"/>
                <a:gd name="connsiteY4" fmla="*/ 1278091 h 1278091"/>
                <a:gd name="connsiteX5" fmla="*/ 136202 w 1197540"/>
                <a:gd name="connsiteY5" fmla="*/ 1268760 h 1278091"/>
                <a:gd name="connsiteX0" fmla="*/ 129972 w 1191310"/>
                <a:gd name="connsiteY0" fmla="*/ 1268760 h 1278091"/>
                <a:gd name="connsiteX1" fmla="*/ 0 w 1191310"/>
                <a:gd name="connsiteY1" fmla="*/ 729734 h 1278091"/>
                <a:gd name="connsiteX2" fmla="*/ 309073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29972 w 1191310"/>
                <a:gd name="connsiteY5" fmla="*/ 1268760 h 1278091"/>
                <a:gd name="connsiteX0" fmla="*/ 167350 w 1191310"/>
                <a:gd name="connsiteY0" fmla="*/ 1268760 h 1278091"/>
                <a:gd name="connsiteX1" fmla="*/ 0 w 1191310"/>
                <a:gd name="connsiteY1" fmla="*/ 729734 h 1278091"/>
                <a:gd name="connsiteX2" fmla="*/ 309073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67350 w 1191310"/>
                <a:gd name="connsiteY5" fmla="*/ 1268760 h 1278091"/>
                <a:gd name="connsiteX0" fmla="*/ 167350 w 1191310"/>
                <a:gd name="connsiteY0" fmla="*/ 1268760 h 1278091"/>
                <a:gd name="connsiteX1" fmla="*/ 0 w 1191310"/>
                <a:gd name="connsiteY1" fmla="*/ 729734 h 1278091"/>
                <a:gd name="connsiteX2" fmla="*/ 290384 w 1191310"/>
                <a:gd name="connsiteY2" fmla="*/ 0 h 1278091"/>
                <a:gd name="connsiteX3" fmla="*/ 1191310 w 1191310"/>
                <a:gd name="connsiteY3" fmla="*/ 785 h 1278091"/>
                <a:gd name="connsiteX4" fmla="*/ 1183756 w 1191310"/>
                <a:gd name="connsiteY4" fmla="*/ 1278091 h 1278091"/>
                <a:gd name="connsiteX5" fmla="*/ 167350 w 1191310"/>
                <a:gd name="connsiteY5" fmla="*/ 1268760 h 1278091"/>
                <a:gd name="connsiteX0" fmla="*/ 167350 w 4318646"/>
                <a:gd name="connsiteY0" fmla="*/ 1277305 h 1286636"/>
                <a:gd name="connsiteX1" fmla="*/ 0 w 4318646"/>
                <a:gd name="connsiteY1" fmla="*/ 738279 h 1286636"/>
                <a:gd name="connsiteX2" fmla="*/ 290384 w 4318646"/>
                <a:gd name="connsiteY2" fmla="*/ 8545 h 1286636"/>
                <a:gd name="connsiteX3" fmla="*/ 4318646 w 4318646"/>
                <a:gd name="connsiteY3" fmla="*/ 0 h 1286636"/>
                <a:gd name="connsiteX4" fmla="*/ 1183756 w 4318646"/>
                <a:gd name="connsiteY4" fmla="*/ 1286636 h 1286636"/>
                <a:gd name="connsiteX5" fmla="*/ 167350 w 4318646"/>
                <a:gd name="connsiteY5" fmla="*/ 1277305 h 128663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  <a:gd name="connsiteX0" fmla="*/ 167350 w 4318646"/>
                <a:gd name="connsiteY0" fmla="*/ 1277305 h 1277306"/>
                <a:gd name="connsiteX1" fmla="*/ 0 w 4318646"/>
                <a:gd name="connsiteY1" fmla="*/ 738279 h 1277306"/>
                <a:gd name="connsiteX2" fmla="*/ 290384 w 4318646"/>
                <a:gd name="connsiteY2" fmla="*/ 8545 h 1277306"/>
                <a:gd name="connsiteX3" fmla="*/ 4318646 w 4318646"/>
                <a:gd name="connsiteY3" fmla="*/ 0 h 1277306"/>
                <a:gd name="connsiteX4" fmla="*/ 3887468 w 4318646"/>
                <a:gd name="connsiteY4" fmla="*/ 1277306 h 1277306"/>
                <a:gd name="connsiteX5" fmla="*/ 167350 w 4318646"/>
                <a:gd name="connsiteY5" fmla="*/ 1277305 h 127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8646" h="1277306">
                  <a:moveTo>
                    <a:pt x="167350" y="1277305"/>
                  </a:moveTo>
                  <a:lnTo>
                    <a:pt x="0" y="738279"/>
                  </a:lnTo>
                  <a:lnTo>
                    <a:pt x="290384" y="8545"/>
                  </a:lnTo>
                  <a:lnTo>
                    <a:pt x="4318646" y="0"/>
                  </a:lnTo>
                  <a:cubicBezTo>
                    <a:pt x="3892506" y="1256978"/>
                    <a:pt x="4027039" y="813430"/>
                    <a:pt x="3887468" y="1277306"/>
                  </a:cubicBezTo>
                  <a:lnTo>
                    <a:pt x="167350" y="1277305"/>
                  </a:lnTo>
                  <a:close/>
                </a:path>
              </a:pathLst>
            </a:custGeom>
            <a:solidFill>
              <a:srgbClr val="C49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4" name="Трапеция 1"/>
            <p:cNvSpPr/>
            <p:nvPr/>
          </p:nvSpPr>
          <p:spPr>
            <a:xfrm>
              <a:off x="9767835" y="-9331"/>
              <a:ext cx="2426095" cy="1126172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211273"/>
                <a:gd name="connsiteY0" fmla="*/ 1267975 h 1267975"/>
                <a:gd name="connsiteX1" fmla="*/ 334845 w 1211273"/>
                <a:gd name="connsiteY1" fmla="*/ 8546 h 1267975"/>
                <a:gd name="connsiteX2" fmla="*/ 1061338 w 1211273"/>
                <a:gd name="connsiteY2" fmla="*/ 0 h 1267975"/>
                <a:gd name="connsiteX3" fmla="*/ 1211243 w 1211273"/>
                <a:gd name="connsiteY3" fmla="*/ 1266790 h 1267975"/>
                <a:gd name="connsiteX4" fmla="*/ 0 w 1211273"/>
                <a:gd name="connsiteY4" fmla="*/ 1267975 h 1267975"/>
                <a:gd name="connsiteX0" fmla="*/ 0 w 1211574"/>
                <a:gd name="connsiteY0" fmla="*/ 1259429 h 1259429"/>
                <a:gd name="connsiteX1" fmla="*/ 334845 w 1211574"/>
                <a:gd name="connsiteY1" fmla="*/ 0 h 1259429"/>
                <a:gd name="connsiteX2" fmla="*/ 1203559 w 1211574"/>
                <a:gd name="connsiteY2" fmla="*/ 1971 h 1259429"/>
                <a:gd name="connsiteX3" fmla="*/ 1211243 w 1211574"/>
                <a:gd name="connsiteY3" fmla="*/ 1258244 h 1259429"/>
                <a:gd name="connsiteX4" fmla="*/ 0 w 1211574"/>
                <a:gd name="connsiteY4" fmla="*/ 1259429 h 1259429"/>
                <a:gd name="connsiteX0" fmla="*/ 0 w 1206680"/>
                <a:gd name="connsiteY0" fmla="*/ 1259429 h 1259429"/>
                <a:gd name="connsiteX1" fmla="*/ 334845 w 1206680"/>
                <a:gd name="connsiteY1" fmla="*/ 0 h 1259429"/>
                <a:gd name="connsiteX2" fmla="*/ 1203559 w 1206680"/>
                <a:gd name="connsiteY2" fmla="*/ 1971 h 1259429"/>
                <a:gd name="connsiteX3" fmla="*/ 1206164 w 1206680"/>
                <a:gd name="connsiteY3" fmla="*/ 1237212 h 1259429"/>
                <a:gd name="connsiteX4" fmla="*/ 0 w 1206680"/>
                <a:gd name="connsiteY4" fmla="*/ 1259429 h 1259429"/>
                <a:gd name="connsiteX0" fmla="*/ 0 w 1206680"/>
                <a:gd name="connsiteY0" fmla="*/ 1259429 h 1268761"/>
                <a:gd name="connsiteX1" fmla="*/ 334845 w 1206680"/>
                <a:gd name="connsiteY1" fmla="*/ 0 h 1268761"/>
                <a:gd name="connsiteX2" fmla="*/ 1203559 w 1206680"/>
                <a:gd name="connsiteY2" fmla="*/ 1971 h 1268761"/>
                <a:gd name="connsiteX3" fmla="*/ 1206164 w 1206680"/>
                <a:gd name="connsiteY3" fmla="*/ 1268761 h 1268761"/>
                <a:gd name="connsiteX4" fmla="*/ 0 w 1206680"/>
                <a:gd name="connsiteY4" fmla="*/ 1259429 h 1268761"/>
                <a:gd name="connsiteX0" fmla="*/ 0 w 1203559"/>
                <a:gd name="connsiteY0" fmla="*/ 1259429 h 1259429"/>
                <a:gd name="connsiteX1" fmla="*/ 334845 w 1203559"/>
                <a:gd name="connsiteY1" fmla="*/ 0 h 1259429"/>
                <a:gd name="connsiteX2" fmla="*/ 1203559 w 1203559"/>
                <a:gd name="connsiteY2" fmla="*/ 1971 h 1259429"/>
                <a:gd name="connsiteX3" fmla="*/ 1201085 w 1203559"/>
                <a:gd name="connsiteY3" fmla="*/ 1247729 h 1259429"/>
                <a:gd name="connsiteX4" fmla="*/ 0 w 1203559"/>
                <a:gd name="connsiteY4" fmla="*/ 1259429 h 1259429"/>
                <a:gd name="connsiteX0" fmla="*/ 0 w 1315304"/>
                <a:gd name="connsiteY0" fmla="*/ 1259429 h 1259429"/>
                <a:gd name="connsiteX1" fmla="*/ 334845 w 1315304"/>
                <a:gd name="connsiteY1" fmla="*/ 0 h 1259429"/>
                <a:gd name="connsiteX2" fmla="*/ 1315304 w 1315304"/>
                <a:gd name="connsiteY2" fmla="*/ 1971 h 1259429"/>
                <a:gd name="connsiteX3" fmla="*/ 1201085 w 1315304"/>
                <a:gd name="connsiteY3" fmla="*/ 1247729 h 1259429"/>
                <a:gd name="connsiteX4" fmla="*/ 0 w 1315304"/>
                <a:gd name="connsiteY4" fmla="*/ 1259429 h 1259429"/>
                <a:gd name="connsiteX0" fmla="*/ 0 w 1318425"/>
                <a:gd name="connsiteY0" fmla="*/ 1259429 h 1259429"/>
                <a:gd name="connsiteX1" fmla="*/ 334845 w 1318425"/>
                <a:gd name="connsiteY1" fmla="*/ 0 h 1259429"/>
                <a:gd name="connsiteX2" fmla="*/ 1315304 w 1318425"/>
                <a:gd name="connsiteY2" fmla="*/ 1971 h 1259429"/>
                <a:gd name="connsiteX3" fmla="*/ 1317909 w 1318425"/>
                <a:gd name="connsiteY3" fmla="*/ 1247729 h 1259429"/>
                <a:gd name="connsiteX4" fmla="*/ 0 w 1318425"/>
                <a:gd name="connsiteY4" fmla="*/ 1259429 h 1259429"/>
                <a:gd name="connsiteX0" fmla="*/ 0 w 1318425"/>
                <a:gd name="connsiteY0" fmla="*/ 1259429 h 1259429"/>
                <a:gd name="connsiteX1" fmla="*/ 334845 w 1318425"/>
                <a:gd name="connsiteY1" fmla="*/ 0 h 1259429"/>
                <a:gd name="connsiteX2" fmla="*/ 1315304 w 1318425"/>
                <a:gd name="connsiteY2" fmla="*/ 23004 h 1259429"/>
                <a:gd name="connsiteX3" fmla="*/ 1317909 w 1318425"/>
                <a:gd name="connsiteY3" fmla="*/ 1247729 h 1259429"/>
                <a:gd name="connsiteX4" fmla="*/ 0 w 1318425"/>
                <a:gd name="connsiteY4" fmla="*/ 1259429 h 1259429"/>
                <a:gd name="connsiteX0" fmla="*/ 0 w 1320383"/>
                <a:gd name="connsiteY0" fmla="*/ 1267975 h 1267975"/>
                <a:gd name="connsiteX1" fmla="*/ 334845 w 1320383"/>
                <a:gd name="connsiteY1" fmla="*/ 8546 h 1267975"/>
                <a:gd name="connsiteX2" fmla="*/ 1320383 w 1320383"/>
                <a:gd name="connsiteY2" fmla="*/ 0 h 1267975"/>
                <a:gd name="connsiteX3" fmla="*/ 1317909 w 1320383"/>
                <a:gd name="connsiteY3" fmla="*/ 1256275 h 1267975"/>
                <a:gd name="connsiteX4" fmla="*/ 0 w 1320383"/>
                <a:gd name="connsiteY4" fmla="*/ 1267975 h 126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20383" h="1267975">
                  <a:moveTo>
                    <a:pt x="0" y="1267975"/>
                  </a:moveTo>
                  <a:lnTo>
                    <a:pt x="334845" y="8546"/>
                  </a:lnTo>
                  <a:lnTo>
                    <a:pt x="1320383" y="0"/>
                  </a:lnTo>
                  <a:cubicBezTo>
                    <a:pt x="1317866" y="417223"/>
                    <a:pt x="1320426" y="839052"/>
                    <a:pt x="1317909" y="1256275"/>
                  </a:cubicBezTo>
                  <a:lnTo>
                    <a:pt x="0" y="126797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55" name="Трапеция 1"/>
            <p:cNvSpPr/>
            <p:nvPr/>
          </p:nvSpPr>
          <p:spPr>
            <a:xfrm flipH="1" flipV="1">
              <a:off x="9558130" y="-9331"/>
              <a:ext cx="722884" cy="567038"/>
            </a:xfrm>
            <a:custGeom>
              <a:avLst/>
              <a:gdLst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1818370 w 2135560"/>
                <a:gd name="connsiteY2" fmla="*/ 0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43111"/>
                <a:gd name="connsiteY0" fmla="*/ 1268760 h 1268760"/>
                <a:gd name="connsiteX1" fmla="*/ 317190 w 2143111"/>
                <a:gd name="connsiteY1" fmla="*/ 0 h 1268760"/>
                <a:gd name="connsiteX2" fmla="*/ 2143111 w 2143111"/>
                <a:gd name="connsiteY2" fmla="*/ 8546 h 1268760"/>
                <a:gd name="connsiteX3" fmla="*/ 2135560 w 2143111"/>
                <a:gd name="connsiteY3" fmla="*/ 1268760 h 1268760"/>
                <a:gd name="connsiteX4" fmla="*/ 0 w 2143111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00382 w 2135560"/>
                <a:gd name="connsiteY2" fmla="*/ 25638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8760 h 1268760"/>
                <a:gd name="connsiteX1" fmla="*/ 317190 w 2135560"/>
                <a:gd name="connsiteY1" fmla="*/ 0 h 1268760"/>
                <a:gd name="connsiteX2" fmla="*/ 2126020 w 2135560"/>
                <a:gd name="connsiteY2" fmla="*/ 8546 h 1268760"/>
                <a:gd name="connsiteX3" fmla="*/ 2135560 w 2135560"/>
                <a:gd name="connsiteY3" fmla="*/ 1268760 h 1268760"/>
                <a:gd name="connsiteX4" fmla="*/ 0 w 2135560"/>
                <a:gd name="connsiteY4" fmla="*/ 1268760 h 1268760"/>
                <a:gd name="connsiteX0" fmla="*/ 0 w 2135560"/>
                <a:gd name="connsiteY0" fmla="*/ 1260214 h 1260214"/>
                <a:gd name="connsiteX1" fmla="*/ 1436689 w 2135560"/>
                <a:gd name="connsiteY1" fmla="*/ 0 h 1260214"/>
                <a:gd name="connsiteX2" fmla="*/ 2126020 w 2135560"/>
                <a:gd name="connsiteY2" fmla="*/ 0 h 1260214"/>
                <a:gd name="connsiteX3" fmla="*/ 2135560 w 2135560"/>
                <a:gd name="connsiteY3" fmla="*/ 1260214 h 1260214"/>
                <a:gd name="connsiteX4" fmla="*/ 0 w 2135560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8546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43112"/>
                <a:gd name="connsiteY0" fmla="*/ 1260214 h 1260214"/>
                <a:gd name="connsiteX1" fmla="*/ 1436689 w 2143112"/>
                <a:gd name="connsiteY1" fmla="*/ 0 h 1260214"/>
                <a:gd name="connsiteX2" fmla="*/ 2143112 w 2143112"/>
                <a:gd name="connsiteY2" fmla="*/ 0 h 1260214"/>
                <a:gd name="connsiteX3" fmla="*/ 2135560 w 2143112"/>
                <a:gd name="connsiteY3" fmla="*/ 1260214 h 1260214"/>
                <a:gd name="connsiteX4" fmla="*/ 0 w 2143112"/>
                <a:gd name="connsiteY4" fmla="*/ 1260214 h 1260214"/>
                <a:gd name="connsiteX0" fmla="*/ 0 w 2136188"/>
                <a:gd name="connsiteY0" fmla="*/ 1260214 h 1260214"/>
                <a:gd name="connsiteX1" fmla="*/ 1436689 w 2136188"/>
                <a:gd name="connsiteY1" fmla="*/ 0 h 1260214"/>
                <a:gd name="connsiteX2" fmla="*/ 2134567 w 2136188"/>
                <a:gd name="connsiteY2" fmla="*/ 8545 h 1260214"/>
                <a:gd name="connsiteX3" fmla="*/ 2135560 w 2136188"/>
                <a:gd name="connsiteY3" fmla="*/ 1260214 h 1260214"/>
                <a:gd name="connsiteX4" fmla="*/ 0 w 2136188"/>
                <a:gd name="connsiteY4" fmla="*/ 1260214 h 1260214"/>
                <a:gd name="connsiteX0" fmla="*/ 0 w 1247426"/>
                <a:gd name="connsiteY0" fmla="*/ 1260214 h 1260214"/>
                <a:gd name="connsiteX1" fmla="*/ 547927 w 1247426"/>
                <a:gd name="connsiteY1" fmla="*/ 0 h 1260214"/>
                <a:gd name="connsiteX2" fmla="*/ 1245805 w 1247426"/>
                <a:gd name="connsiteY2" fmla="*/ 8545 h 1260214"/>
                <a:gd name="connsiteX3" fmla="*/ 1246798 w 1247426"/>
                <a:gd name="connsiteY3" fmla="*/ 1260214 h 1260214"/>
                <a:gd name="connsiteX4" fmla="*/ 0 w 1247426"/>
                <a:gd name="connsiteY4" fmla="*/ 1260214 h 1260214"/>
                <a:gd name="connsiteX0" fmla="*/ 0 w 1247426"/>
                <a:gd name="connsiteY0" fmla="*/ 1268760 h 1268760"/>
                <a:gd name="connsiteX1" fmla="*/ 983763 w 1247426"/>
                <a:gd name="connsiteY1" fmla="*/ 0 h 1268760"/>
                <a:gd name="connsiteX2" fmla="*/ 1245805 w 1247426"/>
                <a:gd name="connsiteY2" fmla="*/ 17091 h 1268760"/>
                <a:gd name="connsiteX3" fmla="*/ 1246798 w 1247426"/>
                <a:gd name="connsiteY3" fmla="*/ 1268760 h 1268760"/>
                <a:gd name="connsiteX4" fmla="*/ 0 w 1247426"/>
                <a:gd name="connsiteY4" fmla="*/ 1268760 h 1268760"/>
                <a:gd name="connsiteX0" fmla="*/ 0 w 1247091"/>
                <a:gd name="connsiteY0" fmla="*/ 1268760 h 1268760"/>
                <a:gd name="connsiteX1" fmla="*/ 983763 w 1247091"/>
                <a:gd name="connsiteY1" fmla="*/ 0 h 1268760"/>
                <a:gd name="connsiteX2" fmla="*/ 1237260 w 1247091"/>
                <a:gd name="connsiteY2" fmla="*/ 17091 h 1268760"/>
                <a:gd name="connsiteX3" fmla="*/ 1246798 w 1247091"/>
                <a:gd name="connsiteY3" fmla="*/ 1268760 h 1268760"/>
                <a:gd name="connsiteX4" fmla="*/ 0 w 1247091"/>
                <a:gd name="connsiteY4" fmla="*/ 1268760 h 1268760"/>
                <a:gd name="connsiteX0" fmla="*/ 0 w 1254352"/>
                <a:gd name="connsiteY0" fmla="*/ 1277306 h 1277306"/>
                <a:gd name="connsiteX1" fmla="*/ 983763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254352"/>
                <a:gd name="connsiteY0" fmla="*/ 1277306 h 1277306"/>
                <a:gd name="connsiteX1" fmla="*/ 527859 w 1254352"/>
                <a:gd name="connsiteY1" fmla="*/ 8546 h 1277306"/>
                <a:gd name="connsiteX2" fmla="*/ 1254352 w 1254352"/>
                <a:gd name="connsiteY2" fmla="*/ 0 h 1277306"/>
                <a:gd name="connsiteX3" fmla="*/ 1246798 w 1254352"/>
                <a:gd name="connsiteY3" fmla="*/ 1277306 h 1277306"/>
                <a:gd name="connsiteX4" fmla="*/ 0 w 1254352"/>
                <a:gd name="connsiteY4" fmla="*/ 1277306 h 1277306"/>
                <a:gd name="connsiteX0" fmla="*/ 0 w 1061338"/>
                <a:gd name="connsiteY0" fmla="*/ 1267975 h 1277306"/>
                <a:gd name="connsiteX1" fmla="*/ 334845 w 1061338"/>
                <a:gd name="connsiteY1" fmla="*/ 8546 h 1277306"/>
                <a:gd name="connsiteX2" fmla="*/ 1061338 w 1061338"/>
                <a:gd name="connsiteY2" fmla="*/ 0 h 1277306"/>
                <a:gd name="connsiteX3" fmla="*/ 1053784 w 1061338"/>
                <a:gd name="connsiteY3" fmla="*/ 1277306 h 1277306"/>
                <a:gd name="connsiteX4" fmla="*/ 0 w 1061338"/>
                <a:gd name="connsiteY4" fmla="*/ 1267975 h 1277306"/>
                <a:gd name="connsiteX0" fmla="*/ 0 w 1053784"/>
                <a:gd name="connsiteY0" fmla="*/ 1259429 h 1268760"/>
                <a:gd name="connsiteX1" fmla="*/ 334845 w 1053784"/>
                <a:gd name="connsiteY1" fmla="*/ 0 h 1268760"/>
                <a:gd name="connsiteX2" fmla="*/ 1053784 w 1053784"/>
                <a:gd name="connsiteY2" fmla="*/ 1268760 h 1268760"/>
                <a:gd name="connsiteX3" fmla="*/ 0 w 1053784"/>
                <a:gd name="connsiteY3" fmla="*/ 1259429 h 1268760"/>
                <a:gd name="connsiteX0" fmla="*/ 0 w 1053784"/>
                <a:gd name="connsiteY0" fmla="*/ 652939 h 662270"/>
                <a:gd name="connsiteX1" fmla="*/ 177387 w 1053784"/>
                <a:gd name="connsiteY1" fmla="*/ 0 h 662270"/>
                <a:gd name="connsiteX2" fmla="*/ 1053784 w 1053784"/>
                <a:gd name="connsiteY2" fmla="*/ 662270 h 662270"/>
                <a:gd name="connsiteX3" fmla="*/ 0 w 1053784"/>
                <a:gd name="connsiteY3" fmla="*/ 652939 h 662270"/>
                <a:gd name="connsiteX0" fmla="*/ 0 w 383314"/>
                <a:gd name="connsiteY0" fmla="*/ 652939 h 652939"/>
                <a:gd name="connsiteX1" fmla="*/ 177387 w 383314"/>
                <a:gd name="connsiteY1" fmla="*/ 0 h 652939"/>
                <a:gd name="connsiteX2" fmla="*/ 383314 w 383314"/>
                <a:gd name="connsiteY2" fmla="*/ 652939 h 652939"/>
                <a:gd name="connsiteX3" fmla="*/ 0 w 383314"/>
                <a:gd name="connsiteY3" fmla="*/ 652939 h 652939"/>
                <a:gd name="connsiteX0" fmla="*/ 0 w 393473"/>
                <a:gd name="connsiteY0" fmla="*/ 652939 h 662270"/>
                <a:gd name="connsiteX1" fmla="*/ 177387 w 393473"/>
                <a:gd name="connsiteY1" fmla="*/ 0 h 662270"/>
                <a:gd name="connsiteX2" fmla="*/ 393473 w 393473"/>
                <a:gd name="connsiteY2" fmla="*/ 662270 h 662270"/>
                <a:gd name="connsiteX3" fmla="*/ 0 w 393473"/>
                <a:gd name="connsiteY3" fmla="*/ 652939 h 662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3473" h="662270">
                  <a:moveTo>
                    <a:pt x="0" y="652939"/>
                  </a:moveTo>
                  <a:lnTo>
                    <a:pt x="177387" y="0"/>
                  </a:lnTo>
                  <a:lnTo>
                    <a:pt x="393473" y="662270"/>
                  </a:lnTo>
                  <a:lnTo>
                    <a:pt x="0" y="652939"/>
                  </a:lnTo>
                  <a:close/>
                </a:path>
              </a:pathLst>
            </a:custGeom>
            <a:solidFill>
              <a:srgbClr val="FAC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21" name="1 Rectángulo"/>
          <p:cNvSpPr/>
          <p:nvPr/>
        </p:nvSpPr>
        <p:spPr bwMode="auto">
          <a:xfrm>
            <a:off x="509588" y="1068388"/>
            <a:ext cx="11126787" cy="5370512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  <a:extLst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SV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2296" name="Рисунок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3" y="160338"/>
            <a:ext cx="13462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1868488" y="350838"/>
          <a:ext cx="1644650" cy="339725"/>
        </p:xfrm>
        <a:graphic>
          <a:graphicData uri="http://schemas.openxmlformats.org/presentationml/2006/ole">
            <p:oleObj spid="_x0000_s12292" name="CorelDRAW" r:id="rId4" imgW="1648968" imgH="341376" progId="">
              <p:embed/>
            </p:oleObj>
          </a:graphicData>
        </a:graphic>
      </p:graphicFrame>
      <p:sp>
        <p:nvSpPr>
          <p:cNvPr id="50" name="Трапеция 1"/>
          <p:cNvSpPr/>
          <p:nvPr/>
        </p:nvSpPr>
        <p:spPr>
          <a:xfrm flipH="1">
            <a:off x="-4763" y="268288"/>
            <a:ext cx="484188" cy="639762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2298" name="Picture 63" descr="D:\Александр\Проекты\ДНК\презентация\Проекты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864850" y="98425"/>
            <a:ext cx="823913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9" name="Заголовок 1"/>
          <p:cNvSpPr txBox="1">
            <a:spLocks/>
          </p:cNvSpPr>
          <p:nvPr/>
        </p:nvSpPr>
        <p:spPr bwMode="auto">
          <a:xfrm>
            <a:off x="3738563" y="125413"/>
            <a:ext cx="63214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>
                <a:solidFill>
                  <a:srgbClr val="FFFFFF"/>
                </a:solidFill>
                <a:latin typeface="Calibri" pitchFamily="34" charset="0"/>
                <a:ea typeface="Yu Gothic UI Semibold"/>
                <a:cs typeface="Yu Gothic UI Semibold"/>
              </a:rPr>
              <a:t>ВЫВОДЫ</a:t>
            </a:r>
            <a:endParaRPr lang="ru-RU" sz="2800">
              <a:solidFill>
                <a:srgbClr val="FF0000"/>
              </a:solidFill>
              <a:latin typeface="Calibri" pitchFamily="34" charset="0"/>
              <a:ea typeface="Yu Gothic UI Semibold"/>
              <a:cs typeface="Yu Gothic UI Semibold"/>
            </a:endParaRPr>
          </a:p>
        </p:txBody>
      </p:sp>
      <p:pic>
        <p:nvPicPr>
          <p:cNvPr id="12300" name="Рисунок 2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13300" y="4286250"/>
            <a:ext cx="2386013" cy="184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301" name="Группа 22"/>
          <p:cNvGrpSpPr>
            <a:grpSpLocks/>
          </p:cNvGrpSpPr>
          <p:nvPr/>
        </p:nvGrpSpPr>
        <p:grpSpPr bwMode="auto">
          <a:xfrm>
            <a:off x="125413" y="1449388"/>
            <a:ext cx="12192000" cy="4098925"/>
            <a:chOff x="415477" y="1283134"/>
            <a:chExt cx="11800661" cy="4085117"/>
          </a:xfrm>
        </p:grpSpPr>
        <p:graphicFrame>
          <p:nvGraphicFramePr>
            <p:cNvPr id="24" name="Схема 23"/>
            <p:cNvGraphicFramePr/>
            <p:nvPr/>
          </p:nvGraphicFramePr>
          <p:xfrm>
            <a:off x="415477" y="1354907"/>
            <a:ext cx="5146204" cy="39737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aphicFrame>
          <p:nvGraphicFramePr>
            <p:cNvPr id="29" name="Схема 28"/>
            <p:cNvGraphicFramePr/>
            <p:nvPr/>
          </p:nvGraphicFramePr>
          <p:xfrm>
            <a:off x="6267444" y="1283134"/>
            <a:ext cx="5948694" cy="408511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1" r:lo="rId12" r:qs="rId13" r:cs="rId14"/>
            </a:graphicData>
          </a:graphic>
        </p:graphicFrame>
      </p:grpSp>
      <p:sp>
        <p:nvSpPr>
          <p:cNvPr id="31" name="Elipse 10"/>
          <p:cNvSpPr/>
          <p:nvPr/>
        </p:nvSpPr>
        <p:spPr>
          <a:xfrm>
            <a:off x="11752263" y="6275388"/>
            <a:ext cx="373062" cy="373062"/>
          </a:xfrm>
          <a:prstGeom prst="pentag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96FC098-DB14-4CF4-B02C-618F381DE6AD}" type="slidenum">
              <a:rPr lang="ru-RU" sz="160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68</a:t>
            </a:fld>
            <a:endParaRPr lang="es-ES" sz="16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948488" y="6396038"/>
            <a:ext cx="4689475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Дом научной </a:t>
            </a:r>
            <a:r>
              <a:rPr lang="ru-RU" sz="800" b="1" cap="all" dirty="0" err="1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коллаборации</a:t>
            </a: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федеральная сеть центров дополнительного образования при вузах</a:t>
            </a: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ЧЕРЕПОВЕЦКИЙ ГОСУДАРСТВЕННЫЙ УНИВЕРСИТЕТ</a:t>
            </a:r>
            <a:endParaRPr lang="ru-RU" sz="800" b="1" dirty="0">
              <a:solidFill>
                <a:prstClr val="black"/>
              </a:solidFill>
              <a:latin typeface="Cambri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рапеция 1"/>
          <p:cNvSpPr/>
          <p:nvPr/>
        </p:nvSpPr>
        <p:spPr>
          <a:xfrm>
            <a:off x="11082338" y="5767388"/>
            <a:ext cx="1109662" cy="1100137"/>
          </a:xfrm>
          <a:custGeom>
            <a:avLst/>
            <a:gdLst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1818370 w 2135560"/>
              <a:gd name="connsiteY2" fmla="*/ 0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43111"/>
              <a:gd name="connsiteY0" fmla="*/ 1268760 h 1268760"/>
              <a:gd name="connsiteX1" fmla="*/ 317190 w 2143111"/>
              <a:gd name="connsiteY1" fmla="*/ 0 h 1268760"/>
              <a:gd name="connsiteX2" fmla="*/ 2143111 w 2143111"/>
              <a:gd name="connsiteY2" fmla="*/ 8546 h 1268760"/>
              <a:gd name="connsiteX3" fmla="*/ 2135560 w 2143111"/>
              <a:gd name="connsiteY3" fmla="*/ 1268760 h 1268760"/>
              <a:gd name="connsiteX4" fmla="*/ 0 w 2143111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00382 w 2135560"/>
              <a:gd name="connsiteY2" fmla="*/ 25638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8760 h 1268760"/>
              <a:gd name="connsiteX1" fmla="*/ 317190 w 2135560"/>
              <a:gd name="connsiteY1" fmla="*/ 0 h 1268760"/>
              <a:gd name="connsiteX2" fmla="*/ 2126020 w 2135560"/>
              <a:gd name="connsiteY2" fmla="*/ 8546 h 1268760"/>
              <a:gd name="connsiteX3" fmla="*/ 2135560 w 2135560"/>
              <a:gd name="connsiteY3" fmla="*/ 1268760 h 1268760"/>
              <a:gd name="connsiteX4" fmla="*/ 0 w 2135560"/>
              <a:gd name="connsiteY4" fmla="*/ 1268760 h 1268760"/>
              <a:gd name="connsiteX0" fmla="*/ 0 w 2135560"/>
              <a:gd name="connsiteY0" fmla="*/ 1260214 h 1260214"/>
              <a:gd name="connsiteX1" fmla="*/ 1436689 w 2135560"/>
              <a:gd name="connsiteY1" fmla="*/ 0 h 1260214"/>
              <a:gd name="connsiteX2" fmla="*/ 2126020 w 2135560"/>
              <a:gd name="connsiteY2" fmla="*/ 0 h 1260214"/>
              <a:gd name="connsiteX3" fmla="*/ 2135560 w 2135560"/>
              <a:gd name="connsiteY3" fmla="*/ 1260214 h 1260214"/>
              <a:gd name="connsiteX4" fmla="*/ 0 w 2135560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8546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43112"/>
              <a:gd name="connsiteY0" fmla="*/ 1260214 h 1260214"/>
              <a:gd name="connsiteX1" fmla="*/ 1436689 w 2143112"/>
              <a:gd name="connsiteY1" fmla="*/ 0 h 1260214"/>
              <a:gd name="connsiteX2" fmla="*/ 2143112 w 2143112"/>
              <a:gd name="connsiteY2" fmla="*/ 0 h 1260214"/>
              <a:gd name="connsiteX3" fmla="*/ 2135560 w 2143112"/>
              <a:gd name="connsiteY3" fmla="*/ 1260214 h 1260214"/>
              <a:gd name="connsiteX4" fmla="*/ 0 w 2143112"/>
              <a:gd name="connsiteY4" fmla="*/ 1260214 h 1260214"/>
              <a:gd name="connsiteX0" fmla="*/ 0 w 2136188"/>
              <a:gd name="connsiteY0" fmla="*/ 1260214 h 1260214"/>
              <a:gd name="connsiteX1" fmla="*/ 1436689 w 2136188"/>
              <a:gd name="connsiteY1" fmla="*/ 0 h 1260214"/>
              <a:gd name="connsiteX2" fmla="*/ 2134567 w 2136188"/>
              <a:gd name="connsiteY2" fmla="*/ 8545 h 1260214"/>
              <a:gd name="connsiteX3" fmla="*/ 2135560 w 2136188"/>
              <a:gd name="connsiteY3" fmla="*/ 1260214 h 1260214"/>
              <a:gd name="connsiteX4" fmla="*/ 0 w 2136188"/>
              <a:gd name="connsiteY4" fmla="*/ 1260214 h 1260214"/>
              <a:gd name="connsiteX0" fmla="*/ 0 w 1247426"/>
              <a:gd name="connsiteY0" fmla="*/ 1260214 h 1260214"/>
              <a:gd name="connsiteX1" fmla="*/ 547927 w 1247426"/>
              <a:gd name="connsiteY1" fmla="*/ 0 h 1260214"/>
              <a:gd name="connsiteX2" fmla="*/ 1245805 w 1247426"/>
              <a:gd name="connsiteY2" fmla="*/ 8545 h 1260214"/>
              <a:gd name="connsiteX3" fmla="*/ 1246798 w 1247426"/>
              <a:gd name="connsiteY3" fmla="*/ 1260214 h 1260214"/>
              <a:gd name="connsiteX4" fmla="*/ 0 w 1247426"/>
              <a:gd name="connsiteY4" fmla="*/ 1260214 h 1260214"/>
              <a:gd name="connsiteX0" fmla="*/ 0 w 1247426"/>
              <a:gd name="connsiteY0" fmla="*/ 1268760 h 1268760"/>
              <a:gd name="connsiteX1" fmla="*/ 983763 w 1247426"/>
              <a:gd name="connsiteY1" fmla="*/ 0 h 1268760"/>
              <a:gd name="connsiteX2" fmla="*/ 1245805 w 1247426"/>
              <a:gd name="connsiteY2" fmla="*/ 17091 h 1268760"/>
              <a:gd name="connsiteX3" fmla="*/ 1246798 w 1247426"/>
              <a:gd name="connsiteY3" fmla="*/ 1268760 h 1268760"/>
              <a:gd name="connsiteX4" fmla="*/ 0 w 1247426"/>
              <a:gd name="connsiteY4" fmla="*/ 1268760 h 1268760"/>
              <a:gd name="connsiteX0" fmla="*/ 0 w 1247091"/>
              <a:gd name="connsiteY0" fmla="*/ 1268760 h 1268760"/>
              <a:gd name="connsiteX1" fmla="*/ 983763 w 1247091"/>
              <a:gd name="connsiteY1" fmla="*/ 0 h 1268760"/>
              <a:gd name="connsiteX2" fmla="*/ 1237260 w 1247091"/>
              <a:gd name="connsiteY2" fmla="*/ 17091 h 1268760"/>
              <a:gd name="connsiteX3" fmla="*/ 1246798 w 1247091"/>
              <a:gd name="connsiteY3" fmla="*/ 1268760 h 1268760"/>
              <a:gd name="connsiteX4" fmla="*/ 0 w 1247091"/>
              <a:gd name="connsiteY4" fmla="*/ 1268760 h 1268760"/>
              <a:gd name="connsiteX0" fmla="*/ 0 w 1254352"/>
              <a:gd name="connsiteY0" fmla="*/ 1277306 h 1277306"/>
              <a:gd name="connsiteX1" fmla="*/ 983763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254352"/>
              <a:gd name="connsiteY0" fmla="*/ 1277306 h 1277306"/>
              <a:gd name="connsiteX1" fmla="*/ 527859 w 1254352"/>
              <a:gd name="connsiteY1" fmla="*/ 8546 h 1277306"/>
              <a:gd name="connsiteX2" fmla="*/ 1254352 w 1254352"/>
              <a:gd name="connsiteY2" fmla="*/ 0 h 1277306"/>
              <a:gd name="connsiteX3" fmla="*/ 1246798 w 1254352"/>
              <a:gd name="connsiteY3" fmla="*/ 1277306 h 1277306"/>
              <a:gd name="connsiteX4" fmla="*/ 0 w 1254352"/>
              <a:gd name="connsiteY4" fmla="*/ 1277306 h 1277306"/>
              <a:gd name="connsiteX0" fmla="*/ 0 w 1061338"/>
              <a:gd name="connsiteY0" fmla="*/ 1267975 h 1277306"/>
              <a:gd name="connsiteX1" fmla="*/ 334845 w 1061338"/>
              <a:gd name="connsiteY1" fmla="*/ 8546 h 1277306"/>
              <a:gd name="connsiteX2" fmla="*/ 1061338 w 1061338"/>
              <a:gd name="connsiteY2" fmla="*/ 0 h 1277306"/>
              <a:gd name="connsiteX3" fmla="*/ 1053784 w 1061338"/>
              <a:gd name="connsiteY3" fmla="*/ 1277306 h 1277306"/>
              <a:gd name="connsiteX4" fmla="*/ 0 w 1061338"/>
              <a:gd name="connsiteY4" fmla="*/ 1267975 h 1277306"/>
              <a:gd name="connsiteX0" fmla="*/ 0 w 1053784"/>
              <a:gd name="connsiteY0" fmla="*/ 1259429 h 1268760"/>
              <a:gd name="connsiteX1" fmla="*/ 334845 w 1053784"/>
              <a:gd name="connsiteY1" fmla="*/ 0 h 1268760"/>
              <a:gd name="connsiteX2" fmla="*/ 1053784 w 1053784"/>
              <a:gd name="connsiteY2" fmla="*/ 1268760 h 1268760"/>
              <a:gd name="connsiteX3" fmla="*/ 0 w 1053784"/>
              <a:gd name="connsiteY3" fmla="*/ 1259429 h 1268760"/>
              <a:gd name="connsiteX0" fmla="*/ 0 w 1053784"/>
              <a:gd name="connsiteY0" fmla="*/ 652939 h 662270"/>
              <a:gd name="connsiteX1" fmla="*/ 177387 w 1053784"/>
              <a:gd name="connsiteY1" fmla="*/ 0 h 662270"/>
              <a:gd name="connsiteX2" fmla="*/ 1053784 w 1053784"/>
              <a:gd name="connsiteY2" fmla="*/ 662270 h 662270"/>
              <a:gd name="connsiteX3" fmla="*/ 0 w 1053784"/>
              <a:gd name="connsiteY3" fmla="*/ 652939 h 662270"/>
              <a:gd name="connsiteX0" fmla="*/ 0 w 383314"/>
              <a:gd name="connsiteY0" fmla="*/ 652939 h 652939"/>
              <a:gd name="connsiteX1" fmla="*/ 177387 w 383314"/>
              <a:gd name="connsiteY1" fmla="*/ 0 h 652939"/>
              <a:gd name="connsiteX2" fmla="*/ 383314 w 383314"/>
              <a:gd name="connsiteY2" fmla="*/ 652939 h 652939"/>
              <a:gd name="connsiteX3" fmla="*/ 0 w 383314"/>
              <a:gd name="connsiteY3" fmla="*/ 652939 h 652939"/>
              <a:gd name="connsiteX0" fmla="*/ 0 w 393473"/>
              <a:gd name="connsiteY0" fmla="*/ 652939 h 662270"/>
              <a:gd name="connsiteX1" fmla="*/ 177387 w 393473"/>
              <a:gd name="connsiteY1" fmla="*/ 0 h 662270"/>
              <a:gd name="connsiteX2" fmla="*/ 393473 w 393473"/>
              <a:gd name="connsiteY2" fmla="*/ 662270 h 662270"/>
              <a:gd name="connsiteX3" fmla="*/ 0 w 393473"/>
              <a:gd name="connsiteY3" fmla="*/ 652939 h 662270"/>
              <a:gd name="connsiteX0" fmla="*/ 0 w 395798"/>
              <a:gd name="connsiteY0" fmla="*/ 640474 h 649805"/>
              <a:gd name="connsiteX1" fmla="*/ 395798 w 395798"/>
              <a:gd name="connsiteY1" fmla="*/ 0 h 649805"/>
              <a:gd name="connsiteX2" fmla="*/ 393473 w 395798"/>
              <a:gd name="connsiteY2" fmla="*/ 649805 h 649805"/>
              <a:gd name="connsiteX3" fmla="*/ 0 w 395798"/>
              <a:gd name="connsiteY3" fmla="*/ 640474 h 64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798" h="649805">
                <a:moveTo>
                  <a:pt x="0" y="640474"/>
                </a:moveTo>
                <a:lnTo>
                  <a:pt x="395798" y="0"/>
                </a:lnTo>
                <a:lnTo>
                  <a:pt x="393473" y="649805"/>
                </a:lnTo>
                <a:lnTo>
                  <a:pt x="0" y="640474"/>
                </a:lnTo>
                <a:close/>
              </a:path>
            </a:pathLst>
          </a:custGeom>
          <a:solidFill>
            <a:srgbClr val="FA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8" name="Elipse 10"/>
          <p:cNvSpPr/>
          <p:nvPr/>
        </p:nvSpPr>
        <p:spPr>
          <a:xfrm>
            <a:off x="11752263" y="6275388"/>
            <a:ext cx="373062" cy="373062"/>
          </a:xfrm>
          <a:prstGeom prst="pentagon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66836AF3-D915-4ECF-893F-C31EACD34F79}" type="slidenum">
              <a:rPr lang="ru-RU" sz="1600">
                <a:solidFill>
                  <a:srgbClr val="FFFFFF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69</a:t>
            </a:fld>
            <a:endParaRPr lang="es-ES" sz="1600" dirty="0">
              <a:solidFill>
                <a:srgbClr val="FFFFFF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21" name="1 Rectángulo"/>
          <p:cNvSpPr/>
          <p:nvPr/>
        </p:nvSpPr>
        <p:spPr bwMode="auto">
          <a:xfrm>
            <a:off x="509588" y="1076325"/>
            <a:ext cx="11126787" cy="5372100"/>
          </a:xfrm>
          <a:prstGeom prst="rect">
            <a:avLst/>
          </a:prstGeom>
          <a:pattFill prst="ltUpDiag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  <a:ln>
            <a:noFill/>
          </a:ln>
          <a:extLst/>
        </p:spPr>
        <p:txBody>
          <a:bodyPr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SV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3320" name="Рисунок 2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463" y="160338"/>
            <a:ext cx="13462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1868488" y="350838"/>
          <a:ext cx="1644650" cy="339725"/>
        </p:xfrm>
        <a:graphic>
          <a:graphicData uri="http://schemas.openxmlformats.org/presentationml/2006/ole">
            <p:oleObj spid="_x0000_s13316" name="CorelDRAW" r:id="rId4" imgW="1648968" imgH="341376" progId="">
              <p:embed/>
            </p:oleObj>
          </a:graphicData>
        </a:graphic>
      </p:graphicFrame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420398" y="1379453"/>
            <a:ext cx="9224682" cy="2589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" name="TextBox 39"/>
          <p:cNvSpPr txBox="1"/>
          <p:nvPr/>
        </p:nvSpPr>
        <p:spPr>
          <a:xfrm>
            <a:off x="1617663" y="3954463"/>
            <a:ext cx="88804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+mn-cs"/>
              </a:rPr>
              <a:t>Учись и проектируй вместе с нами!</a:t>
            </a:r>
          </a:p>
        </p:txBody>
      </p:sp>
      <p:sp>
        <p:nvSpPr>
          <p:cNvPr id="13323" name="Прямоугольник 40"/>
          <p:cNvSpPr>
            <a:spLocks noChangeArrowheads="1"/>
          </p:cNvSpPr>
          <p:nvPr/>
        </p:nvSpPr>
        <p:spPr bwMode="auto">
          <a:xfrm>
            <a:off x="3100388" y="4778375"/>
            <a:ext cx="5881687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0000"/>
                </a:solidFill>
                <a:latin typeface="Calibri" pitchFamily="34" charset="0"/>
                <a:hlinkClick r:id="rId6"/>
              </a:rPr>
              <a:t>https://vk.com/topic-193900334_46651569</a:t>
            </a:r>
            <a:endParaRPr lang="ru-RU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r>
              <a:rPr lang="en-US">
                <a:solidFill>
                  <a:srgbClr val="000000"/>
                </a:solidFill>
                <a:latin typeface="Calibri" pitchFamily="34" charset="0"/>
                <a:hlinkClick r:id="rId7"/>
              </a:rPr>
              <a:t>https://vk.com/topic-193900334_46630418</a:t>
            </a:r>
            <a:endParaRPr lang="ru-RU">
              <a:solidFill>
                <a:srgbClr val="000000"/>
              </a:solidFill>
              <a:latin typeface="Calibri" pitchFamily="34" charset="0"/>
            </a:endParaRPr>
          </a:p>
          <a:p>
            <a:pPr algn="ctr"/>
            <a:endParaRPr lang="ru-RU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48488" y="6396038"/>
            <a:ext cx="4689475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Дом научной </a:t>
            </a:r>
            <a:r>
              <a:rPr lang="ru-RU" sz="800" b="1" cap="all" dirty="0" err="1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коллаборации</a:t>
            </a: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cap="all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федеральная сеть центров дополнительного образования при вузах</a:t>
            </a: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/>
            </a:r>
            <a:b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</a:br>
            <a:r>
              <a:rPr lang="ru-RU" sz="800" b="1" dirty="0">
                <a:solidFill>
                  <a:srgbClr val="2B2A29"/>
                </a:solidFill>
                <a:latin typeface="Calibri"/>
                <a:ea typeface="Yu Gothic UI Semibold" panose="020B0700000000000000" pitchFamily="34" charset="-128"/>
                <a:cs typeface="+mn-cs"/>
              </a:rPr>
              <a:t>ЧЕРЕПОВЕЦКИЙ ГОСУДАРСТВЕННЫЙ УНИВЕРСИТЕТ</a:t>
            </a:r>
            <a:endParaRPr lang="ru-RU" sz="800" b="1" dirty="0">
              <a:solidFill>
                <a:prstClr val="black"/>
              </a:solidFill>
              <a:latin typeface="Cambri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9713" y="649288"/>
            <a:ext cx="9983787" cy="396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Федеральный проект «Успех каждого ребенка»</a:t>
            </a:r>
          </a:p>
        </p:txBody>
      </p:sp>
      <p:sp>
        <p:nvSpPr>
          <p:cNvPr id="428035" name="Прямоугольник 1"/>
          <p:cNvSpPr>
            <a:spLocks noChangeArrowheads="1"/>
          </p:cNvSpPr>
          <p:nvPr/>
        </p:nvSpPr>
        <p:spPr bwMode="auto">
          <a:xfrm>
            <a:off x="239713" y="981075"/>
            <a:ext cx="5280025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Охват дополнительным образованием детей более            </a:t>
            </a:r>
            <a:r>
              <a:rPr lang="ru-RU" sz="2500" b="1">
                <a:solidFill>
                  <a:srgbClr val="C00000"/>
                </a:solidFill>
                <a:latin typeface="Calibri" pitchFamily="34" charset="0"/>
              </a:rPr>
              <a:t>10 000 человек</a:t>
            </a:r>
          </a:p>
        </p:txBody>
      </p:sp>
      <p:sp>
        <p:nvSpPr>
          <p:cNvPr id="428036" name="Прямоугольник 12"/>
          <p:cNvSpPr>
            <a:spLocks noChangeArrowheads="1"/>
          </p:cNvSpPr>
          <p:nvPr/>
        </p:nvSpPr>
        <p:spPr bwMode="auto">
          <a:xfrm>
            <a:off x="719138" y="2924175"/>
            <a:ext cx="2908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2060"/>
                </a:solidFill>
                <a:latin typeface="Calibri" pitchFamily="34" charset="0"/>
              </a:rPr>
              <a:t>Детский технопарк «Кванториум»</a:t>
            </a:r>
            <a:endParaRPr lang="ru-RU" sz="2500" b="1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28037" name="Прямоугольник 13"/>
          <p:cNvSpPr>
            <a:spLocks noChangeArrowheads="1"/>
          </p:cNvSpPr>
          <p:nvPr/>
        </p:nvSpPr>
        <p:spPr bwMode="auto">
          <a:xfrm>
            <a:off x="5327650" y="2708275"/>
            <a:ext cx="29083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2060"/>
                </a:solidFill>
                <a:latin typeface="Calibri" pitchFamily="34" charset="0"/>
              </a:rPr>
              <a:t>Дворец детского и юношеского творчества имени А.А. Алексеевой</a:t>
            </a:r>
            <a:endParaRPr lang="ru-RU" sz="2500" b="1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428038" name="Прямоугольник 2"/>
          <p:cNvSpPr>
            <a:spLocks noChangeArrowheads="1"/>
          </p:cNvSpPr>
          <p:nvPr/>
        </p:nvSpPr>
        <p:spPr bwMode="auto">
          <a:xfrm>
            <a:off x="7823200" y="1844675"/>
            <a:ext cx="42243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2060"/>
                </a:solidFill>
                <a:latin typeface="Calibri" pitchFamily="34" charset="0"/>
              </a:rPr>
              <a:t>Центр детского творчества и методического обеспечения</a:t>
            </a:r>
          </a:p>
        </p:txBody>
      </p:sp>
      <p:pic>
        <p:nvPicPr>
          <p:cNvPr id="428039" name="Google Shape;1052;p112"/>
          <p:cNvPicPr preferRelativeResize="0">
            <a:picLocks noChangeAspect="1" noChangeArrowheads="1"/>
          </p:cNvPicPr>
          <p:nvPr/>
        </p:nvPicPr>
        <p:blipFill>
          <a:blip r:embed="rId3" cstate="print"/>
          <a:srcRect t="14330" b="14484"/>
          <a:stretch>
            <a:fillRect/>
          </a:stretch>
        </p:blipFill>
        <p:spPr bwMode="auto">
          <a:xfrm>
            <a:off x="5713413" y="1700213"/>
            <a:ext cx="163195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Google Shape;1053;p112" descr="C:\Users\filin\Desktop\ВАЖНО\ДОП_ ФОТО\ЛАБОРАТОРИИ ДДЮТ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5608" y="4544253"/>
            <a:ext cx="3779666" cy="171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8041" name="Google Shape;1067;p113" descr="https://pp.userapi.com/c848732/v848732479/57ae5/TZS0OkqQSzI.jpg"/>
          <p:cNvPicPr preferRelativeResize="0">
            <a:picLocks noChangeAspect="1" noChangeArrowheads="1"/>
          </p:cNvPicPr>
          <p:nvPr/>
        </p:nvPicPr>
        <p:blipFill>
          <a:blip r:embed="rId5" cstate="print"/>
          <a:srcRect l="54906" t="25481" b="38765"/>
          <a:stretch>
            <a:fillRect/>
          </a:stretch>
        </p:blipFill>
        <p:spPr bwMode="auto">
          <a:xfrm>
            <a:off x="814388" y="1989138"/>
            <a:ext cx="2038350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Google Shape;1090;p115" descr="F:\ДОП_ ФОТО\VRквантум_Кванториум (2).jpg"/>
          <p:cNvPicPr preferRelativeResize="0"/>
          <p:nvPr/>
        </p:nvPicPr>
        <p:blipFill rotWithShape="1">
          <a:blip r:embed="rId6">
            <a:alphaModFix/>
          </a:blip>
          <a:srcRect l="5872" r="18394"/>
          <a:stretch/>
        </p:blipFill>
        <p:spPr>
          <a:xfrm>
            <a:off x="316073" y="3505911"/>
            <a:ext cx="3228823" cy="177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Google Shape;1003;p108" descr="https://pp.userapi.com/c841339/v841339260/15ec7/SJ1Uk4qT-GA.jpg"/>
          <p:cNvPicPr preferRelativeResize="0"/>
          <p:nvPr/>
        </p:nvPicPr>
        <p:blipFill rotWithShape="1">
          <a:blip r:embed="rId7" cstate="print">
            <a:alphaModFix/>
          </a:blip>
          <a:srcRect l="18993" r="6849" b="8752"/>
          <a:stretch/>
        </p:blipFill>
        <p:spPr>
          <a:xfrm>
            <a:off x="9559665" y="912574"/>
            <a:ext cx="1592816" cy="1067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Google Shape;991;p107" descr="F:\ДОП_ ФОТО\робототехника ЦДТ.jpg"/>
          <p:cNvPicPr preferRelativeResize="0"/>
          <p:nvPr/>
        </p:nvPicPr>
        <p:blipFill rotWithShape="1">
          <a:blip r:embed="rId8" cstate="print">
            <a:alphaModFix/>
          </a:blip>
          <a:srcRect b="22480"/>
          <a:stretch/>
        </p:blipFill>
        <p:spPr>
          <a:xfrm>
            <a:off x="9303960" y="2643344"/>
            <a:ext cx="2880848" cy="1348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Google Shape;1029;p110"/>
          <p:cNvPicPr preferRelativeResize="0"/>
          <p:nvPr/>
        </p:nvPicPr>
        <p:blipFill rotWithShape="1">
          <a:blip r:embed="rId9">
            <a:alphaModFix/>
          </a:blip>
          <a:srcRect l="18732" t="25126"/>
          <a:stretch/>
        </p:blipFill>
        <p:spPr>
          <a:xfrm>
            <a:off x="8123400" y="5021407"/>
            <a:ext cx="3813951" cy="16418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Google Shape;1004;p108" descr="C:\Users\filin\Desktop\ВАЖНО\ДОП_ ФОТО\хореография ЦДТ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729125" y="4005064"/>
            <a:ext cx="3150657" cy="1683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Google Shape;1040;p111" descr="F:\ДОП_ ФОТО\Первенство Вологодской области по художественной гимнастике_ДДЮТ.jpg"/>
          <p:cNvPicPr preferRelativeResize="0"/>
          <p:nvPr/>
        </p:nvPicPr>
        <p:blipFill rotWithShape="1">
          <a:blip r:embed="rId11" cstate="print">
            <a:alphaModFix/>
          </a:blip>
          <a:srcRect r="4131"/>
          <a:stretch/>
        </p:blipFill>
        <p:spPr>
          <a:xfrm>
            <a:off x="4655840" y="5157192"/>
            <a:ext cx="2914222" cy="1543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7488" y="4448175"/>
            <a:ext cx="11845925" cy="256698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ru-RU" sz="3600" dirty="0">
                <a:latin typeface="+mj-lt"/>
              </a:rPr>
              <a:t> </a:t>
            </a:r>
          </a:p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ru-RU" dirty="0">
                <a:latin typeface="+mj-lt"/>
              </a:rPr>
              <a:t>Бюджетное профессиональное образовательное учреждение</a:t>
            </a:r>
          </a:p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ru-RU" dirty="0">
                <a:latin typeface="+mj-lt"/>
              </a:rPr>
              <a:t> Вологодской области «Череповецкий химико-технологический колледж»</a:t>
            </a:r>
          </a:p>
          <a:p>
            <a:pPr algn="ctr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ru-RU" sz="3600" dirty="0">
              <a:latin typeface="+mj-lt"/>
            </a:endParaRPr>
          </a:p>
        </p:txBody>
      </p:sp>
      <p:sp>
        <p:nvSpPr>
          <p:cNvPr id="266242" name="Text Placeholder 4"/>
          <p:cNvSpPr txBox="1">
            <a:spLocks/>
          </p:cNvSpPr>
          <p:nvPr/>
        </p:nvSpPr>
        <p:spPr bwMode="auto">
          <a:xfrm>
            <a:off x="433388" y="4733925"/>
            <a:ext cx="3852862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b="1">
              <a:solidFill>
                <a:srgbClr val="004A93"/>
              </a:solidFill>
              <a:latin typeface="Calibri" pitchFamily="34" charset="0"/>
            </a:endParaRPr>
          </a:p>
        </p:txBody>
      </p:sp>
      <p:pic>
        <p:nvPicPr>
          <p:cNvPr id="266243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1825" y="630238"/>
            <a:ext cx="5610225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30213" y="344488"/>
            <a:ext cx="11334750" cy="654050"/>
          </a:xfrm>
        </p:spPr>
        <p:txBody>
          <a:bodyPr/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b="0" dirty="0">
                <a:latin typeface="Calibri Light" panose="020F0302020204030204" pitchFamily="34" charset="0"/>
              </a:rPr>
              <a:t>Череповецкий</a:t>
            </a:r>
            <a:r>
              <a:rPr lang="ru-RU" b="0" dirty="0"/>
              <a:t> химико-технологический колледж </a:t>
            </a:r>
            <a:r>
              <a:rPr lang="ru-RU" sz="2400" dirty="0">
                <a:latin typeface="+mj-lt"/>
              </a:rPr>
              <a:t> </a:t>
            </a:r>
            <a:br>
              <a:rPr lang="ru-RU" sz="2400" dirty="0">
                <a:latin typeface="+mj-lt"/>
              </a:rPr>
            </a:br>
            <a:endParaRPr lang="ru-RU" sz="1800" dirty="0">
              <a:latin typeface="+mj-lt"/>
              <a:ea typeface="+mn-ea"/>
              <a:cs typeface="+mn-cs"/>
            </a:endParaRPr>
          </a:p>
        </p:txBody>
      </p:sp>
      <p:sp>
        <p:nvSpPr>
          <p:cNvPr id="268290" name="TextBox 3"/>
          <p:cNvSpPr txBox="1">
            <a:spLocks noChangeArrowheads="1"/>
          </p:cNvSpPr>
          <p:nvPr/>
        </p:nvSpPr>
        <p:spPr bwMode="auto">
          <a:xfrm>
            <a:off x="4151313" y="1154113"/>
            <a:ext cx="76136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04A93"/>
                </a:solidFill>
                <a:latin typeface="Calibri" pitchFamily="34" charset="0"/>
              </a:rPr>
              <a:t>1979 год </a:t>
            </a:r>
            <a:r>
              <a:rPr lang="ru-RU" sz="1600">
                <a:solidFill>
                  <a:srgbClr val="004A93"/>
                </a:solidFill>
                <a:latin typeface="Calibri" pitchFamily="34" charset="0"/>
              </a:rPr>
              <a:t>- на базе химического завода открывается Техническое училище № 37</a:t>
            </a:r>
          </a:p>
          <a:p>
            <a:endParaRPr lang="en-US" sz="1600">
              <a:solidFill>
                <a:srgbClr val="004A93"/>
              </a:solidFill>
              <a:latin typeface="Calibri" pitchFamily="34" charset="0"/>
            </a:endParaRPr>
          </a:p>
          <a:p>
            <a:r>
              <a:rPr lang="ru-RU" sz="1600" b="1">
                <a:solidFill>
                  <a:srgbClr val="004A93"/>
                </a:solidFill>
                <a:latin typeface="Calibri" pitchFamily="34" charset="0"/>
              </a:rPr>
              <a:t>2011 год </a:t>
            </a:r>
            <a:r>
              <a:rPr lang="ru-RU" sz="1600">
                <a:solidFill>
                  <a:srgbClr val="004A93"/>
                </a:solidFill>
                <a:latin typeface="Calibri" pitchFamily="34" charset="0"/>
              </a:rPr>
              <a:t>- училище преобразовано в бюджетное образовательное учреждение среднего профессионального образования "Череповецкий химико-технологический колледж»</a:t>
            </a:r>
          </a:p>
        </p:txBody>
      </p:sp>
      <p:sp>
        <p:nvSpPr>
          <p:cNvPr id="268291" name="TextBox 6"/>
          <p:cNvSpPr txBox="1">
            <a:spLocks noChangeArrowheads="1"/>
          </p:cNvSpPr>
          <p:nvPr/>
        </p:nvSpPr>
        <p:spPr bwMode="auto">
          <a:xfrm>
            <a:off x="4151313" y="2489200"/>
            <a:ext cx="76136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04A93"/>
                </a:solidFill>
                <a:latin typeface="Calibri" pitchFamily="34" charset="0"/>
              </a:rPr>
              <a:t>Директор БПОУ ВО «Череповецкий химико-технологический колледж» </a:t>
            </a:r>
          </a:p>
          <a:p>
            <a:r>
              <a:rPr lang="ru-RU" sz="1600">
                <a:solidFill>
                  <a:srgbClr val="004A93"/>
                </a:solidFill>
                <a:latin typeface="Calibri" pitchFamily="34" charset="0"/>
              </a:rPr>
              <a:t>Быкова Елена Олеговна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" y="3103563"/>
            <a:ext cx="4591050" cy="1168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4A93"/>
                </a:solidFill>
                <a:latin typeface="Calibri"/>
                <a:cs typeface="+mn-cs"/>
              </a:rPr>
              <a:t>В колледже работает 96 человек: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004A93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из них педагогических работников – </a:t>
            </a:r>
            <a:r>
              <a:rPr lang="ru-RU" b="1" dirty="0">
                <a:solidFill>
                  <a:srgbClr val="004A93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44</a:t>
            </a:r>
            <a:r>
              <a:rPr lang="ru-RU" sz="1600" dirty="0">
                <a:solidFill>
                  <a:srgbClr val="004A93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4A93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преподаватели – </a:t>
            </a:r>
            <a:r>
              <a:rPr lang="ru-RU" b="1" dirty="0">
                <a:solidFill>
                  <a:srgbClr val="004A93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31</a:t>
            </a:r>
            <a:r>
              <a:rPr lang="ru-RU" sz="1600" dirty="0">
                <a:solidFill>
                  <a:srgbClr val="004A93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4A93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мастера производственного обучения – </a:t>
            </a:r>
            <a:r>
              <a:rPr lang="ru-RU" b="1" dirty="0">
                <a:solidFill>
                  <a:srgbClr val="004A93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ru-RU" sz="1600" b="1" dirty="0">
              <a:solidFill>
                <a:srgbClr val="004A93"/>
              </a:solidFill>
              <a:latin typeface="Calibri"/>
              <a:cs typeface="+mn-cs"/>
            </a:endParaRPr>
          </a:p>
        </p:txBody>
      </p:sp>
      <p:sp>
        <p:nvSpPr>
          <p:cNvPr id="268293" name="TextBox 9"/>
          <p:cNvSpPr txBox="1">
            <a:spLocks noChangeArrowheads="1"/>
          </p:cNvSpPr>
          <p:nvPr/>
        </p:nvSpPr>
        <p:spPr bwMode="auto">
          <a:xfrm>
            <a:off x="373063" y="4271963"/>
            <a:ext cx="1160303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4A93"/>
                </a:solidFill>
                <a:latin typeface="Calibri" pitchFamily="34" charset="0"/>
              </a:rPr>
              <a:t>За всю историю, образовательное учреждение подготовило и выпустило более 14 000 молодых квалифицированных рабочих и специалистов. Сейчас стенах колледжа обучается 815 студентов. </a:t>
            </a:r>
          </a:p>
          <a:p>
            <a:endParaRPr lang="ru-RU" sz="1600">
              <a:solidFill>
                <a:srgbClr val="004A93"/>
              </a:solidFill>
              <a:latin typeface="Calibri" pitchFamily="34" charset="0"/>
            </a:endParaRPr>
          </a:p>
          <a:p>
            <a:r>
              <a:rPr lang="ru-RU" sz="1600">
                <a:solidFill>
                  <a:srgbClr val="004A93"/>
                </a:solidFill>
                <a:latin typeface="Calibri" pitchFamily="34" charset="0"/>
              </a:rPr>
              <a:t>В 2020-2021  учебном году </a:t>
            </a:r>
            <a:r>
              <a:rPr lang="ru-RU" sz="1600" b="1">
                <a:solidFill>
                  <a:srgbClr val="004A93"/>
                </a:solidFill>
                <a:latin typeface="Calibri" pitchFamily="34" charset="0"/>
              </a:rPr>
              <a:t>23 с</a:t>
            </a:r>
            <a:r>
              <a:rPr lang="ru-RU" sz="1600">
                <a:solidFill>
                  <a:srgbClr val="004A93"/>
                </a:solidFill>
                <a:latin typeface="Calibri" pitchFamily="34" charset="0"/>
              </a:rPr>
              <a:t>тудентам</a:t>
            </a:r>
            <a:r>
              <a:rPr lang="ru-RU" sz="1600" b="1">
                <a:solidFill>
                  <a:srgbClr val="004A93"/>
                </a:solidFill>
                <a:latin typeface="Calibri" pitchFamily="34" charset="0"/>
              </a:rPr>
              <a:t> </a:t>
            </a:r>
            <a:r>
              <a:rPr lang="ru-RU" sz="1600">
                <a:solidFill>
                  <a:srgbClr val="004A93"/>
                </a:solidFill>
                <a:latin typeface="Calibri" pitchFamily="34" charset="0"/>
              </a:rPr>
              <a:t>колледжа по решению Министерства просвещения РФ назначена стипендия  Правительства Российской Федерации</a:t>
            </a:r>
          </a:p>
          <a:p>
            <a:endParaRPr lang="ru-RU" sz="1600">
              <a:solidFill>
                <a:srgbClr val="004A93"/>
              </a:solidFill>
              <a:latin typeface="Calibri" pitchFamily="34" charset="0"/>
            </a:endParaRPr>
          </a:p>
          <a:p>
            <a:r>
              <a:rPr lang="ru-RU" sz="1600">
                <a:solidFill>
                  <a:srgbClr val="004A93"/>
                </a:solidFill>
                <a:latin typeface="Calibri" pitchFamily="34" charset="0"/>
              </a:rPr>
              <a:t>Ежегодно </a:t>
            </a:r>
            <a:r>
              <a:rPr lang="ru-RU" sz="1600" b="1">
                <a:solidFill>
                  <a:srgbClr val="004A93"/>
                </a:solidFill>
                <a:latin typeface="Calibri" pitchFamily="34" charset="0"/>
              </a:rPr>
              <a:t>4 </a:t>
            </a:r>
            <a:r>
              <a:rPr lang="ru-RU" sz="1600">
                <a:solidFill>
                  <a:srgbClr val="004A93"/>
                </a:solidFill>
                <a:latin typeface="Calibri" pitchFamily="34" charset="0"/>
              </a:rPr>
              <a:t>лучших студента по направлению химической отрасли награждаются именной стипендией компании «ФосАгро»</a:t>
            </a:r>
          </a:p>
        </p:txBody>
      </p:sp>
      <p:sp>
        <p:nvSpPr>
          <p:cNvPr id="268294" name="TextBox 11"/>
          <p:cNvSpPr txBox="1">
            <a:spLocks noChangeArrowheads="1"/>
          </p:cNvSpPr>
          <p:nvPr/>
        </p:nvSpPr>
        <p:spPr bwMode="auto">
          <a:xfrm>
            <a:off x="4972050" y="3249613"/>
            <a:ext cx="679291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04A93"/>
                </a:solidFill>
                <a:latin typeface="Calibri" pitchFamily="34" charset="0"/>
              </a:rPr>
              <a:t>Средний возраст педагогических работников - 42 года</a:t>
            </a:r>
          </a:p>
          <a:p>
            <a:r>
              <a:rPr lang="ru-RU" sz="1600">
                <a:solidFill>
                  <a:srgbClr val="004A93"/>
                </a:solidFill>
                <a:latin typeface="Calibri" pitchFamily="34" charset="0"/>
              </a:rPr>
              <a:t>71% педагогических работников имеют высшую категорию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73059" y="1154056"/>
            <a:ext cx="3685757" cy="1919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2152" name="Дата 1"/>
          <p:cNvSpPr>
            <a:spLocks noGrp="1"/>
          </p:cNvSpPr>
          <p:nvPr>
            <p:ph type="dt" sz="quarter" idx="19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4A93"/>
                </a:solidFill>
                <a:cs typeface="Arial" charset="0"/>
              </a:rPr>
              <a:t>30.08.2021</a:t>
            </a:r>
            <a:endParaRPr lang="en-GB" smtClean="0">
              <a:solidFill>
                <a:srgbClr val="004A93"/>
              </a:solidFill>
              <a:cs typeface="Arial" charset="0"/>
            </a:endParaRPr>
          </a:p>
        </p:txBody>
      </p:sp>
      <p:sp>
        <p:nvSpPr>
          <p:cNvPr id="262153" name="Номер слайда 2"/>
          <p:cNvSpPr>
            <a:spLocks noGrp="1"/>
          </p:cNvSpPr>
          <p:nvPr>
            <p:ph type="sldNum" sz="quarter" idx="18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5B7A9A-41BE-452F-8A98-21F8CF9B5357}" type="slidenum">
              <a:rPr lang="en-GB">
                <a:solidFill>
                  <a:srgbClr val="004A93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GB">
              <a:solidFill>
                <a:srgbClr val="004A93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40" name="Object 4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4340" name="Слайд think-cell" r:id="rId5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FFFF"/>
              </a:solidFill>
              <a:latin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30213" y="344488"/>
            <a:ext cx="11334750" cy="654050"/>
          </a:xfrm>
        </p:spPr>
        <p:txBody>
          <a:bodyPr/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dirty="0">
                <a:latin typeface="Calibri Light" panose="020F0302020204030204" pitchFamily="34" charset="0"/>
              </a:rPr>
              <a:t>Направления подготовки в 2021 - 2022 учебном году </a:t>
            </a:r>
            <a:r>
              <a:rPr lang="ru-RU" sz="2400" dirty="0">
                <a:latin typeface="+mj-lt"/>
              </a:rPr>
              <a:t/>
            </a:r>
            <a:br>
              <a:rPr lang="ru-RU" sz="2400" dirty="0">
                <a:latin typeface="+mj-lt"/>
              </a:rPr>
            </a:br>
            <a:endParaRPr lang="ru-RU" sz="1800" dirty="0">
              <a:latin typeface="+mj-lt"/>
              <a:ea typeface="+mn-ea"/>
              <a:cs typeface="+mn-cs"/>
            </a:endParaRPr>
          </a:p>
        </p:txBody>
      </p:sp>
      <p:sp>
        <p:nvSpPr>
          <p:cNvPr id="14343" name="TextBox 1"/>
          <p:cNvSpPr txBox="1">
            <a:spLocks noChangeArrowheads="1"/>
          </p:cNvSpPr>
          <p:nvPr/>
        </p:nvSpPr>
        <p:spPr bwMode="auto">
          <a:xfrm>
            <a:off x="2330450" y="1450975"/>
            <a:ext cx="26241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Химическая технология </a:t>
            </a:r>
          </a:p>
          <a:p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неорганических веществ</a:t>
            </a:r>
          </a:p>
        </p:txBody>
      </p:sp>
      <p:sp>
        <p:nvSpPr>
          <p:cNvPr id="14344" name="TextBox 6"/>
          <p:cNvSpPr txBox="1">
            <a:spLocks noChangeArrowheads="1"/>
          </p:cNvSpPr>
          <p:nvPr/>
        </p:nvSpPr>
        <p:spPr bwMode="auto">
          <a:xfrm>
            <a:off x="8374063" y="1265238"/>
            <a:ext cx="35194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Оснащение средствами автоматизации технологических </a:t>
            </a:r>
          </a:p>
          <a:p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процессов и производств (по отраслям)</a:t>
            </a:r>
          </a:p>
        </p:txBody>
      </p:sp>
      <p:sp>
        <p:nvSpPr>
          <p:cNvPr id="14345" name="TextBox 7"/>
          <p:cNvSpPr txBox="1">
            <a:spLocks noChangeArrowheads="1"/>
          </p:cNvSpPr>
          <p:nvPr/>
        </p:nvSpPr>
        <p:spPr bwMode="auto">
          <a:xfrm>
            <a:off x="2416175" y="3525838"/>
            <a:ext cx="31924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Техническая эксплуатация и </a:t>
            </a:r>
          </a:p>
          <a:p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обслуживание электрического</a:t>
            </a:r>
          </a:p>
          <a:p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и электромеханического </a:t>
            </a:r>
          </a:p>
          <a:p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оборудования</a:t>
            </a:r>
            <a:r>
              <a:rPr lang="en-US">
                <a:solidFill>
                  <a:srgbClr val="004A93"/>
                </a:solidFill>
                <a:latin typeface="Calibri Light" pitchFamily="34" charset="0"/>
              </a:rPr>
              <a:t> </a:t>
            </a:r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(по отраслям)</a:t>
            </a:r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>
            <a:off x="8374063" y="3716338"/>
            <a:ext cx="339090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Монтаж, техническое обслуживание и ремонт </a:t>
            </a:r>
          </a:p>
          <a:p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промышленного оборудования (по отраслям)</a:t>
            </a:r>
          </a:p>
        </p:txBody>
      </p:sp>
      <p:sp>
        <p:nvSpPr>
          <p:cNvPr id="14347" name="TextBox 10"/>
          <p:cNvSpPr txBox="1">
            <a:spLocks noChangeArrowheads="1"/>
          </p:cNvSpPr>
          <p:nvPr/>
        </p:nvSpPr>
        <p:spPr bwMode="auto">
          <a:xfrm>
            <a:off x="2417763" y="2762250"/>
            <a:ext cx="2451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Машинист локомотива</a:t>
            </a:r>
          </a:p>
        </p:txBody>
      </p:sp>
      <p:sp>
        <p:nvSpPr>
          <p:cNvPr id="14348" name="TextBox 11"/>
          <p:cNvSpPr txBox="1">
            <a:spLocks noChangeArrowheads="1"/>
          </p:cNvSpPr>
          <p:nvPr/>
        </p:nvSpPr>
        <p:spPr bwMode="auto">
          <a:xfrm>
            <a:off x="8374063" y="4919663"/>
            <a:ext cx="33909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Сварщик (ручной и частично </a:t>
            </a:r>
          </a:p>
          <a:p>
            <a:pPr algn="just"/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механизированной </a:t>
            </a:r>
          </a:p>
          <a:p>
            <a:pPr algn="just"/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сварки (наплавки)</a:t>
            </a:r>
          </a:p>
        </p:txBody>
      </p:sp>
      <p:sp>
        <p:nvSpPr>
          <p:cNvPr id="14349" name="TextBox 12"/>
          <p:cNvSpPr txBox="1">
            <a:spLocks noChangeArrowheads="1"/>
          </p:cNvSpPr>
          <p:nvPr/>
        </p:nvSpPr>
        <p:spPr bwMode="auto">
          <a:xfrm>
            <a:off x="2417763" y="5189538"/>
            <a:ext cx="30686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Информационные системы и </a:t>
            </a:r>
          </a:p>
          <a:p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программирование</a:t>
            </a:r>
          </a:p>
        </p:txBody>
      </p:sp>
      <p:sp>
        <p:nvSpPr>
          <p:cNvPr id="14350" name="TextBox 20"/>
          <p:cNvSpPr txBox="1">
            <a:spLocks noChangeArrowheads="1"/>
          </p:cNvSpPr>
          <p:nvPr/>
        </p:nvSpPr>
        <p:spPr bwMode="auto">
          <a:xfrm>
            <a:off x="8374063" y="2514600"/>
            <a:ext cx="3554412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Аппаратчик-оператор производства</a:t>
            </a:r>
          </a:p>
          <a:p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неорганических веществ</a:t>
            </a:r>
          </a:p>
        </p:txBody>
      </p:sp>
      <p:pic>
        <p:nvPicPr>
          <p:cNvPr id="14351" name="Рисунок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0225" y="1258888"/>
            <a:ext cx="167640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2" name="Рисунок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0225" y="3624263"/>
            <a:ext cx="16764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3" name="Рисунок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7525" y="2505075"/>
            <a:ext cx="16891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4" name="Рисунок 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83338" y="1255713"/>
            <a:ext cx="1876425" cy="10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5" name="Рисунок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83338" y="3624263"/>
            <a:ext cx="1857375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6" name="Рисунок 2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83338" y="2498725"/>
            <a:ext cx="1876425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7" name="Рисунок 2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83338" y="4810125"/>
            <a:ext cx="1857375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8" name="Picture 41" descr="C:\Users\NADementeva\Desktop\Информационные системы и программирование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17525" y="4810125"/>
            <a:ext cx="1689100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9" name="Дата 14"/>
          <p:cNvSpPr>
            <a:spLocks noGrp="1"/>
          </p:cNvSpPr>
          <p:nvPr>
            <p:ph type="dt" sz="quarter" idx="19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4A93"/>
                </a:solidFill>
                <a:cs typeface="Arial" charset="0"/>
              </a:rPr>
              <a:t>30.08.2021</a:t>
            </a:r>
            <a:endParaRPr lang="en-GB" smtClean="0">
              <a:solidFill>
                <a:srgbClr val="004A93"/>
              </a:solidFill>
              <a:cs typeface="Arial" charset="0"/>
            </a:endParaRPr>
          </a:p>
        </p:txBody>
      </p:sp>
      <p:sp>
        <p:nvSpPr>
          <p:cNvPr id="14360" name="Номер слайда 15"/>
          <p:cNvSpPr>
            <a:spLocks noGrp="1"/>
          </p:cNvSpPr>
          <p:nvPr>
            <p:ph type="sldNum" sz="quarter" idx="18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1D9EDD-61C9-4168-B0A9-632011B8A7A6}" type="slidenum">
              <a:rPr lang="en-GB">
                <a:solidFill>
                  <a:srgbClr val="004A93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en-GB">
              <a:solidFill>
                <a:srgbClr val="004A93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4" name="Object 4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5364" name="Слайд think-cell" r:id="rId14" imgW="360" imgH="360" progId="">
              <p:embed/>
            </p:oleObj>
          </a:graphicData>
        </a:graphic>
      </p:graphicFrame>
      <p:sp>
        <p:nvSpPr>
          <p:cNvPr id="3" name="Прямоугольник 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rgbClr val="FFFFFF"/>
              </a:solidFill>
              <a:sym typeface="Calibri" panose="020F0502020204030204" pitchFamily="34" charset="0"/>
            </a:endParaRPr>
          </a:p>
        </p:txBody>
      </p:sp>
      <p:sp>
        <p:nvSpPr>
          <p:cNvPr id="15366" name="Заголовок 3"/>
          <p:cNvSpPr>
            <a:spLocks noGrp="1"/>
          </p:cNvSpPr>
          <p:nvPr>
            <p:ph type="title"/>
          </p:nvPr>
        </p:nvSpPr>
        <p:spPr bwMode="auto">
          <a:xfrm>
            <a:off x="430213" y="374650"/>
            <a:ext cx="11334750" cy="652463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latin typeface="Calibri Light" pitchFamily="34" charset="0"/>
              </a:rPr>
              <a:t>Результаты приёмной кампании в 2021 – 2022 учебном году</a:t>
            </a:r>
            <a:br>
              <a:rPr lang="ru-RU" smtClean="0">
                <a:latin typeface="Calibri Light" pitchFamily="34" charset="0"/>
              </a:rPr>
            </a:br>
            <a:r>
              <a:rPr lang="ru-RU" smtClean="0">
                <a:latin typeface="Calibri Light" pitchFamily="34" charset="0"/>
              </a:rPr>
              <a:t>(</a:t>
            </a:r>
            <a:r>
              <a:rPr lang="ru-RU" i="1" smtClean="0">
                <a:latin typeface="Calibri Light" pitchFamily="34" charset="0"/>
              </a:rPr>
              <a:t>на бюджетные места)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395288" y="1268413"/>
          <a:ext cx="11577621" cy="5052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55217">
                  <a:extLst>
                    <a:ext uri="{9D8B030D-6E8A-4147-A177-3AD203B41FA5}"/>
                  </a:extLst>
                </a:gridCol>
                <a:gridCol w="1807468">
                  <a:extLst>
                    <a:ext uri="{9D8B030D-6E8A-4147-A177-3AD203B41FA5}"/>
                  </a:extLst>
                </a:gridCol>
                <a:gridCol w="1807468">
                  <a:extLst>
                    <a:ext uri="{9D8B030D-6E8A-4147-A177-3AD203B41FA5}"/>
                  </a:extLst>
                </a:gridCol>
                <a:gridCol w="1807468">
                  <a:extLst>
                    <a:ext uri="{9D8B030D-6E8A-4147-A177-3AD203B41FA5}"/>
                  </a:extLst>
                </a:gridCol>
              </a:tblGrid>
              <a:tr h="60648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+mn-lt"/>
                        </a:rPr>
                        <a:t>Специальность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Конкурс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чел/место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+mn-lt"/>
                        </a:rPr>
                        <a:t>Количество заявлений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+mn-lt"/>
                        </a:rPr>
                        <a:t>Средний балл</a:t>
                      </a:r>
                      <a:r>
                        <a:rPr lang="ru-RU" sz="1600" baseline="0" dirty="0">
                          <a:solidFill>
                            <a:srgbClr val="002060"/>
                          </a:solidFill>
                          <a:latin typeface="+mn-lt"/>
                        </a:rPr>
                        <a:t>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+mn-lt"/>
                        </a:rPr>
                        <a:t>по аттестату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9141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600" kern="1200" dirty="0">
                          <a:solidFill>
                            <a:srgbClr val="004A93"/>
                          </a:solidFill>
                          <a:latin typeface="+mn-lt"/>
                          <a:ea typeface="+mn-ea"/>
                          <a:cs typeface="+mn-cs"/>
                        </a:rPr>
                        <a:t>Химическая технология неорганических веществ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600" kern="1200" dirty="0">
                          <a:solidFill>
                            <a:srgbClr val="004A93"/>
                          </a:solidFill>
                          <a:latin typeface="+mn-lt"/>
                          <a:ea typeface="+mn-ea"/>
                          <a:cs typeface="+mn-cs"/>
                        </a:rPr>
                        <a:t>4,36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600" kern="1200" dirty="0">
                          <a:solidFill>
                            <a:srgbClr val="004A93"/>
                          </a:solidFill>
                          <a:latin typeface="+mn-lt"/>
                          <a:ea typeface="+mn-ea"/>
                          <a:cs typeface="+mn-cs"/>
                        </a:rPr>
                        <a:t>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6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5,00 - 4,40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9903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600" kern="1200" dirty="0">
                          <a:solidFill>
                            <a:srgbClr val="004A93"/>
                          </a:solidFill>
                          <a:latin typeface="+mn-lt"/>
                          <a:ea typeface="+mn-ea"/>
                          <a:cs typeface="+mn-cs"/>
                        </a:rPr>
                        <a:t>Монтаж, техническое обслуживание и ремонт промышленного оборудования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600" kern="1200" dirty="0">
                          <a:solidFill>
                            <a:srgbClr val="004A93"/>
                          </a:solidFill>
                          <a:latin typeface="+mn-lt"/>
                          <a:ea typeface="+mn-ea"/>
                          <a:cs typeface="+mn-cs"/>
                        </a:rPr>
                        <a:t>3,36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en-US" sz="1600" kern="1200" dirty="0">
                          <a:solidFill>
                            <a:srgbClr val="004A93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ru-RU" sz="1600" kern="1200" dirty="0">
                          <a:solidFill>
                            <a:srgbClr val="004A93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en-US" sz="1600" kern="1200" dirty="0">
                          <a:solidFill>
                            <a:srgbClr val="004A93"/>
                          </a:solidFill>
                          <a:latin typeface="+mn-lt"/>
                          <a:ea typeface="+mn-ea"/>
                          <a:cs typeface="+mn-cs"/>
                        </a:rPr>
                        <a:t>4,</a:t>
                      </a:r>
                      <a:r>
                        <a:rPr lang="ru-RU" sz="1600" kern="1200" dirty="0">
                          <a:solidFill>
                            <a:srgbClr val="004A93"/>
                          </a:solidFill>
                          <a:latin typeface="+mn-lt"/>
                          <a:ea typeface="+mn-ea"/>
                          <a:cs typeface="+mn-cs"/>
                        </a:rPr>
                        <a:t>25 </a:t>
                      </a:r>
                      <a:r>
                        <a:rPr lang="en-US" sz="1600" kern="1200" dirty="0">
                          <a:solidFill>
                            <a:srgbClr val="004A93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kern="1200" dirty="0">
                          <a:solidFill>
                            <a:srgbClr val="004A93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>
                          <a:solidFill>
                            <a:srgbClr val="004A93"/>
                          </a:solidFill>
                          <a:latin typeface="+mn-lt"/>
                          <a:ea typeface="+mn-ea"/>
                          <a:cs typeface="+mn-cs"/>
                        </a:rPr>
                        <a:t>3,2</a:t>
                      </a:r>
                      <a:r>
                        <a:rPr lang="ru-RU" sz="1600" kern="1200" dirty="0">
                          <a:solidFill>
                            <a:srgbClr val="004A93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9903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600" kern="1200" dirty="0">
                          <a:solidFill>
                            <a:srgbClr val="004A93"/>
                          </a:solidFill>
                          <a:latin typeface="+mn-lt"/>
                          <a:ea typeface="+mn-ea"/>
                          <a:cs typeface="+mn-cs"/>
                        </a:rPr>
                        <a:t>Оснащение средствами автоматизации технологических процессов и производств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6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8,56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600" kern="1200" dirty="0">
                          <a:solidFill>
                            <a:srgbClr val="004A93"/>
                          </a:solidFill>
                          <a:latin typeface="+mn-lt"/>
                          <a:ea typeface="+mn-ea"/>
                          <a:cs typeface="+mn-cs"/>
                        </a:rPr>
                        <a:t>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6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5,00 - 4,19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9141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600" kern="1200" dirty="0">
                          <a:solidFill>
                            <a:srgbClr val="004A93"/>
                          </a:solidFill>
                          <a:latin typeface="+mn-lt"/>
                          <a:ea typeface="+mn-ea"/>
                          <a:cs typeface="+mn-cs"/>
                        </a:rPr>
                        <a:t>Техническая эксплуатация электрического и электромеханического оборудования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6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7,76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600" kern="1200" dirty="0">
                          <a:solidFill>
                            <a:srgbClr val="004A93"/>
                          </a:solidFill>
                          <a:latin typeface="+mn-lt"/>
                          <a:ea typeface="+mn-ea"/>
                          <a:cs typeface="+mn-cs"/>
                        </a:rPr>
                        <a:t>194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600" kern="1200" dirty="0">
                          <a:solidFill>
                            <a:srgbClr val="004A93"/>
                          </a:solidFill>
                          <a:latin typeface="+mn-lt"/>
                          <a:ea typeface="+mn-ea"/>
                          <a:cs typeface="+mn-cs"/>
                        </a:rPr>
                        <a:t>4,41 - 3,75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91418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600" kern="1200" dirty="0">
                          <a:solidFill>
                            <a:srgbClr val="004A93"/>
                          </a:solidFill>
                          <a:latin typeface="+mn-lt"/>
                          <a:ea typeface="+mn-ea"/>
                          <a:cs typeface="+mn-cs"/>
                        </a:rPr>
                        <a:t>Аппаратчик-оператор производства неорганических веществ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600" kern="1200" dirty="0">
                          <a:solidFill>
                            <a:srgbClr val="004A93"/>
                          </a:solidFill>
                          <a:latin typeface="+mn-lt"/>
                          <a:ea typeface="+mn-ea"/>
                          <a:cs typeface="+mn-cs"/>
                        </a:rPr>
                        <a:t>3,2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600" kern="1200" dirty="0">
                          <a:solidFill>
                            <a:srgbClr val="004A93"/>
                          </a:solidFill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ru-RU" sz="1600" kern="1200" dirty="0">
                          <a:solidFill>
                            <a:srgbClr val="004A93"/>
                          </a:solidFill>
                          <a:latin typeface="+mn-lt"/>
                          <a:ea typeface="+mn-ea"/>
                          <a:cs typeface="+mn-cs"/>
                        </a:rPr>
                        <a:t>4,32 - 3,11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9141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4A93"/>
                          </a:solidFill>
                          <a:latin typeface="+mn-lt"/>
                        </a:rPr>
                        <a:t>Сварщик (ручной и частично механизированной сварки (наплавки)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4A93"/>
                          </a:solidFill>
                          <a:latin typeface="+mn-lt"/>
                        </a:rPr>
                        <a:t>2,64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4A93"/>
                          </a:solidFill>
                          <a:latin typeface="+mn-lt"/>
                        </a:rPr>
                        <a:t>132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4A93"/>
                          </a:solidFill>
                          <a:latin typeface="+mn-lt"/>
                        </a:rPr>
                        <a:t>4,05 - 3,00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9141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4A93"/>
                          </a:solidFill>
                          <a:latin typeface="+mn-lt"/>
                        </a:rPr>
                        <a:t>Машинист локомотива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4A93"/>
                          </a:solidFill>
                          <a:latin typeface="+mn-lt"/>
                        </a:rPr>
                        <a:t>3,12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4A93"/>
                          </a:solidFill>
                          <a:latin typeface="+mn-lt"/>
                        </a:rPr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4A93"/>
                          </a:solidFill>
                          <a:latin typeface="+mn-lt"/>
                        </a:rPr>
                        <a:t>5,00 - 3,85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9903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latin typeface="+mn-lt"/>
                        </a:rPr>
                        <a:t>Информационные системы и программирование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latin typeface="+mn-lt"/>
                        </a:rPr>
                        <a:t>8,8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004A93"/>
                          </a:solidFill>
                          <a:latin typeface="+mn-lt"/>
                        </a:rPr>
                        <a:t>220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latin typeface="+mn-lt"/>
                        </a:rPr>
                        <a:t>5,00 - 4,27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91418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ru-RU" sz="1600" b="1" dirty="0">
                          <a:solidFill>
                            <a:srgbClr val="004A93"/>
                          </a:solidFill>
                          <a:latin typeface="+mn-lt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b="1" dirty="0">
                          <a:solidFill>
                            <a:srgbClr val="004A93"/>
                          </a:solidFill>
                          <a:latin typeface="+mn-lt"/>
                        </a:rPr>
                        <a:t>5,2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600" b="1" dirty="0">
                          <a:solidFill>
                            <a:srgbClr val="004A93"/>
                          </a:solidFill>
                          <a:latin typeface="+mn-lt"/>
                        </a:rPr>
                        <a:t>1111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1600" dirty="0">
                        <a:solidFill>
                          <a:srgbClr val="004A93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72" name="Прямоугольник 71"/>
          <p:cNvSpPr/>
          <p:nvPr>
            <p:custDataLst>
              <p:tags r:id="rId4"/>
            </p:custDataLst>
          </p:nvPr>
        </p:nvSpPr>
        <p:spPr bwMode="gray">
          <a:xfrm>
            <a:off x="1216025" y="2249488"/>
            <a:ext cx="19685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/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7463" tIns="0" rIns="17463" bIns="0" anchor="b"/>
          <a:lstStyle/>
          <a:p>
            <a:pPr algn="ctr" fontAlgn="auto">
              <a:defRPr/>
            </a:pPr>
            <a:endParaRPr lang="ru-RU" sz="1000" dirty="0">
              <a:solidFill>
                <a:srgbClr val="004A93"/>
              </a:solidFill>
              <a:sym typeface="+mn-lt"/>
            </a:endParaRPr>
          </a:p>
        </p:txBody>
      </p:sp>
      <p:sp>
        <p:nvSpPr>
          <p:cNvPr id="80" name="Прямоугольник 79"/>
          <p:cNvSpPr/>
          <p:nvPr>
            <p:custDataLst>
              <p:tags r:id="rId5"/>
            </p:custDataLst>
          </p:nvPr>
        </p:nvSpPr>
        <p:spPr bwMode="gray">
          <a:xfrm>
            <a:off x="8056563" y="1998663"/>
            <a:ext cx="19685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/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7463" tIns="0" rIns="17463" bIns="0" anchor="b"/>
          <a:lstStyle/>
          <a:p>
            <a:pPr algn="ctr" fontAlgn="auto">
              <a:defRPr/>
            </a:pPr>
            <a:endParaRPr lang="ru-RU" sz="1000" dirty="0">
              <a:solidFill>
                <a:srgbClr val="004A93"/>
              </a:solidFill>
              <a:sym typeface="+mn-lt"/>
            </a:endParaRPr>
          </a:p>
        </p:txBody>
      </p:sp>
      <p:sp>
        <p:nvSpPr>
          <p:cNvPr id="97" name="Прямоугольник 96"/>
          <p:cNvSpPr/>
          <p:nvPr>
            <p:custDataLst>
              <p:tags r:id="rId6"/>
            </p:custDataLst>
          </p:nvPr>
        </p:nvSpPr>
        <p:spPr bwMode="gray">
          <a:xfrm>
            <a:off x="8945563" y="1687513"/>
            <a:ext cx="19685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/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7463" tIns="0" rIns="17463" bIns="0" anchor="b"/>
          <a:lstStyle/>
          <a:p>
            <a:pPr algn="ctr" fontAlgn="auto">
              <a:defRPr/>
            </a:pPr>
            <a:endParaRPr lang="ru-RU" sz="1000" dirty="0">
              <a:solidFill>
                <a:srgbClr val="004A93"/>
              </a:solidFill>
              <a:sym typeface="+mn-lt"/>
            </a:endParaRPr>
          </a:p>
        </p:txBody>
      </p:sp>
      <p:sp>
        <p:nvSpPr>
          <p:cNvPr id="83" name="Прямоугольник 82"/>
          <p:cNvSpPr/>
          <p:nvPr>
            <p:custDataLst>
              <p:tags r:id="rId7"/>
            </p:custDataLst>
          </p:nvPr>
        </p:nvSpPr>
        <p:spPr bwMode="gray">
          <a:xfrm>
            <a:off x="1660525" y="2187575"/>
            <a:ext cx="19685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/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7463" tIns="0" rIns="17463" bIns="0" anchor="b"/>
          <a:lstStyle/>
          <a:p>
            <a:pPr algn="ctr" fontAlgn="auto">
              <a:defRPr/>
            </a:pPr>
            <a:endParaRPr lang="ru-RU" sz="1000" dirty="0">
              <a:solidFill>
                <a:srgbClr val="004A93"/>
              </a:solidFill>
              <a:sym typeface="+mn-lt"/>
            </a:endParaRPr>
          </a:p>
        </p:txBody>
      </p:sp>
      <p:sp>
        <p:nvSpPr>
          <p:cNvPr id="79" name="Прямоугольник 78"/>
          <p:cNvSpPr/>
          <p:nvPr>
            <p:custDataLst>
              <p:tags r:id="rId8"/>
            </p:custDataLst>
          </p:nvPr>
        </p:nvSpPr>
        <p:spPr bwMode="gray">
          <a:xfrm>
            <a:off x="7612063" y="2346325"/>
            <a:ext cx="19685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/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7463" tIns="0" rIns="17463" bIns="0" anchor="b"/>
          <a:lstStyle/>
          <a:p>
            <a:pPr algn="ctr" fontAlgn="auto">
              <a:defRPr/>
            </a:pPr>
            <a:endParaRPr lang="ru-RU" sz="1000" dirty="0">
              <a:solidFill>
                <a:srgbClr val="004A93"/>
              </a:solidFill>
              <a:sym typeface="+mn-lt"/>
            </a:endParaRPr>
          </a:p>
        </p:txBody>
      </p:sp>
      <p:sp>
        <p:nvSpPr>
          <p:cNvPr id="41" name="Прямоугольник 40"/>
          <p:cNvSpPr/>
          <p:nvPr>
            <p:custDataLst>
              <p:tags r:id="rId9"/>
            </p:custDataLst>
          </p:nvPr>
        </p:nvSpPr>
        <p:spPr bwMode="auto">
          <a:xfrm>
            <a:off x="10264775" y="2852738"/>
            <a:ext cx="55880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/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defRPr/>
            </a:pPr>
            <a:endParaRPr lang="ru-RU" sz="1000" dirty="0">
              <a:solidFill>
                <a:srgbClr val="004A93"/>
              </a:solidFill>
              <a:sym typeface="+mn-lt"/>
            </a:endParaRPr>
          </a:p>
        </p:txBody>
      </p:sp>
      <p:sp>
        <p:nvSpPr>
          <p:cNvPr id="56" name="Прямоугольник 55"/>
          <p:cNvSpPr/>
          <p:nvPr>
            <p:custDataLst>
              <p:tags r:id="rId10"/>
            </p:custDataLst>
          </p:nvPr>
        </p:nvSpPr>
        <p:spPr bwMode="auto">
          <a:xfrm>
            <a:off x="11155363" y="3055938"/>
            <a:ext cx="55880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/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defRPr/>
            </a:pPr>
            <a:endParaRPr lang="ru-RU" sz="1000" dirty="0">
              <a:solidFill>
                <a:srgbClr val="004A93"/>
              </a:solidFill>
              <a:sym typeface="+mn-lt"/>
            </a:endParaRPr>
          </a:p>
        </p:txBody>
      </p:sp>
      <p:sp>
        <p:nvSpPr>
          <p:cNvPr id="42" name="Прямоугольник 41"/>
          <p:cNvSpPr/>
          <p:nvPr>
            <p:custDataLst>
              <p:tags r:id="rId11"/>
            </p:custDataLst>
          </p:nvPr>
        </p:nvSpPr>
        <p:spPr bwMode="auto">
          <a:xfrm>
            <a:off x="10264775" y="3055938"/>
            <a:ext cx="558800" cy="152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/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fontAlgn="auto">
              <a:defRPr/>
            </a:pPr>
            <a:endParaRPr lang="ru-RU" sz="1000" dirty="0">
              <a:solidFill>
                <a:srgbClr val="004A93"/>
              </a:solidFill>
              <a:sym typeface="+mn-lt"/>
            </a:endParaRPr>
          </a:p>
        </p:txBody>
      </p:sp>
      <p:sp>
        <p:nvSpPr>
          <p:cNvPr id="15432" name="Дата 1"/>
          <p:cNvSpPr>
            <a:spLocks noGrp="1"/>
          </p:cNvSpPr>
          <p:nvPr>
            <p:ph type="dt" sz="quarter" idx="2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4A93"/>
                </a:solidFill>
                <a:cs typeface="Arial" charset="0"/>
              </a:rPr>
              <a:t>30.08.2021</a:t>
            </a:r>
            <a:endParaRPr lang="en-GB" smtClean="0">
              <a:solidFill>
                <a:srgbClr val="004A93"/>
              </a:solidFill>
              <a:cs typeface="Arial" charset="0"/>
            </a:endParaRPr>
          </a:p>
        </p:txBody>
      </p:sp>
      <p:sp>
        <p:nvSpPr>
          <p:cNvPr id="15433" name="Номер слайда 4"/>
          <p:cNvSpPr>
            <a:spLocks noGrp="1"/>
          </p:cNvSpPr>
          <p:nvPr>
            <p:ph type="sldNum" sz="quarter" idx="2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5374C9-09A7-43D7-BE71-F30A153AC091}" type="slidenum">
              <a:rPr lang="en-GB">
                <a:solidFill>
                  <a:srgbClr val="004A93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GB">
              <a:solidFill>
                <a:srgbClr val="004A93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Номер слайда 2"/>
          <p:cNvSpPr>
            <a:spLocks noGrp="1"/>
          </p:cNvSpPr>
          <p:nvPr>
            <p:ph type="sldNum" sz="quarter" idx="16"/>
          </p:nvPr>
        </p:nvSpPr>
        <p:spPr bwMode="auto">
          <a:xfrm>
            <a:off x="11355388" y="6294438"/>
            <a:ext cx="430212" cy="211137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2BECD3-F33E-4D64-9D01-42E360B2027E}" type="slidenum">
              <a:rPr lang="en-GB">
                <a:solidFill>
                  <a:srgbClr val="004A93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GB">
              <a:solidFill>
                <a:srgbClr val="004A93"/>
              </a:solidFill>
              <a:cs typeface="Arial" charset="0"/>
            </a:endParaRPr>
          </a:p>
        </p:txBody>
      </p:sp>
      <p:sp>
        <p:nvSpPr>
          <p:cNvPr id="20" name="Title 4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430252" y="344482"/>
            <a:ext cx="11355700" cy="65405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altLang="ru-RU" dirty="0">
                <a:solidFill>
                  <a:srgbClr val="004A93"/>
                </a:solidFill>
                <a:latin typeface="Calibri Light"/>
              </a:rPr>
              <a:t>Инновационные инструменты обучения</a:t>
            </a:r>
            <a:endParaRPr lang="en-GB" dirty="0">
              <a:solidFill>
                <a:srgbClr val="004A93"/>
              </a:solidFill>
              <a:highlight>
                <a:srgbClr val="FFFF00"/>
              </a:highlight>
              <a:latin typeface="Calibri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7975" y="2378075"/>
            <a:ext cx="274320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4A93"/>
                </a:solidFill>
                <a:latin typeface="Calibri"/>
                <a:cs typeface="+mn-cs"/>
              </a:rPr>
              <a:t>Мастерская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4A93"/>
                </a:solidFill>
                <a:latin typeface="Calibri"/>
                <a:cs typeface="+mn-cs"/>
              </a:rPr>
              <a:t> Промышленная автоматика</a:t>
            </a:r>
            <a:endParaRPr lang="ru-RU" sz="1400" b="1" kern="0" dirty="0">
              <a:solidFill>
                <a:srgbClr val="004A93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68688" y="2378075"/>
            <a:ext cx="2381250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4A93"/>
                </a:solidFill>
                <a:latin typeface="Calibri"/>
                <a:cs typeface="+mn-cs"/>
              </a:rPr>
              <a:t>Мастерская Лабораторный химический анализ</a:t>
            </a:r>
            <a:endParaRPr lang="ru-RU" sz="1400" b="1" kern="0" dirty="0">
              <a:solidFill>
                <a:srgbClr val="004A93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275461" name="TextBox 25"/>
          <p:cNvSpPr txBox="1">
            <a:spLocks noChangeArrowheads="1"/>
          </p:cNvSpPr>
          <p:nvPr/>
        </p:nvSpPr>
        <p:spPr bwMode="auto">
          <a:xfrm>
            <a:off x="9351963" y="2386013"/>
            <a:ext cx="23844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solidFill>
                  <a:srgbClr val="004A93"/>
                </a:solidFill>
                <a:latin typeface="Calibri" pitchFamily="34" charset="0"/>
              </a:rPr>
              <a:t>Мастерская Сварочные технологии</a:t>
            </a:r>
            <a:endParaRPr lang="ru-RU" sz="1400" b="1">
              <a:solidFill>
                <a:srgbClr val="004A93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00788" y="2386013"/>
            <a:ext cx="2619375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4A93"/>
                </a:solidFill>
                <a:latin typeface="Calibri"/>
                <a:cs typeface="+mn-cs"/>
              </a:rPr>
              <a:t>Мастерская Промышленная механика и монтаж</a:t>
            </a:r>
            <a:endParaRPr lang="ru-RU" sz="1400" b="1" kern="0" dirty="0">
              <a:solidFill>
                <a:srgbClr val="004A93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275463" name="Picture 2" descr="C:\Users\NADementeva\Разное\визит президента\Фото\Лаборатория фото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4888" y="3108325"/>
            <a:ext cx="2227262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64" name="Picture 7" descr="C:\Users\NADementeva\Разное\визит президента\Фото\Электромонтаж_чемпионат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775" y="3130550"/>
            <a:ext cx="2149475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65" name="Picture 11" descr="https://auto-meh.ru/images/news/2017/12/2/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7013" y="3068638"/>
            <a:ext cx="2174875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5466" name="Picture 13" descr="https://www.korabel.ru/filemanager/IMAGES/0/131/13119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413875" y="3057525"/>
            <a:ext cx="2322513" cy="29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5467" name="AutoShape 15" descr="Лот 5 - Промышленные и инженерные технолог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004A93"/>
              </a:solidFill>
              <a:latin typeface="Calibri" pitchFamily="34" charset="0"/>
            </a:endParaRPr>
          </a:p>
        </p:txBody>
      </p:sp>
      <p:sp>
        <p:nvSpPr>
          <p:cNvPr id="275468" name="AutoShape 17" descr="Лот 5 - Промышленные и инженерные технологии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solidFill>
                <a:srgbClr val="004A93"/>
              </a:solidFill>
              <a:latin typeface="Calibri" pitchFamily="34" charset="0"/>
            </a:endParaRPr>
          </a:p>
        </p:txBody>
      </p:sp>
      <p:pic>
        <p:nvPicPr>
          <p:cNvPr id="275469" name="Picture 19" descr="http://xn--l1amhh.xn--p1ai/images/lot5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43363" y="1308100"/>
            <a:ext cx="34575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9326" name="Дата 4"/>
          <p:cNvSpPr>
            <a:spLocks noGrp="1"/>
          </p:cNvSpPr>
          <p:nvPr>
            <p:ph type="dt" sz="quarter" idx="17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4A93"/>
                </a:solidFill>
                <a:cs typeface="Arial" charset="0"/>
              </a:rPr>
              <a:t>30.08.2021</a:t>
            </a:r>
            <a:endParaRPr lang="en-GB" smtClean="0">
              <a:solidFill>
                <a:srgbClr val="004A93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Title 4"/>
          <p:cNvSpPr>
            <a:spLocks noGrp="1"/>
          </p:cNvSpPr>
          <p:nvPr>
            <p:ph type="title"/>
          </p:nvPr>
        </p:nvSpPr>
        <p:spPr bwMode="auto">
          <a:xfrm>
            <a:off x="487363" y="233363"/>
            <a:ext cx="11334750" cy="654050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mtClean="0">
                <a:latin typeface="Calibri Light" pitchFamily="34" charset="0"/>
                <a:cs typeface="Times New Roman" pitchFamily="18" charset="0"/>
              </a:rPr>
              <a:t>Модель организации непрерывного опережающего (дуального)</a:t>
            </a:r>
            <a:br>
              <a:rPr lang="ru-RU" altLang="ru-RU" smtClean="0">
                <a:latin typeface="Calibri Light" pitchFamily="34" charset="0"/>
                <a:cs typeface="Times New Roman" pitchFamily="18" charset="0"/>
              </a:rPr>
            </a:br>
            <a:r>
              <a:rPr lang="ru-RU" altLang="ru-RU" smtClean="0">
                <a:latin typeface="Calibri Light" pitchFamily="34" charset="0"/>
                <a:cs typeface="Times New Roman" pitchFamily="18" charset="0"/>
              </a:rPr>
              <a:t>профессионального образования при поддержке компании «ФосАгро»</a:t>
            </a:r>
          </a:p>
        </p:txBody>
      </p:sp>
      <p:sp>
        <p:nvSpPr>
          <p:cNvPr id="277506" name="Rectangle 34"/>
          <p:cNvSpPr>
            <a:spLocks noChangeArrowheads="1"/>
          </p:cNvSpPr>
          <p:nvPr/>
        </p:nvSpPr>
        <p:spPr bwMode="auto">
          <a:xfrm>
            <a:off x="396875" y="1103313"/>
            <a:ext cx="8699500" cy="338137"/>
          </a:xfrm>
          <a:prstGeom prst="rect">
            <a:avLst/>
          </a:prstGeom>
          <a:noFill/>
          <a:ln w="3175">
            <a:noFill/>
            <a:prstDash val="dash"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altLang="ru-RU" sz="1600" b="1">
                <a:solidFill>
                  <a:srgbClr val="004A93"/>
                </a:solidFill>
                <a:latin typeface="Calibri Light" pitchFamily="34" charset="0"/>
              </a:rPr>
              <a:t>Цель: </a:t>
            </a:r>
            <a:r>
              <a:rPr lang="ru-RU" altLang="ru-RU" sz="1600">
                <a:solidFill>
                  <a:srgbClr val="004A93"/>
                </a:solidFill>
                <a:latin typeface="Calibri Light" pitchFamily="34" charset="0"/>
              </a:rPr>
              <a:t>подготовка высококвалифицированных кадров для предприятия 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2032000" y="1623831"/>
          <a:ext cx="7511011" cy="4311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71364" name="Дата 1"/>
          <p:cNvSpPr>
            <a:spLocks noGrp="1"/>
          </p:cNvSpPr>
          <p:nvPr>
            <p:ph type="dt" sz="quarter" idx="17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4A93"/>
                </a:solidFill>
                <a:cs typeface="Arial" charset="0"/>
              </a:rPr>
              <a:t>30.08.2021</a:t>
            </a:r>
            <a:endParaRPr lang="en-GB" smtClean="0">
              <a:solidFill>
                <a:srgbClr val="004A93"/>
              </a:solidFill>
              <a:cs typeface="Arial" charset="0"/>
            </a:endParaRPr>
          </a:p>
        </p:txBody>
      </p:sp>
      <p:sp>
        <p:nvSpPr>
          <p:cNvPr id="271365" name="Номер слайда 2"/>
          <p:cNvSpPr>
            <a:spLocks noGrp="1"/>
          </p:cNvSpPr>
          <p:nvPr>
            <p:ph type="sldNum" sz="quarter" idx="19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86CE39-98FC-4258-9AE2-45C5517E257C}" type="slidenum">
              <a:rPr lang="en-GB">
                <a:solidFill>
                  <a:srgbClr val="004A93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GB">
              <a:solidFill>
                <a:srgbClr val="004A93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Title 4"/>
          <p:cNvSpPr>
            <a:spLocks noGrp="1"/>
          </p:cNvSpPr>
          <p:nvPr>
            <p:ph type="title"/>
          </p:nvPr>
        </p:nvSpPr>
        <p:spPr bwMode="auto">
          <a:xfrm>
            <a:off x="430213" y="344488"/>
            <a:ext cx="11355387" cy="654050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ru-RU" altLang="ru-RU" smtClean="0">
                <a:latin typeface="Calibri Light" pitchFamily="34" charset="0"/>
              </a:rPr>
              <a:t>Основные направления взаимодействия АО «Апатит» и колледжа</a:t>
            </a:r>
          </a:p>
        </p:txBody>
      </p:sp>
      <p:pic>
        <p:nvPicPr>
          <p:cNvPr id="279554" name="Рисунок 8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56650" y="3687763"/>
            <a:ext cx="3008313" cy="2005012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sp>
        <p:nvSpPr>
          <p:cNvPr id="32" name="Прямоугольник 31">
            <a:extLst>
              <a:ext uri="{FF2B5EF4-FFF2-40B4-BE49-F238E27FC236}"/>
            </a:extLst>
          </p:cNvPr>
          <p:cNvSpPr/>
          <p:nvPr/>
        </p:nvSpPr>
        <p:spPr>
          <a:xfrm>
            <a:off x="430213" y="1665288"/>
            <a:ext cx="4684712" cy="4794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rgbClr val="004A93">
                    <a:lumMod val="75000"/>
                  </a:srgbClr>
                </a:solidFill>
                <a:cs typeface="Times New Roman" panose="02020603050405020304" pitchFamily="18" charset="0"/>
              </a:rPr>
              <a:t>Производственная и преддипломная практика в цехах предприятия и на химико-технологическом полигоне - </a:t>
            </a:r>
            <a:r>
              <a:rPr lang="ru-RU" sz="1200" b="1" dirty="0">
                <a:solidFill>
                  <a:srgbClr val="004A93">
                    <a:lumMod val="75000"/>
                  </a:srgbClr>
                </a:solidFill>
              </a:rPr>
              <a:t>330 чел.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kern="0" dirty="0">
              <a:solidFill>
                <a:srgbClr val="004A93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/>
            </a:extLst>
          </p:cNvPr>
          <p:cNvSpPr/>
          <p:nvPr/>
        </p:nvSpPr>
        <p:spPr>
          <a:xfrm>
            <a:off x="433388" y="2182813"/>
            <a:ext cx="4684712" cy="3063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rgbClr val="004A93">
                    <a:lumMod val="75000"/>
                  </a:srgbClr>
                </a:solidFill>
                <a:cs typeface="Times New Roman" panose="02020603050405020304" pitchFamily="18" charset="0"/>
              </a:rPr>
              <a:t>Производственные экскурсии в цеха предприятия - </a:t>
            </a:r>
            <a:r>
              <a:rPr lang="ru-RU" sz="1200" b="1" dirty="0">
                <a:solidFill>
                  <a:srgbClr val="004A93">
                    <a:lumMod val="75000"/>
                  </a:srgbClr>
                </a:solidFill>
              </a:rPr>
              <a:t>175 чел.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kern="0" dirty="0">
              <a:solidFill>
                <a:srgbClr val="004A93">
                  <a:lumMod val="75000"/>
                </a:srgbClr>
              </a:solidFill>
              <a:cs typeface="Arial" panose="020B0604020202020204" pitchFamily="34" charset="0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200" dirty="0">
              <a:solidFill>
                <a:srgbClr val="004A93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/>
            </a:extLst>
          </p:cNvPr>
          <p:cNvSpPr/>
          <p:nvPr/>
        </p:nvSpPr>
        <p:spPr>
          <a:xfrm>
            <a:off x="433388" y="2511425"/>
            <a:ext cx="4684712" cy="4841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rgbClr val="004A93">
                    <a:lumMod val="75000"/>
                  </a:srgbClr>
                </a:solidFill>
                <a:cs typeface="Times New Roman" panose="02020603050405020304" pitchFamily="18" charset="0"/>
              </a:rPr>
              <a:t>Содействие работе Базовой кафедры Ивановского государственного химико-технологического университета в колледже - </a:t>
            </a:r>
            <a:r>
              <a:rPr lang="ru-RU" sz="1200" b="1" kern="0" dirty="0">
                <a:solidFill>
                  <a:srgbClr val="004A93">
                    <a:lumMod val="75000"/>
                  </a:srgbClr>
                </a:solidFill>
                <a:cs typeface="Times New Roman" panose="02020603050405020304" pitchFamily="18" charset="0"/>
              </a:rPr>
              <a:t>116 чел.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rgbClr val="004A93">
                  <a:lumMod val="75000"/>
                </a:srgbClr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/>
            </a:extLst>
          </p:cNvPr>
          <p:cNvSpPr/>
          <p:nvPr/>
        </p:nvSpPr>
        <p:spPr>
          <a:xfrm>
            <a:off x="2119313" y="1303338"/>
            <a:ext cx="996950" cy="246062"/>
          </a:xfrm>
          <a:prstGeom prst="rect">
            <a:avLst/>
          </a:prstGeom>
          <a:solidFill>
            <a:schemeClr val="bg1"/>
          </a:solidFill>
          <a:ln w="12700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7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4A93"/>
                </a:solidFill>
                <a:latin typeface="Calibri Light"/>
                <a:cs typeface="Times New Roman" panose="02020603050405020304" pitchFamily="18" charset="0"/>
              </a:rPr>
              <a:t>Студенты</a:t>
            </a:r>
            <a:endParaRPr lang="ru-RU" sz="1400" b="1" dirty="0">
              <a:solidFill>
                <a:srgbClr val="004A93"/>
              </a:solidFill>
              <a:latin typeface="Calibri Light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/>
            </a:extLst>
          </p:cNvPr>
          <p:cNvSpPr/>
          <p:nvPr/>
        </p:nvSpPr>
        <p:spPr>
          <a:xfrm>
            <a:off x="433388" y="3533775"/>
            <a:ext cx="4684712" cy="4841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rgbClr val="004A93">
                    <a:lumMod val="75000"/>
                  </a:srgbClr>
                </a:solidFill>
                <a:cs typeface="Arial" panose="020B0604020202020204" pitchFamily="34" charset="0"/>
              </a:rPr>
              <a:t>Участие работников предприятия в составе аттестационных комиссий, ВКР и экзаменов - </a:t>
            </a:r>
            <a:r>
              <a:rPr lang="ru-RU" sz="1200" b="1" kern="0" dirty="0">
                <a:solidFill>
                  <a:srgbClr val="004A93">
                    <a:lumMod val="75000"/>
                  </a:srgbClr>
                </a:solidFill>
                <a:cs typeface="Arial" panose="020B0604020202020204" pitchFamily="34" charset="0"/>
              </a:rPr>
              <a:t>9 чел.</a:t>
            </a:r>
          </a:p>
        </p:txBody>
      </p:sp>
      <p:sp>
        <p:nvSpPr>
          <p:cNvPr id="47" name="Прямоугольник 46">
            <a:extLst>
              <a:ext uri="{FF2B5EF4-FFF2-40B4-BE49-F238E27FC236}"/>
            </a:extLst>
          </p:cNvPr>
          <p:cNvSpPr/>
          <p:nvPr/>
        </p:nvSpPr>
        <p:spPr>
          <a:xfrm>
            <a:off x="5262563" y="1665288"/>
            <a:ext cx="3265487" cy="2889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rgbClr val="004A93">
                    <a:lumMod val="75000"/>
                  </a:srgbClr>
                </a:solidFill>
                <a:cs typeface="Arial" panose="020B0604020202020204" pitchFamily="34" charset="0"/>
              </a:rPr>
              <a:t>Стажировка на предприятии – </a:t>
            </a:r>
            <a:r>
              <a:rPr lang="ru-RU" sz="1200" b="1" kern="0" dirty="0">
                <a:solidFill>
                  <a:srgbClr val="004A93">
                    <a:lumMod val="75000"/>
                  </a:srgbClr>
                </a:solidFill>
                <a:cs typeface="Arial" panose="020B0604020202020204" pitchFamily="34" charset="0"/>
              </a:rPr>
              <a:t>41 чел.</a:t>
            </a:r>
          </a:p>
        </p:txBody>
      </p:sp>
      <p:sp>
        <p:nvSpPr>
          <p:cNvPr id="52" name="Прямоугольник 51">
            <a:extLst>
              <a:ext uri="{FF2B5EF4-FFF2-40B4-BE49-F238E27FC236}"/>
            </a:extLst>
          </p:cNvPr>
          <p:cNvSpPr/>
          <p:nvPr/>
        </p:nvSpPr>
        <p:spPr>
          <a:xfrm>
            <a:off x="430213" y="3013075"/>
            <a:ext cx="4684712" cy="485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rgbClr val="004A93">
                    <a:lumMod val="75000"/>
                  </a:srgbClr>
                </a:solidFill>
                <a:cs typeface="Arial" panose="020B0604020202020204" pitchFamily="34" charset="0"/>
              </a:rPr>
              <a:t>Профориентационные мероприятия и вовлечение в спортивно-культурные мероприятия АО «Апатит» - </a:t>
            </a:r>
            <a:r>
              <a:rPr lang="ru-RU" sz="1200" b="1" kern="0" dirty="0">
                <a:solidFill>
                  <a:srgbClr val="004A93">
                    <a:lumMod val="75000"/>
                  </a:srgbClr>
                </a:solidFill>
                <a:cs typeface="Arial" panose="020B0604020202020204" pitchFamily="34" charset="0"/>
              </a:rPr>
              <a:t>321 чел.</a:t>
            </a:r>
          </a:p>
        </p:txBody>
      </p:sp>
      <p:sp>
        <p:nvSpPr>
          <p:cNvPr id="54" name="Прямоугольник 53">
            <a:extLst>
              <a:ext uri="{FF2B5EF4-FFF2-40B4-BE49-F238E27FC236}"/>
            </a:extLst>
          </p:cNvPr>
          <p:cNvSpPr/>
          <p:nvPr/>
        </p:nvSpPr>
        <p:spPr>
          <a:xfrm>
            <a:off x="433388" y="4084638"/>
            <a:ext cx="4684712" cy="279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rgbClr val="004A93">
                    <a:lumMod val="75000"/>
                  </a:srgbClr>
                </a:solidFill>
                <a:cs typeface="Arial" panose="020B0604020202020204" pitchFamily="34" charset="0"/>
              </a:rPr>
              <a:t>Поощрение лучших студентов - </a:t>
            </a:r>
            <a:r>
              <a:rPr lang="ru-RU" sz="1200" b="1" kern="0" dirty="0">
                <a:solidFill>
                  <a:srgbClr val="004A93">
                    <a:lumMod val="75000"/>
                  </a:srgbClr>
                </a:solidFill>
                <a:cs typeface="Arial" panose="020B0604020202020204" pitchFamily="34" charset="0"/>
              </a:rPr>
              <a:t>92 чел.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kern="0" dirty="0">
              <a:solidFill>
                <a:srgbClr val="004A93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70" name="Прямоугольник 69">
            <a:extLst>
              <a:ext uri="{FF2B5EF4-FFF2-40B4-BE49-F238E27FC236}"/>
            </a:extLst>
          </p:cNvPr>
          <p:cNvSpPr/>
          <p:nvPr/>
        </p:nvSpPr>
        <p:spPr>
          <a:xfrm>
            <a:off x="433388" y="4402138"/>
            <a:ext cx="4684712" cy="2889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rgbClr val="004A93">
                    <a:lumMod val="75000"/>
                  </a:srgbClr>
                </a:solidFill>
                <a:cs typeface="Arial" panose="020B0604020202020204" pitchFamily="34" charset="0"/>
              </a:rPr>
              <a:t>Содействие трудоустройству - </a:t>
            </a:r>
            <a:r>
              <a:rPr lang="ru-RU" sz="1200" b="1" kern="0" dirty="0">
                <a:solidFill>
                  <a:srgbClr val="004A93">
                    <a:lumMod val="75000"/>
                  </a:srgbClr>
                </a:solidFill>
                <a:cs typeface="Arial" panose="020B0604020202020204" pitchFamily="34" charset="0"/>
              </a:rPr>
              <a:t>110 чел. </a:t>
            </a:r>
            <a:r>
              <a:rPr lang="ru-RU" sz="1200" kern="0" dirty="0">
                <a:solidFill>
                  <a:srgbClr val="004A93">
                    <a:lumMod val="75000"/>
                  </a:srgbClr>
                </a:solidFill>
                <a:cs typeface="Arial" panose="020B0604020202020204" pitchFamily="34" charset="0"/>
              </a:rPr>
              <a:t>в</a:t>
            </a:r>
            <a:r>
              <a:rPr lang="ru-RU" sz="1200" b="1" kern="0" dirty="0">
                <a:solidFill>
                  <a:srgbClr val="004A93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ru-RU" sz="1200" kern="0" dirty="0">
                <a:solidFill>
                  <a:srgbClr val="004A93">
                    <a:lumMod val="75000"/>
                  </a:srgbClr>
                </a:solidFill>
                <a:cs typeface="Arial" panose="020B0604020202020204" pitchFamily="34" charset="0"/>
              </a:rPr>
              <a:t>АО Апатит» и</a:t>
            </a:r>
            <a:r>
              <a:rPr lang="ru-RU" sz="1200" b="1" kern="0" dirty="0">
                <a:solidFill>
                  <a:srgbClr val="004A93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ru-RU" sz="1200" kern="0" dirty="0">
                <a:solidFill>
                  <a:srgbClr val="004A93">
                    <a:lumMod val="75000"/>
                  </a:srgbClr>
                </a:solidFill>
                <a:cs typeface="Arial" panose="020B0604020202020204" pitchFamily="34" charset="0"/>
              </a:rPr>
              <a:t>ДЗО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kern="0" dirty="0">
              <a:solidFill>
                <a:srgbClr val="004A93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pic>
        <p:nvPicPr>
          <p:cNvPr id="279564" name="Рисунок 3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28075" y="1217613"/>
            <a:ext cx="3032125" cy="20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Прямоугольник 50">
            <a:extLst>
              <a:ext uri="{FF2B5EF4-FFF2-40B4-BE49-F238E27FC236}"/>
            </a:extLst>
          </p:cNvPr>
          <p:cNvSpPr/>
          <p:nvPr/>
        </p:nvSpPr>
        <p:spPr>
          <a:xfrm>
            <a:off x="433388" y="4756150"/>
            <a:ext cx="4684712" cy="8604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rgbClr val="004A93">
                    <a:lumMod val="75000"/>
                  </a:srgbClr>
                </a:solidFill>
                <a:cs typeface="Times New Roman" panose="02020603050405020304" pitchFamily="18" charset="0"/>
              </a:rPr>
              <a:t>Заключение со студентами договоров на обучение, предусматривающих меры социальной поддержки (выплата стипендий, оплата дополнительного профессионального обучения, переподготовки) – </a:t>
            </a:r>
            <a:r>
              <a:rPr lang="ru-RU" sz="1200" b="1" kern="0" dirty="0">
                <a:solidFill>
                  <a:srgbClr val="004A93">
                    <a:lumMod val="75000"/>
                  </a:srgbClr>
                </a:solidFill>
                <a:cs typeface="Times New Roman" panose="02020603050405020304" pitchFamily="18" charset="0"/>
              </a:rPr>
              <a:t>11 чел.</a:t>
            </a:r>
          </a:p>
        </p:txBody>
      </p:sp>
      <p:sp>
        <p:nvSpPr>
          <p:cNvPr id="57" name="Прямоугольник 56">
            <a:extLst>
              <a:ext uri="{FF2B5EF4-FFF2-40B4-BE49-F238E27FC236}"/>
            </a:extLst>
          </p:cNvPr>
          <p:cNvSpPr/>
          <p:nvPr/>
        </p:nvSpPr>
        <p:spPr>
          <a:xfrm>
            <a:off x="5967413" y="1304925"/>
            <a:ext cx="1547812" cy="246063"/>
          </a:xfrm>
          <a:prstGeom prst="rect">
            <a:avLst/>
          </a:prstGeom>
          <a:solidFill>
            <a:schemeClr val="bg1"/>
          </a:solidFill>
          <a:ln w="12700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7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4A93"/>
                </a:solidFill>
                <a:cs typeface="Times New Roman" panose="02020603050405020304" pitchFamily="18" charset="0"/>
              </a:rPr>
              <a:t>Преподаватели</a:t>
            </a:r>
            <a:endParaRPr lang="ru-RU" sz="1400" b="1" dirty="0">
              <a:solidFill>
                <a:srgbClr val="004A93"/>
              </a:solidFill>
              <a:cs typeface="Times New Roman" panose="02020603050405020304" pitchFamily="18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/>
            </a:extLst>
          </p:cNvPr>
          <p:cNvSpPr/>
          <p:nvPr/>
        </p:nvSpPr>
        <p:spPr>
          <a:xfrm>
            <a:off x="5262563" y="2020888"/>
            <a:ext cx="3265487" cy="6286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rgbClr val="004A93">
                    <a:lumMod val="75000"/>
                  </a:srgbClr>
                </a:solidFill>
                <a:cs typeface="Times New Roman" panose="02020603050405020304" pitchFamily="18" charset="0"/>
              </a:rPr>
              <a:t>Курс тренингов для преподавателей («Личная эффективность», «Эффективная презентация» и т.д.) – </a:t>
            </a:r>
            <a:r>
              <a:rPr lang="ru-RU" sz="1200" b="1" kern="0" dirty="0">
                <a:solidFill>
                  <a:srgbClr val="004A93">
                    <a:lumMod val="75000"/>
                  </a:srgbClr>
                </a:solidFill>
                <a:cs typeface="Times New Roman" panose="02020603050405020304" pitchFamily="18" charset="0"/>
              </a:rPr>
              <a:t>20 чел.</a:t>
            </a:r>
          </a:p>
        </p:txBody>
      </p:sp>
      <p:sp>
        <p:nvSpPr>
          <p:cNvPr id="21" name="Прямоугольник 20">
            <a:extLst>
              <a:ext uri="{FF2B5EF4-FFF2-40B4-BE49-F238E27FC236}"/>
            </a:extLst>
          </p:cNvPr>
          <p:cNvSpPr/>
          <p:nvPr/>
        </p:nvSpPr>
        <p:spPr>
          <a:xfrm>
            <a:off x="5262563" y="2754313"/>
            <a:ext cx="3265487" cy="48418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rgbClr val="004A93">
                    <a:lumMod val="75000"/>
                  </a:srgbClr>
                </a:solidFill>
                <a:cs typeface="Arial" panose="020B0604020202020204" pitchFamily="34" charset="0"/>
              </a:rPr>
              <a:t>Поощрение лучших педагогических работников - </a:t>
            </a:r>
            <a:r>
              <a:rPr lang="ru-RU" sz="1200" b="1" kern="0" dirty="0">
                <a:solidFill>
                  <a:srgbClr val="004A93">
                    <a:lumMod val="75000"/>
                  </a:srgbClr>
                </a:solidFill>
                <a:cs typeface="Arial" panose="020B0604020202020204" pitchFamily="34" charset="0"/>
              </a:rPr>
              <a:t>10 чел.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kern="0" dirty="0">
              <a:solidFill>
                <a:srgbClr val="004A93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/>
            </a:extLst>
          </p:cNvPr>
          <p:cNvSpPr/>
          <p:nvPr/>
        </p:nvSpPr>
        <p:spPr>
          <a:xfrm>
            <a:off x="5262563" y="3294063"/>
            <a:ext cx="3265487" cy="4810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kern="0" dirty="0">
                <a:solidFill>
                  <a:srgbClr val="004A93">
                    <a:lumMod val="75000"/>
                  </a:srgbClr>
                </a:solidFill>
                <a:cs typeface="Arial" panose="020B0604020202020204" pitchFamily="34" charset="0"/>
              </a:rPr>
              <a:t>Вовлечение в спортивно-культурные мероприятия АО «Апатит» - </a:t>
            </a:r>
            <a:r>
              <a:rPr lang="ru-RU" sz="1200" b="1" kern="0" dirty="0">
                <a:solidFill>
                  <a:srgbClr val="004A93">
                    <a:lumMod val="75000"/>
                  </a:srgbClr>
                </a:solidFill>
                <a:cs typeface="Arial" panose="020B0604020202020204" pitchFamily="34" charset="0"/>
              </a:rPr>
              <a:t>11 чел.</a:t>
            </a:r>
          </a:p>
        </p:txBody>
      </p:sp>
      <p:sp>
        <p:nvSpPr>
          <p:cNvPr id="273426" name="Дата 1"/>
          <p:cNvSpPr>
            <a:spLocks noGrp="1"/>
          </p:cNvSpPr>
          <p:nvPr>
            <p:ph type="dt" sz="quarter" idx="17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4A93"/>
                </a:solidFill>
                <a:cs typeface="Arial" charset="0"/>
              </a:rPr>
              <a:t>30.08.2021</a:t>
            </a:r>
            <a:endParaRPr lang="en-GB" smtClean="0">
              <a:solidFill>
                <a:srgbClr val="004A93"/>
              </a:solidFill>
              <a:cs typeface="Arial" charset="0"/>
            </a:endParaRPr>
          </a:p>
        </p:txBody>
      </p:sp>
      <p:sp>
        <p:nvSpPr>
          <p:cNvPr id="273427" name="Номер слайда 2"/>
          <p:cNvSpPr>
            <a:spLocks noGrp="1"/>
          </p:cNvSpPr>
          <p:nvPr>
            <p:ph type="sldNum" sz="quarter" idx="16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5000A8-E636-44C1-AB0C-40D27CB93EB4}" type="slidenum">
              <a:rPr lang="en-GB">
                <a:solidFill>
                  <a:srgbClr val="004A93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GB">
              <a:solidFill>
                <a:srgbClr val="004A93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8" name="Object 4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6388" name="Слайд think-cell" r:id="rId5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FFFF"/>
              </a:solidFill>
              <a:latin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6390" name="Заголовок 4"/>
          <p:cNvSpPr>
            <a:spLocks noGrp="1"/>
          </p:cNvSpPr>
          <p:nvPr>
            <p:ph type="title"/>
          </p:nvPr>
        </p:nvSpPr>
        <p:spPr bwMode="auto">
          <a:xfrm>
            <a:off x="430213" y="488950"/>
            <a:ext cx="11334750" cy="654050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latin typeface="Calibri Light" pitchFamily="34" charset="0"/>
              </a:rPr>
              <a:t>Результативность инновационной и проектной деятельности</a:t>
            </a:r>
            <a:br>
              <a:rPr lang="ru-RU" smtClean="0">
                <a:latin typeface="Calibri Light" pitchFamily="34" charset="0"/>
              </a:rPr>
            </a:br>
            <a:r>
              <a:rPr lang="ru-RU" smtClean="0">
                <a:latin typeface="Calibri Light" pitchFamily="34" charset="0"/>
              </a:rPr>
              <a:t> в 2020-2021 годах</a:t>
            </a:r>
          </a:p>
        </p:txBody>
      </p:sp>
      <p:sp>
        <p:nvSpPr>
          <p:cNvPr id="16391" name="Номер слайда 2"/>
          <p:cNvSpPr>
            <a:spLocks noGrp="1"/>
          </p:cNvSpPr>
          <p:nvPr>
            <p:ph type="sldNum" sz="quarter" idx="16"/>
          </p:nvPr>
        </p:nvSpPr>
        <p:spPr bwMode="auto">
          <a:xfrm>
            <a:off x="11355388" y="6294438"/>
            <a:ext cx="430212" cy="211137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8CD7D9-0EF0-49B7-B36F-D21E876F5745}" type="slidenum">
              <a:rPr lang="en-GB">
                <a:solidFill>
                  <a:srgbClr val="004A93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GB">
              <a:solidFill>
                <a:srgbClr val="004A93"/>
              </a:solidFill>
              <a:cs typeface="Arial" charset="0"/>
            </a:endParaRPr>
          </a:p>
        </p:txBody>
      </p:sp>
      <p:sp>
        <p:nvSpPr>
          <p:cNvPr id="16392" name="TextBox 1"/>
          <p:cNvSpPr txBox="1">
            <a:spLocks noChangeArrowheads="1"/>
          </p:cNvSpPr>
          <p:nvPr/>
        </p:nvSpPr>
        <p:spPr bwMode="auto">
          <a:xfrm>
            <a:off x="2354263" y="4775200"/>
            <a:ext cx="94107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solidFill>
                  <a:srgbClr val="004A93"/>
                </a:solidFill>
                <a:latin typeface="Calibri" pitchFamily="34" charset="0"/>
                <a:cs typeface="Times New Roman" pitchFamily="18" charset="0"/>
              </a:rPr>
              <a:t>Аккредитованы</a:t>
            </a:r>
            <a:r>
              <a:rPr lang="ru-RU" sz="1400" b="1">
                <a:solidFill>
                  <a:srgbClr val="004A93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1400">
                <a:solidFill>
                  <a:srgbClr val="004A93"/>
                </a:solidFill>
                <a:latin typeface="Calibri" pitchFamily="34" charset="0"/>
                <a:cs typeface="Times New Roman" pitchFamily="18" charset="0"/>
              </a:rPr>
              <a:t>по международным стандартам </a:t>
            </a:r>
            <a:r>
              <a:rPr lang="ru-RU" sz="1400" b="1">
                <a:solidFill>
                  <a:srgbClr val="004A93"/>
                </a:solidFill>
                <a:latin typeface="Calibri" pitchFamily="34" charset="0"/>
                <a:cs typeface="Times New Roman" pitchFamily="18" charset="0"/>
              </a:rPr>
              <a:t>Специализированный центр компетенций</a:t>
            </a:r>
            <a:r>
              <a:rPr lang="ru-RU" sz="1400">
                <a:solidFill>
                  <a:srgbClr val="004A93"/>
                </a:solidFill>
                <a:latin typeface="Calibri" pitchFamily="34" charset="0"/>
                <a:cs typeface="Times New Roman" pitchFamily="18" charset="0"/>
              </a:rPr>
              <a:t>  по направлению химической отрасли и  </a:t>
            </a:r>
            <a:r>
              <a:rPr lang="ru-RU" sz="1400" b="1">
                <a:solidFill>
                  <a:srgbClr val="004A93"/>
                </a:solidFill>
                <a:latin typeface="Calibri" pitchFamily="34" charset="0"/>
                <a:cs typeface="Times New Roman" pitchFamily="18" charset="0"/>
              </a:rPr>
              <a:t>Центр  проведения демонстрационного экзамена </a:t>
            </a:r>
            <a:r>
              <a:rPr lang="ru-RU" sz="1400">
                <a:solidFill>
                  <a:srgbClr val="004A93"/>
                </a:solidFill>
                <a:latin typeface="Calibri" pitchFamily="34" charset="0"/>
                <a:cs typeface="Times New Roman" pitchFamily="18" charset="0"/>
              </a:rPr>
              <a:t>по компетенции «Сварочные технологии», </a:t>
            </a:r>
            <a:r>
              <a:rPr lang="ru-RU" sz="1400" b="1">
                <a:solidFill>
                  <a:srgbClr val="004A93"/>
                </a:solidFill>
                <a:latin typeface="Calibri" pitchFamily="34" charset="0"/>
                <a:cs typeface="Times New Roman" pitchFamily="18" charset="0"/>
              </a:rPr>
              <a:t>19 </a:t>
            </a:r>
            <a:r>
              <a:rPr lang="ru-RU" sz="1400">
                <a:solidFill>
                  <a:srgbClr val="004A93"/>
                </a:solidFill>
                <a:latin typeface="Calibri" pitchFamily="34" charset="0"/>
                <a:cs typeface="Times New Roman" pitchFamily="18" charset="0"/>
              </a:rPr>
              <a:t>студентов колледжа успешно прошли демонстрационный экзамен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4263" y="3806825"/>
            <a:ext cx="7172325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srgbClr val="004A93"/>
                </a:solidFill>
                <a:latin typeface="Calibri"/>
                <a:cs typeface="Arial" panose="020B0604020202020204" pitchFamily="34" charset="0"/>
              </a:rPr>
              <a:t>Национальным фондом подготовки кадров РФ в колледже апробирована </a:t>
            </a:r>
            <a:r>
              <a:rPr lang="ru-RU" sz="1400" b="1" kern="0" dirty="0">
                <a:solidFill>
                  <a:srgbClr val="004A93"/>
                </a:solidFill>
                <a:latin typeface="Calibri"/>
                <a:cs typeface="Arial" panose="020B0604020202020204" pitchFamily="34" charset="0"/>
              </a:rPr>
              <a:t>опорно-стратегическая модель</a:t>
            </a:r>
            <a:r>
              <a:rPr lang="ru-RU" sz="1400" kern="0" dirty="0">
                <a:solidFill>
                  <a:srgbClr val="004A93"/>
                </a:solidFill>
                <a:latin typeface="Calibri"/>
                <a:cs typeface="Arial" panose="020B0604020202020204" pitchFamily="34" charset="0"/>
              </a:rPr>
              <a:t> управления образовательным учреждением с участием работодателей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65488" y="1141413"/>
            <a:ext cx="8499475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4A93"/>
                </a:solidFill>
                <a:latin typeface="Calibri"/>
                <a:cs typeface="+mn-cs"/>
              </a:rPr>
              <a:t>Колледж признан </a:t>
            </a:r>
            <a:r>
              <a:rPr lang="ru-RU" sz="1400" b="1" dirty="0">
                <a:solidFill>
                  <a:srgbClr val="004A93"/>
                </a:solidFill>
                <a:latin typeface="Calibri"/>
                <a:cs typeface="+mn-cs"/>
              </a:rPr>
              <a:t>региональной инновационной площадкой по направлению</a:t>
            </a:r>
            <a:endParaRPr lang="ru-RU" sz="1400" dirty="0">
              <a:solidFill>
                <a:srgbClr val="004A93"/>
              </a:solidFill>
              <a:latin typeface="Calibri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4A93"/>
                </a:solidFill>
                <a:latin typeface="Calibri"/>
                <a:cs typeface="+mn-cs"/>
              </a:rPr>
              <a:t>«Наставничество как инструмент профессионально-личностного  развития будущего молодого специалиста на производстве</a:t>
            </a:r>
            <a:r>
              <a:rPr lang="ru-RU" sz="1400" kern="0" dirty="0">
                <a:solidFill>
                  <a:srgbClr val="004A93"/>
                </a:solidFill>
                <a:latin typeface="Calibri"/>
                <a:cs typeface="Arial" panose="020B0604020202020204" pitchFamily="34" charset="0"/>
              </a:rPr>
              <a:t>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kern="0" dirty="0">
              <a:solidFill>
                <a:srgbClr val="004A93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65488" y="2249488"/>
            <a:ext cx="6413500" cy="1169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srgbClr val="004A93"/>
                </a:solidFill>
                <a:latin typeface="Calibri"/>
                <a:cs typeface="Arial" panose="020B0604020202020204" pitchFamily="34" charset="0"/>
              </a:rPr>
              <a:t>Колледж определён </a:t>
            </a:r>
            <a:r>
              <a:rPr lang="ru-RU" sz="1400" b="1" kern="0" dirty="0">
                <a:solidFill>
                  <a:srgbClr val="004A93"/>
                </a:solidFill>
                <a:latin typeface="Calibri"/>
                <a:cs typeface="Arial" panose="020B0604020202020204" pitchFamily="34" charset="0"/>
              </a:rPr>
              <a:t>базовой организацией секции «Химическая отрасль и энергетика» </a:t>
            </a:r>
            <a:r>
              <a:rPr lang="ru-RU" sz="1400" kern="0" dirty="0">
                <a:solidFill>
                  <a:srgbClr val="004A93"/>
                </a:solidFill>
                <a:latin typeface="Calibri"/>
                <a:cs typeface="Arial" panose="020B0604020202020204" pitchFamily="34" charset="0"/>
              </a:rPr>
              <a:t>регионального учебно-методического объединения, охватывающей УГС 13.00.00 и 18.00.00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kern="0" dirty="0">
                <a:solidFill>
                  <a:srgbClr val="004A93"/>
                </a:solidFill>
                <a:latin typeface="Calibri"/>
                <a:cs typeface="Arial" panose="020B0604020202020204" pitchFamily="34" charset="0"/>
              </a:rPr>
              <a:t>РУМО по УГС 18.00.00 - единственное в регионе  имеет официальное членство в </a:t>
            </a:r>
            <a:r>
              <a:rPr lang="ru-RU" sz="1400" b="1" kern="0" dirty="0">
                <a:solidFill>
                  <a:srgbClr val="004A93"/>
                </a:solidFill>
                <a:latin typeface="Calibri"/>
                <a:cs typeface="Arial" panose="020B0604020202020204" pitchFamily="34" charset="0"/>
              </a:rPr>
              <a:t>федеральном учебно-методическом объединении</a:t>
            </a:r>
            <a:endParaRPr lang="ru-RU" sz="1400" kern="0" dirty="0">
              <a:solidFill>
                <a:srgbClr val="004A93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6396" name="Рисунок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0213" y="3419475"/>
            <a:ext cx="1660525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4" descr="C:\Users\NADementeva\Конкурсы\конференция_Иваново\Иваново_2021\фото колледжа\063498300-158082951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0213" y="1198563"/>
            <a:ext cx="269240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55" descr="http://nhtk-edu.ru/images/logos/umo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78988" y="2362200"/>
            <a:ext cx="2085975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9" name="Дата 5"/>
          <p:cNvSpPr>
            <a:spLocks noGrp="1"/>
          </p:cNvSpPr>
          <p:nvPr>
            <p:ph type="dt" sz="quarter" idx="17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4A93"/>
                </a:solidFill>
                <a:cs typeface="Arial" charset="0"/>
              </a:rPr>
              <a:t>30.08.2021</a:t>
            </a:r>
            <a:endParaRPr lang="en-GB" smtClean="0">
              <a:solidFill>
                <a:srgbClr val="004A93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Дата 1"/>
          <p:cNvSpPr>
            <a:spLocks noGrp="1"/>
          </p:cNvSpPr>
          <p:nvPr>
            <p:ph type="dt" sz="quarter" idx="17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4A93"/>
                </a:solidFill>
                <a:cs typeface="Arial" charset="0"/>
              </a:rPr>
              <a:t>30.08.2021</a:t>
            </a:r>
            <a:endParaRPr lang="en-GB" smtClean="0">
              <a:solidFill>
                <a:srgbClr val="004A93"/>
              </a:solidFill>
              <a:cs typeface="Arial" charset="0"/>
            </a:endParaRPr>
          </a:p>
        </p:txBody>
      </p:sp>
      <p:sp>
        <p:nvSpPr>
          <p:cNvPr id="277506" name="Номер слайда 3"/>
          <p:cNvSpPr>
            <a:spLocks noGrp="1"/>
          </p:cNvSpPr>
          <p:nvPr>
            <p:ph type="sldNum" sz="quarter" idx="19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264EDB-CD39-40C6-8667-727A9EC6DC8D}" type="slidenum">
              <a:rPr lang="en-GB">
                <a:solidFill>
                  <a:srgbClr val="004A93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GB">
              <a:solidFill>
                <a:srgbClr val="004A93"/>
              </a:solidFill>
              <a:cs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0213" y="1241425"/>
            <a:ext cx="5140325" cy="2538413"/>
          </a:xfrm>
          <a:prstGeom prst="rect">
            <a:avLst/>
          </a:prstGeom>
          <a:noFill/>
          <a:ln w="952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kern="0" dirty="0">
                <a:solidFill>
                  <a:srgbClr val="004A93"/>
                </a:solidFill>
                <a:latin typeface="Calibri Light" panose="020F0302020204030204"/>
                <a:cs typeface="Times New Roman" panose="02020603050405020304" pitchFamily="18" charset="0"/>
              </a:rPr>
              <a:t>Колледж является базовой площадкой для проведения Регионального чемпионата «Молодые профессионалы» Вологодской области по компетенциям «Лабораторный химический анализ» и «Сварочные технологии» (с 2016 года)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kern="0" dirty="0">
                <a:solidFill>
                  <a:srgbClr val="004A93"/>
                </a:solidFill>
                <a:latin typeface="Calibri Light" panose="020F0302020204030204"/>
                <a:cs typeface="Times New Roman" panose="02020603050405020304" pitchFamily="18" charset="0"/>
              </a:rPr>
              <a:t>Сертифицированный эксперт по компетенции «Лабораторный химический анализ» Союза WorldSkills </a:t>
            </a:r>
            <a:r>
              <a:rPr lang="ru-RU" sz="1400" kern="0" dirty="0" err="1">
                <a:solidFill>
                  <a:srgbClr val="004A93"/>
                </a:solidFill>
                <a:latin typeface="Calibri Light" panose="020F0302020204030204"/>
                <a:cs typeface="Times New Roman" panose="02020603050405020304" pitchFamily="18" charset="0"/>
              </a:rPr>
              <a:t>Russia</a:t>
            </a:r>
            <a:r>
              <a:rPr lang="ru-RU" sz="1400" kern="0" dirty="0">
                <a:solidFill>
                  <a:srgbClr val="004A93"/>
                </a:solidFill>
                <a:latin typeface="Calibri Light" panose="020F0302020204030204"/>
                <a:cs typeface="Times New Roman" panose="02020603050405020304" pitchFamily="18" charset="0"/>
              </a:rPr>
              <a:t> (всего 10 экспертов в России) – руководитель СЦК Ульянова О.В. 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kern="0" dirty="0">
                <a:solidFill>
                  <a:srgbClr val="004A93"/>
                </a:solidFill>
                <a:latin typeface="Calibri Light" panose="020F0302020204030204"/>
                <a:cs typeface="Times New Roman" panose="02020603050405020304" pitchFamily="18" charset="0"/>
              </a:rPr>
              <a:t>5 обученных экспертов по 4 компетенциям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kern="0" dirty="0">
                <a:solidFill>
                  <a:srgbClr val="004A93"/>
                </a:solidFill>
                <a:latin typeface="Calibri Light" panose="020F0302020204030204"/>
                <a:cs typeface="Times New Roman" panose="02020603050405020304" pitchFamily="18" charset="0"/>
              </a:rPr>
              <a:t>С 2016 по 2021 гг. студенты колледжа результативно участвуют в чемпионатах</a:t>
            </a:r>
            <a:r>
              <a:rPr lang="en-US" sz="1400" kern="0" dirty="0">
                <a:solidFill>
                  <a:srgbClr val="004A93"/>
                </a:solidFill>
                <a:latin typeface="Calibri Light" panose="020F0302020204030204"/>
                <a:cs typeface="Times New Roman" panose="02020603050405020304" pitchFamily="18" charset="0"/>
              </a:rPr>
              <a:t> </a:t>
            </a:r>
            <a:r>
              <a:rPr lang="en-US" sz="1400" kern="0" dirty="0" err="1">
                <a:solidFill>
                  <a:srgbClr val="004A93"/>
                </a:solidFill>
                <a:latin typeface="Calibri Light" panose="020F0302020204030204"/>
                <a:cs typeface="Times New Roman" panose="02020603050405020304" pitchFamily="18" charset="0"/>
              </a:rPr>
              <a:t>WorldSkills</a:t>
            </a:r>
            <a:r>
              <a:rPr lang="ru-RU" sz="1400" kern="0" dirty="0">
                <a:solidFill>
                  <a:srgbClr val="004A93"/>
                </a:solidFill>
                <a:latin typeface="Calibri Light" panose="020F0302020204030204"/>
                <a:cs typeface="Times New Roman" panose="02020603050405020304" pitchFamily="18" charset="0"/>
              </a:rPr>
              <a:t>: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kern="0" dirty="0">
              <a:solidFill>
                <a:srgbClr val="004A93"/>
              </a:solidFill>
              <a:latin typeface="Calibri Light" panose="020F0302020204030204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kern="0" dirty="0">
              <a:solidFill>
                <a:srgbClr val="004A93"/>
              </a:solidFill>
              <a:latin typeface="Calibri Light" panose="020F0302020204030204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kern="0" dirty="0">
              <a:solidFill>
                <a:srgbClr val="004A93"/>
              </a:solidFill>
              <a:latin typeface="Calibri Light" panose="020F0302020204030204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kern="0" dirty="0">
              <a:solidFill>
                <a:srgbClr val="004A93"/>
              </a:solidFill>
              <a:latin typeface="Calibri Light" panose="020F0302020204030204"/>
              <a:cs typeface="Arial" panose="020B0604020202020204" pitchFamily="34" charset="0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300" dirty="0">
              <a:solidFill>
                <a:srgbClr val="004A93"/>
              </a:solidFill>
              <a:latin typeface="Calibri Light" panose="020F0302020204030204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73088" y="3902075"/>
          <a:ext cx="11191381" cy="2096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9253">
                  <a:extLst>
                    <a:ext uri="{9D8B030D-6E8A-4147-A177-3AD203B41FA5}"/>
                  </a:extLst>
                </a:gridCol>
                <a:gridCol w="3918857">
                  <a:extLst>
                    <a:ext uri="{9D8B030D-6E8A-4147-A177-3AD203B41FA5}"/>
                  </a:extLst>
                </a:gridCol>
                <a:gridCol w="4123271">
                  <a:extLst>
                    <a:ext uri="{9D8B030D-6E8A-4147-A177-3AD203B41FA5}"/>
                  </a:extLst>
                </a:gridCol>
              </a:tblGrid>
              <a:tr h="416527"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Компетенция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Региональный чемпионат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</a:rPr>
                        <a:t>Национальный</a:t>
                      </a:r>
                      <a:r>
                        <a:rPr lang="ru-RU" sz="1200" baseline="0" dirty="0">
                          <a:solidFill>
                            <a:srgbClr val="002060"/>
                          </a:solidFill>
                        </a:rPr>
                        <a:t> чемпионат</a:t>
                      </a:r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619171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Лабораторный химический анализ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1, 2 место (2016-2017, 2017-2018)</a:t>
                      </a:r>
                    </a:p>
                    <a:p>
                      <a:r>
                        <a:rPr lang="ru-RU" sz="1200" dirty="0"/>
                        <a:t>1 место (2018-2019, 2019-2020, </a:t>
                      </a:r>
                      <a:r>
                        <a:rPr lang="ru-RU" sz="1200" b="0" dirty="0">
                          <a:solidFill>
                            <a:srgbClr val="FF0000"/>
                          </a:solidFill>
                        </a:rPr>
                        <a:t>2020-2021</a:t>
                      </a:r>
                      <a:r>
                        <a:rPr lang="ru-RU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1 место</a:t>
                      </a:r>
                      <a:r>
                        <a:rPr lang="ru-RU" sz="1200" baseline="0" dirty="0"/>
                        <a:t> по СЗФО (2016-2017, 2017-2018, </a:t>
                      </a:r>
                      <a:r>
                        <a:rPr lang="ru-RU" sz="1200" baseline="0" dirty="0">
                          <a:solidFill>
                            <a:srgbClr val="FF0000"/>
                          </a:solidFill>
                        </a:rPr>
                        <a:t>2020-2021</a:t>
                      </a:r>
                      <a:r>
                        <a:rPr lang="ru-RU" sz="1200" baseline="0" dirty="0"/>
                        <a:t>)</a:t>
                      </a:r>
                    </a:p>
                    <a:p>
                      <a:r>
                        <a:rPr lang="ru-RU" sz="1200" baseline="0" dirty="0"/>
                        <a:t>Медаль за профессионализм (2016-2017)</a:t>
                      </a:r>
                    </a:p>
                    <a:p>
                      <a:r>
                        <a:rPr lang="ru-RU" sz="1200" baseline="0" dirty="0"/>
                        <a:t>2 место (2018-2019)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445622">
                <a:tc>
                  <a:txBody>
                    <a:bodyPr/>
                    <a:lstStyle/>
                    <a:p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Сварочные технологии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1 место (2016-2017, 2017-2018,2019-2020)</a:t>
                      </a:r>
                    </a:p>
                    <a:p>
                      <a:r>
                        <a:rPr lang="ru-RU" sz="1200" dirty="0"/>
                        <a:t>2 место (2018-2019)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2 место по СЗФО (2017-2018)</a:t>
                      </a:r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582836">
                <a:tc>
                  <a:txBody>
                    <a:bodyPr/>
                    <a:lstStyle/>
                    <a:p>
                      <a:pPr indent="0" algn="just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Электромонтаж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2 место (2016-2017, 2017-2018, 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</a:rPr>
                        <a:t>2020-2021</a:t>
                      </a:r>
                      <a:r>
                        <a:rPr lang="ru-RU" sz="1200" dirty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3 место (2019-2020)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83674" name="Заголовок 3"/>
          <p:cNvSpPr txBox="1">
            <a:spLocks/>
          </p:cNvSpPr>
          <p:nvPr/>
        </p:nvSpPr>
        <p:spPr bwMode="auto">
          <a:xfrm>
            <a:off x="430213" y="374650"/>
            <a:ext cx="1133475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0000"/>
              </a:lnSpc>
            </a:pPr>
            <a:r>
              <a:rPr lang="ru-RU" sz="2800" b="1">
                <a:solidFill>
                  <a:srgbClr val="004A93"/>
                </a:solidFill>
                <a:latin typeface="Calibri Light" pitchFamily="34" charset="0"/>
              </a:rPr>
              <a:t>Участие в движении WorldSkills Russia </a:t>
            </a:r>
          </a:p>
        </p:txBody>
      </p:sp>
      <p:pic>
        <p:nvPicPr>
          <p:cNvPr id="283675" name="Picture 2" descr="C:\Users\NADementeva\WSR\медиа_WSR_2020\26.11.2020\IMG_66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7588" y="1168400"/>
            <a:ext cx="33337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3676" name="Picture 4" descr="https://sun9-73.userapi.com/impg/a1sdOy11z-FJPMbkQPWK_VbDw7wRYILp5-UqHQ/igd2g7038hU.jpg?size=780x1040&amp;quality=96&amp;sign=3acb164cebc5bd45c0ccfc0122e76794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31375" y="1168400"/>
            <a:ext cx="1874838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Дата 1"/>
          <p:cNvSpPr>
            <a:spLocks noGrp="1"/>
          </p:cNvSpPr>
          <p:nvPr>
            <p:ph type="dt" sz="quarter" idx="17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4A93"/>
                </a:solidFill>
                <a:cs typeface="Arial" charset="0"/>
              </a:rPr>
              <a:t>30.08.2021</a:t>
            </a:r>
            <a:endParaRPr lang="en-GB" smtClean="0">
              <a:solidFill>
                <a:srgbClr val="004A93"/>
              </a:solidFill>
              <a:cs typeface="Arial" charset="0"/>
            </a:endParaRPr>
          </a:p>
        </p:txBody>
      </p:sp>
      <p:sp>
        <p:nvSpPr>
          <p:cNvPr id="278530" name="Номер слайда 3"/>
          <p:cNvSpPr>
            <a:spLocks noGrp="1"/>
          </p:cNvSpPr>
          <p:nvPr>
            <p:ph type="sldNum" sz="quarter" idx="19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98FBC1-81B8-488E-95FA-2BEE35142FA7}" type="slidenum">
              <a:rPr lang="en-GB">
                <a:solidFill>
                  <a:srgbClr val="004A93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GB">
              <a:solidFill>
                <a:srgbClr val="004A93"/>
              </a:solidFill>
              <a:cs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0213" y="1241425"/>
            <a:ext cx="8294687" cy="1530350"/>
          </a:xfrm>
          <a:prstGeom prst="rect">
            <a:avLst/>
          </a:prstGeom>
          <a:noFill/>
          <a:ln w="9525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rgbClr val="004A93"/>
                </a:solidFill>
                <a:latin typeface="Calibri Light" panose="020F0302020204030204"/>
                <a:cs typeface="Times New Roman" panose="02020603050405020304" pitchFamily="18" charset="0"/>
              </a:rPr>
              <a:t>Российская Федерация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kern="0" dirty="0">
                <a:solidFill>
                  <a:srgbClr val="004A93"/>
                </a:solidFill>
                <a:latin typeface="Calibri Light" panose="020F0302020204030204"/>
                <a:cs typeface="Times New Roman" panose="02020603050405020304" pitchFamily="18" charset="0"/>
              </a:rPr>
              <a:t>Входит в паспорт федерального проекта «Успех каждого ребенка» в рамках национального проекта «Образование»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kern="0" dirty="0">
                <a:solidFill>
                  <a:srgbClr val="004A93"/>
                </a:solidFill>
                <a:latin typeface="Calibri Light" panose="020F0302020204030204"/>
                <a:cs typeface="Times New Roman" panose="02020603050405020304" pitchFamily="18" charset="0"/>
              </a:rPr>
              <a:t>Участие бесплатно (за счет государственной субсидии)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kern="0" dirty="0">
                <a:solidFill>
                  <a:srgbClr val="004A93"/>
                </a:solidFill>
                <a:latin typeface="Calibri Light" panose="020F0302020204030204"/>
                <a:cs typeface="Times New Roman" panose="02020603050405020304" pitchFamily="18" charset="0"/>
              </a:rPr>
              <a:t>Участники – школьники 6-11 классов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kern="0" dirty="0">
                <a:solidFill>
                  <a:srgbClr val="004A93"/>
                </a:solidFill>
                <a:latin typeface="Calibri Light" panose="020F0302020204030204"/>
                <a:cs typeface="Times New Roman" panose="02020603050405020304" pitchFamily="18" charset="0"/>
              </a:rPr>
              <a:t>Цель: формирование навыков по осознанному выбору будущей профессии у школьников средней и старшей школы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kern="0" dirty="0">
              <a:solidFill>
                <a:srgbClr val="004A93"/>
              </a:solidFill>
              <a:latin typeface="Calibri Light" panose="020F0302020204030204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kern="0" dirty="0">
              <a:solidFill>
                <a:srgbClr val="004A93"/>
              </a:solidFill>
              <a:latin typeface="Calibri Light" panose="020F0302020204030204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kern="0" dirty="0">
              <a:solidFill>
                <a:srgbClr val="004A93"/>
              </a:solidFill>
              <a:latin typeface="Calibri Light" panose="020F0302020204030204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b="1" kern="0" dirty="0">
              <a:solidFill>
                <a:srgbClr val="004A93"/>
              </a:solidFill>
              <a:latin typeface="Calibri Light" panose="020F0302020204030204"/>
              <a:cs typeface="Arial" panose="020B0604020202020204" pitchFamily="34" charset="0"/>
            </a:endParaRP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300" dirty="0">
              <a:solidFill>
                <a:srgbClr val="004A93"/>
              </a:solidFill>
              <a:latin typeface="Calibri Light" panose="020F0302020204030204"/>
              <a:cs typeface="Times New Roman" panose="02020603050405020304" pitchFamily="18" charset="0"/>
            </a:endParaRPr>
          </a:p>
        </p:txBody>
      </p:sp>
      <p:sp>
        <p:nvSpPr>
          <p:cNvPr id="284676" name="Заголовок 3"/>
          <p:cNvSpPr txBox="1">
            <a:spLocks/>
          </p:cNvSpPr>
          <p:nvPr/>
        </p:nvSpPr>
        <p:spPr bwMode="auto">
          <a:xfrm>
            <a:off x="430213" y="374650"/>
            <a:ext cx="11334750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0000"/>
              </a:lnSpc>
            </a:pPr>
            <a:r>
              <a:rPr lang="ru-RU" sz="2800" b="1">
                <a:solidFill>
                  <a:srgbClr val="004A93"/>
                </a:solidFill>
                <a:latin typeface="Calibri Light" pitchFamily="34" charset="0"/>
              </a:rPr>
              <a:t>Профпробы по компетенциям для школьников 6-11-х классов в рамках реализации проекта по ранней профориентации «Билет в будущее»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948738" y="1203325"/>
            <a:ext cx="2816225" cy="2266950"/>
          </a:xfrm>
          <a:prstGeom prst="rect">
            <a:avLst/>
          </a:prstGeom>
          <a:solidFill>
            <a:srgbClr val="E7E6E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042873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53" kern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284678" name="Picture 5" descr="Билет в будуще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0038" y="1241425"/>
            <a:ext cx="2333625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4679" name="Picture 5" descr="C:\Users\NADementeva\WSR\Круглый стол_2020\IMG_20201012_1346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513" y="2989263"/>
            <a:ext cx="3368675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975100" y="2798763"/>
            <a:ext cx="487045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428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1F3D85"/>
                </a:solidFill>
                <a:latin typeface="Calibri Light" panose="020F0302020204030204" pitchFamily="34" charset="0"/>
                <a:ea typeface="Akrobat" charset="0"/>
                <a:cs typeface="Akrobat" charset="0"/>
              </a:rPr>
              <a:t>Вологодская область</a:t>
            </a:r>
          </a:p>
          <a:p>
            <a:pPr marL="285750" indent="-285750" defTabSz="1042873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1F3D85"/>
                </a:solidFill>
                <a:latin typeface="Calibri Light" panose="020F0302020204030204" pitchFamily="34" charset="0"/>
                <a:ea typeface="Akrobat" charset="0"/>
                <a:cs typeface="Akrobat" charset="0"/>
              </a:rPr>
              <a:t>впервые с 2020 года (июль-ноябрь)</a:t>
            </a:r>
          </a:p>
          <a:p>
            <a:pPr marL="285750" indent="-285750" defTabSz="1042873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1F3D85"/>
                </a:solidFill>
                <a:latin typeface="Calibri Light" panose="020F0302020204030204" pitchFamily="34" charset="0"/>
                <a:ea typeface="Akrobat" charset="0"/>
                <a:cs typeface="Akrobat" charset="0"/>
              </a:rPr>
              <a:t>15 профессиональных образовательных учреждений СПО</a:t>
            </a:r>
          </a:p>
          <a:p>
            <a:pPr marL="285750" indent="-285750" defTabSz="1042873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1F3D85"/>
                </a:solidFill>
                <a:latin typeface="Calibri Light" panose="020F0302020204030204" pitchFamily="34" charset="0"/>
                <a:ea typeface="Akrobat" charset="0"/>
                <a:cs typeface="Akrobat" charset="0"/>
              </a:rPr>
              <a:t>27 компетенций </a:t>
            </a:r>
            <a:r>
              <a:rPr lang="en-US" sz="1400" dirty="0">
                <a:solidFill>
                  <a:srgbClr val="1F3D85"/>
                </a:solidFill>
                <a:latin typeface="Calibri Light" panose="020F0302020204030204" pitchFamily="34" charset="0"/>
                <a:ea typeface="Akrobat" charset="0"/>
                <a:cs typeface="Akrobat" charset="0"/>
              </a:rPr>
              <a:t>WSR</a:t>
            </a:r>
            <a:endParaRPr lang="ru-RU" sz="1400" dirty="0">
              <a:solidFill>
                <a:srgbClr val="1F3D85"/>
              </a:solidFill>
              <a:latin typeface="Calibri Light" panose="020F0302020204030204" pitchFamily="34" charset="0"/>
              <a:ea typeface="Akrobat" charset="0"/>
              <a:cs typeface="Akrobat" charset="0"/>
            </a:endParaRPr>
          </a:p>
          <a:p>
            <a:pPr marL="285750" indent="-285750" defTabSz="1042873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1F3D85"/>
                </a:solidFill>
                <a:latin typeface="Calibri Light" panose="020F0302020204030204" pitchFamily="34" charset="0"/>
                <a:ea typeface="Akrobat" charset="0"/>
                <a:cs typeface="Akrobat" charset="0"/>
              </a:rPr>
              <a:t>49 наставников</a:t>
            </a:r>
          </a:p>
          <a:p>
            <a:pPr marL="285750" indent="-285750" defTabSz="1042873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1F3D85"/>
                </a:solidFill>
                <a:latin typeface="Calibri Light" panose="020F0302020204030204" pitchFamily="34" charset="0"/>
                <a:ea typeface="Akrobat" charset="0"/>
                <a:cs typeface="Akrobat" charset="0"/>
              </a:rPr>
              <a:t>очный формат, </a:t>
            </a:r>
            <a:r>
              <a:rPr lang="en-US" sz="1400" dirty="0" err="1">
                <a:solidFill>
                  <a:srgbClr val="1F3D85"/>
                </a:solidFill>
                <a:latin typeface="Calibri Light" panose="020F0302020204030204" pitchFamily="34" charset="0"/>
                <a:ea typeface="Akrobat" charset="0"/>
                <a:cs typeface="Akrobat" charset="0"/>
              </a:rPr>
              <a:t>onlain</a:t>
            </a:r>
            <a:endParaRPr lang="ru-RU" sz="1400" dirty="0">
              <a:solidFill>
                <a:srgbClr val="1F3D85"/>
              </a:solidFill>
              <a:latin typeface="Calibri Light" panose="020F0302020204030204" pitchFamily="34" charset="0"/>
              <a:ea typeface="Akrobat" charset="0"/>
              <a:cs typeface="Akrobat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00500" y="4286250"/>
            <a:ext cx="484505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104287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1F3D85"/>
                </a:solidFill>
                <a:latin typeface="Calibri Light" panose="020F0302020204030204" pitchFamily="34" charset="0"/>
                <a:ea typeface="Akrobat" charset="0"/>
                <a:cs typeface="Akrobat" charset="0"/>
              </a:rPr>
              <a:t>Череповецкий химико-технологический колледж</a:t>
            </a:r>
          </a:p>
          <a:p>
            <a:pPr marL="285750" indent="-285750" defTabSz="1042873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1F3D85"/>
                </a:solidFill>
                <a:latin typeface="Calibri Light" panose="020F0302020204030204" pitchFamily="34" charset="0"/>
                <a:ea typeface="Akrobat" charset="0"/>
                <a:cs typeface="Akrobat" charset="0"/>
              </a:rPr>
              <a:t>3 компетенции</a:t>
            </a:r>
          </a:p>
          <a:p>
            <a:pPr marL="285750" indent="-285750" defTabSz="1042873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1F3D85"/>
                </a:solidFill>
                <a:latin typeface="Calibri Light" panose="020F0302020204030204" pitchFamily="34" charset="0"/>
                <a:ea typeface="Akrobat" charset="0"/>
                <a:cs typeface="Akrobat" charset="0"/>
              </a:rPr>
              <a:t>3 наставника</a:t>
            </a:r>
            <a:endParaRPr lang="en-US" sz="1400" dirty="0">
              <a:solidFill>
                <a:srgbClr val="1F3D85"/>
              </a:solidFill>
              <a:latin typeface="Calibri Light" panose="020F0302020204030204" pitchFamily="34" charset="0"/>
              <a:ea typeface="Akrobat" charset="0"/>
              <a:cs typeface="Akrobat" charset="0"/>
            </a:endParaRPr>
          </a:p>
          <a:p>
            <a:pPr marL="285750" indent="-285750" defTabSz="1042873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1F3D85"/>
                </a:solidFill>
                <a:latin typeface="Calibri Light" panose="020F0302020204030204" pitchFamily="34" charset="0"/>
                <a:ea typeface="Akrobat" charset="0"/>
                <a:cs typeface="Akrobat" charset="0"/>
              </a:rPr>
              <a:t>4</a:t>
            </a:r>
            <a:r>
              <a:rPr lang="en-US" sz="1400" dirty="0">
                <a:solidFill>
                  <a:srgbClr val="1F3D85"/>
                </a:solidFill>
                <a:latin typeface="Calibri Light" panose="020F0302020204030204" pitchFamily="34" charset="0"/>
                <a:ea typeface="Akrobat" charset="0"/>
                <a:cs typeface="Akrobat" charset="0"/>
              </a:rPr>
              <a:t> </a:t>
            </a:r>
            <a:r>
              <a:rPr lang="ru-RU" sz="1400" dirty="0">
                <a:solidFill>
                  <a:srgbClr val="1F3D85"/>
                </a:solidFill>
                <a:latin typeface="Calibri Light" panose="020F0302020204030204" pitchFamily="34" charset="0"/>
                <a:ea typeface="Akrobat" charset="0"/>
                <a:cs typeface="Akrobat" charset="0"/>
              </a:rPr>
              <a:t>средние образовательные школы</a:t>
            </a:r>
          </a:p>
          <a:p>
            <a:pPr marL="285750" indent="-285750" defTabSz="1042873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1F3D85"/>
                </a:solidFill>
                <a:latin typeface="Calibri Light" panose="020F0302020204030204" pitchFamily="34" charset="0"/>
                <a:ea typeface="Akrobat" charset="0"/>
                <a:cs typeface="Akrobat" charset="0"/>
              </a:rPr>
              <a:t>94 участника</a:t>
            </a:r>
          </a:p>
          <a:p>
            <a:pPr marL="285750" indent="-285750" defTabSz="1042873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1F3D85"/>
                </a:solidFill>
                <a:latin typeface="Calibri Light" panose="020F0302020204030204" pitchFamily="34" charset="0"/>
                <a:ea typeface="Akrobat" charset="0"/>
                <a:cs typeface="Akrobat" charset="0"/>
              </a:rPr>
              <a:t>8-9 классы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Заголовок 3"/>
          <p:cNvSpPr txBox="1">
            <a:spLocks/>
          </p:cNvSpPr>
          <p:nvPr/>
        </p:nvSpPr>
        <p:spPr bwMode="auto">
          <a:xfrm>
            <a:off x="430213" y="282575"/>
            <a:ext cx="1133475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0000"/>
              </a:lnSpc>
            </a:pPr>
            <a:r>
              <a:rPr lang="ru-RU" sz="2800" b="1">
                <a:solidFill>
                  <a:srgbClr val="004A93"/>
                </a:solidFill>
                <a:latin typeface="Calibri Light" pitchFamily="34" charset="0"/>
              </a:rPr>
              <a:t>Спортивно-оздоровительный комплекс </a:t>
            </a:r>
          </a:p>
        </p:txBody>
      </p:sp>
      <p:sp>
        <p:nvSpPr>
          <p:cNvPr id="15" name="Прямоугольник 14">
            <a:extLst>
              <a:ext uri="{FF2B5EF4-FFF2-40B4-BE49-F238E27FC236}"/>
            </a:extLst>
          </p:cNvPr>
          <p:cNvSpPr/>
          <p:nvPr/>
        </p:nvSpPr>
        <p:spPr>
          <a:xfrm>
            <a:off x="6837363" y="1144588"/>
            <a:ext cx="4948237" cy="5046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4A93"/>
                </a:solidFill>
                <a:latin typeface="Calibri Light"/>
                <a:cs typeface="+mn-cs"/>
              </a:rPr>
              <a:t>В сентябре 2019 года на базе ЧХТК открыт </a:t>
            </a:r>
            <a:r>
              <a:rPr lang="ru-RU" sz="1400" b="1" dirty="0">
                <a:solidFill>
                  <a:srgbClr val="004A93"/>
                </a:solidFill>
                <a:latin typeface="Calibri Light"/>
                <a:cs typeface="+mn-cs"/>
              </a:rPr>
              <a:t>спортивно-оздоровительный комплекс: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004A93"/>
                </a:solidFill>
                <a:latin typeface="Calibri Light"/>
                <a:cs typeface="+mn-cs"/>
              </a:rPr>
              <a:t>Бассейн (5 дорожек длиной по 25 м.); 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sz="1400" dirty="0">
                <a:solidFill>
                  <a:srgbClr val="004A93"/>
                </a:solidFill>
                <a:latin typeface="Calibri Light"/>
                <a:cs typeface="+mn-cs"/>
              </a:rPr>
              <a:t>Залы атлетической и оздоровительной гимнастики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rgbClr val="004A93"/>
              </a:solidFill>
              <a:latin typeface="Calibri Ligh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4A93"/>
                </a:solidFill>
                <a:latin typeface="Calibri Light"/>
                <a:cs typeface="+mn-cs"/>
              </a:rPr>
              <a:t>В Комплексную программу развития колледжа включен проект </a:t>
            </a:r>
            <a:r>
              <a:rPr lang="ru-RU" sz="1400" b="1" dirty="0">
                <a:solidFill>
                  <a:srgbClr val="004A93"/>
                </a:solidFill>
                <a:latin typeface="Calibri Light"/>
                <a:cs typeface="+mn-cs"/>
              </a:rPr>
              <a:t>«Время первых».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4A93"/>
                </a:solidFill>
                <a:latin typeface="Calibri Light"/>
                <a:cs typeface="+mn-cs"/>
              </a:rPr>
              <a:t>Цель: модернизация системы физического воспитания в Колледже, направленная на формирование ценностно-мотивационного отношения занимающихся к личной физической культуре и здоровому образу жизни,  укрепление здоровья студентов, профилактика депрессий и повышение стрессоустойчивости.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rgbClr val="004A93"/>
              </a:solidFill>
              <a:latin typeface="Calibri Ligh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4A93"/>
                </a:solidFill>
                <a:latin typeface="Calibri Light"/>
                <a:cs typeface="+mn-cs"/>
              </a:rPr>
              <a:t>Раздел «Плавание» </a:t>
            </a:r>
            <a:r>
              <a:rPr lang="ru-RU" sz="1400" dirty="0">
                <a:solidFill>
                  <a:srgbClr val="004A93"/>
                </a:solidFill>
                <a:latin typeface="Calibri Light"/>
                <a:cs typeface="+mn-cs"/>
              </a:rPr>
              <a:t>включен во все реализуемые в колледже основные профессиональные образовательные программы СПО. Ежедневно бассейн посещают </a:t>
            </a:r>
            <a:r>
              <a:rPr lang="ru-RU" sz="1400" b="1" dirty="0">
                <a:solidFill>
                  <a:srgbClr val="004A93"/>
                </a:solidFill>
                <a:latin typeface="Calibri Light"/>
                <a:cs typeface="+mn-cs"/>
              </a:rPr>
              <a:t>150</a:t>
            </a:r>
            <a:r>
              <a:rPr lang="ru-RU" sz="1400" dirty="0">
                <a:solidFill>
                  <a:srgbClr val="004A93"/>
                </a:solidFill>
                <a:latin typeface="Calibri Light"/>
                <a:cs typeface="+mn-cs"/>
              </a:rPr>
              <a:t> студентов, в тренажерном зале занимаются </a:t>
            </a:r>
            <a:r>
              <a:rPr lang="ru-RU" sz="1400" b="1" dirty="0">
                <a:solidFill>
                  <a:srgbClr val="004A93"/>
                </a:solidFill>
                <a:latin typeface="Calibri Light"/>
                <a:cs typeface="+mn-cs"/>
              </a:rPr>
              <a:t>70-75</a:t>
            </a:r>
            <a:r>
              <a:rPr lang="ru-RU" sz="1400" dirty="0">
                <a:solidFill>
                  <a:srgbClr val="004A93"/>
                </a:solidFill>
                <a:latin typeface="Calibri Light"/>
                <a:cs typeface="+mn-cs"/>
              </a:rPr>
              <a:t> человек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rgbClr val="004A93"/>
              </a:solidFill>
              <a:latin typeface="Calibri Light"/>
              <a:cs typeface="+mn-cs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4A93"/>
                </a:solidFill>
                <a:latin typeface="Calibri Light"/>
                <a:cs typeface="+mn-cs"/>
              </a:rPr>
              <a:t>Реализуются </a:t>
            </a:r>
            <a:r>
              <a:rPr lang="ru-RU" sz="1400" b="1" dirty="0">
                <a:solidFill>
                  <a:srgbClr val="004A93"/>
                </a:solidFill>
                <a:latin typeface="Calibri Light"/>
                <a:cs typeface="+mn-cs"/>
              </a:rPr>
              <a:t>11</a:t>
            </a:r>
            <a:r>
              <a:rPr lang="ru-RU" sz="1400" dirty="0">
                <a:solidFill>
                  <a:srgbClr val="004A93"/>
                </a:solidFill>
                <a:latin typeface="Calibri Light"/>
                <a:cs typeface="+mn-cs"/>
              </a:rPr>
              <a:t> дополнительных общеобразовательных программы физкультурно-спортивной направленности и </a:t>
            </a:r>
            <a:r>
              <a:rPr lang="ru-RU" sz="1400" b="1" dirty="0">
                <a:solidFill>
                  <a:srgbClr val="004A93"/>
                </a:solidFill>
                <a:latin typeface="Calibri Light"/>
                <a:cs typeface="+mn-cs"/>
              </a:rPr>
              <a:t>3 </a:t>
            </a:r>
            <a:r>
              <a:rPr lang="ru-RU" sz="1400" dirty="0">
                <a:solidFill>
                  <a:srgbClr val="004A93"/>
                </a:solidFill>
                <a:latin typeface="Calibri Light"/>
                <a:cs typeface="+mn-cs"/>
              </a:rPr>
              <a:t>дополнительные профессиональные программы повышения квалификации </a:t>
            </a:r>
          </a:p>
        </p:txBody>
      </p:sp>
      <p:sp>
        <p:nvSpPr>
          <p:cNvPr id="279555" name="Номер слайда 2"/>
          <p:cNvSpPr>
            <a:spLocks noGrp="1"/>
          </p:cNvSpPr>
          <p:nvPr>
            <p:ph type="sldNum" sz="quarter" idx="16"/>
          </p:nvPr>
        </p:nvSpPr>
        <p:spPr bwMode="auto">
          <a:xfrm>
            <a:off x="11355388" y="6267450"/>
            <a:ext cx="430212" cy="2127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D0156A-ACB5-402D-A6A5-AE961412FDCF}" type="slidenum">
              <a:rPr lang="en-GB">
                <a:solidFill>
                  <a:srgbClr val="004A93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GB">
              <a:solidFill>
                <a:srgbClr val="004A93"/>
              </a:solidFill>
              <a:cs typeface="Arial" charset="0"/>
            </a:endParaRPr>
          </a:p>
        </p:txBody>
      </p:sp>
      <p:pic>
        <p:nvPicPr>
          <p:cNvPr id="285700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7663" y="1277938"/>
            <a:ext cx="3138487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701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663" y="3667125"/>
            <a:ext cx="31242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702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97275" y="1277938"/>
            <a:ext cx="3159125" cy="208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703" name="Рисунок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97275" y="3667125"/>
            <a:ext cx="3159125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60" name="Дата 5"/>
          <p:cNvSpPr>
            <a:spLocks noGrp="1"/>
          </p:cNvSpPr>
          <p:nvPr>
            <p:ph type="dt" sz="quarter" idx="17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solidFill>
                  <a:srgbClr val="004A93"/>
                </a:solidFill>
                <a:cs typeface="Arial" charset="0"/>
              </a:rPr>
              <a:t>30.08.2021</a:t>
            </a:r>
            <a:endParaRPr lang="en-GB" smtClean="0">
              <a:solidFill>
                <a:srgbClr val="004A93"/>
              </a:solidFill>
              <a:cs typeface="Arial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2" name="Object 4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7412" name="Слайд think-cell" r:id="rId5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FFFF"/>
              </a:solidFill>
              <a:latin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7414" name="Номер слайда 2"/>
          <p:cNvSpPr>
            <a:spLocks noGrp="1"/>
          </p:cNvSpPr>
          <p:nvPr>
            <p:ph type="sldNum" sz="quarter" idx="16"/>
          </p:nvPr>
        </p:nvSpPr>
        <p:spPr bwMode="auto">
          <a:xfrm>
            <a:off x="11355388" y="6294438"/>
            <a:ext cx="430212" cy="211137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053C5E-4B2C-4CBD-B238-3F35BBAD254C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GB">
              <a:cs typeface="Arial" charset="0"/>
            </a:endParaRPr>
          </a:p>
        </p:txBody>
      </p:sp>
      <p:sp>
        <p:nvSpPr>
          <p:cNvPr id="16" name="Заголовок 15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13" y="344488"/>
            <a:ext cx="11334750" cy="6540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dirty="0">
                <a:solidFill>
                  <a:srgbClr val="004A93"/>
                </a:solidFill>
                <a:latin typeface="Calibri Light"/>
              </a:rPr>
              <a:t>Образовательное партнёрство в рамках проекта «Одаренные дети» </a:t>
            </a:r>
            <a:endParaRPr lang="ru-RU" dirty="0"/>
          </a:p>
        </p:txBody>
      </p:sp>
      <p:pic>
        <p:nvPicPr>
          <p:cNvPr id="17416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0213" y="1255713"/>
            <a:ext cx="3887787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/>
            </a:extLst>
          </p:cNvPr>
          <p:cNvSpPr txBox="1"/>
          <p:nvPr/>
        </p:nvSpPr>
        <p:spPr>
          <a:xfrm>
            <a:off x="4135438" y="1536700"/>
            <a:ext cx="7751762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4A93"/>
                </a:solidFill>
                <a:latin typeface="Calibri Light"/>
                <a:cs typeface="Times New Roman" panose="02020603050405020304" pitchFamily="18" charset="0"/>
              </a:rPr>
              <a:t>Партнеры: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4A93"/>
                </a:solidFill>
                <a:latin typeface="Calibri Light"/>
                <a:cs typeface="Times New Roman" panose="02020603050405020304" pitchFamily="18" charset="0"/>
              </a:rPr>
              <a:t>Департамент образования Вологодской области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4A93"/>
                </a:solidFill>
                <a:latin typeface="Calibri Light"/>
                <a:cs typeface="Times New Roman" panose="02020603050405020304" pitchFamily="18" charset="0"/>
              </a:rPr>
              <a:t>Управление образования мэрии г. Череповца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4A93"/>
                </a:solidFill>
                <a:latin typeface="Calibri Light"/>
                <a:cs typeface="Times New Roman" panose="02020603050405020304" pitchFamily="18" charset="0"/>
              </a:rPr>
              <a:t>ФГБОУ ВО «Ивановский государственный химико-технологический университет»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4A93"/>
                </a:solidFill>
                <a:latin typeface="Calibri Light"/>
                <a:cs typeface="Times New Roman" panose="02020603050405020304" pitchFamily="18" charset="0"/>
              </a:rPr>
              <a:t>БПОУ ВО «Череповецкий химико-технологический колледж»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4A93"/>
                </a:solidFill>
                <a:latin typeface="Calibri Light"/>
                <a:cs typeface="Times New Roman" panose="02020603050405020304" pitchFamily="18" charset="0"/>
              </a:rPr>
              <a:t>МАОУ ДО «Дворец детского и юношеского творчества имени А.А. Алексеевой»</a:t>
            </a:r>
          </a:p>
          <a:p>
            <a:pPr>
              <a:defRPr/>
            </a:pPr>
            <a:endParaRPr lang="ru-RU" sz="1600" b="1" dirty="0">
              <a:solidFill>
                <a:srgbClr val="004A93"/>
              </a:solidFill>
              <a:latin typeface="Calibri Light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004A93"/>
                </a:solidFill>
                <a:latin typeface="Calibri Light"/>
                <a:cs typeface="Times New Roman" panose="02020603050405020304" pitchFamily="18" charset="0"/>
              </a:rPr>
              <a:t>Спонсор: </a:t>
            </a:r>
            <a:r>
              <a:rPr lang="ru-RU" sz="1600" dirty="0">
                <a:solidFill>
                  <a:srgbClr val="004A93"/>
                </a:solidFill>
                <a:latin typeface="Calibri Light"/>
                <a:cs typeface="Times New Roman" panose="02020603050405020304" pitchFamily="18" charset="0"/>
              </a:rPr>
              <a:t>АО «Апатит»</a:t>
            </a:r>
          </a:p>
          <a:p>
            <a:pPr>
              <a:defRPr/>
            </a:pPr>
            <a:endParaRPr lang="ru-RU" sz="1600" dirty="0">
              <a:solidFill>
                <a:srgbClr val="004A93"/>
              </a:solidFill>
              <a:latin typeface="Calibri Light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004A93"/>
                </a:solidFill>
                <a:latin typeface="Calibri Light"/>
                <a:cs typeface="Times New Roman" panose="02020603050405020304" pitchFamily="18" charset="0"/>
              </a:rPr>
              <a:t>Участники:  </a:t>
            </a:r>
            <a:r>
              <a:rPr lang="ru-RU" sz="1600" dirty="0">
                <a:solidFill>
                  <a:srgbClr val="004A93"/>
                </a:solidFill>
                <a:latin typeface="Calibri Light"/>
                <a:cs typeface="Times New Roman" panose="02020603050405020304" pitchFamily="18" charset="0"/>
              </a:rPr>
              <a:t>средние общеобразовательные школы г. Череповца</a:t>
            </a:r>
          </a:p>
          <a:p>
            <a:pPr>
              <a:defRPr/>
            </a:pPr>
            <a:endParaRPr lang="ru-RU" sz="1600" b="1" dirty="0">
              <a:solidFill>
                <a:srgbClr val="004A93"/>
              </a:solidFill>
              <a:latin typeface="Calibri Light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600" b="1" dirty="0">
                <a:solidFill>
                  <a:srgbClr val="004A93"/>
                </a:solidFill>
                <a:latin typeface="Calibri Light"/>
                <a:cs typeface="Times New Roman" panose="02020603050405020304" pitchFamily="18" charset="0"/>
              </a:rPr>
              <a:t>Мероприятия проекта: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4A93"/>
                </a:solidFill>
                <a:latin typeface="Calibri Light"/>
                <a:cs typeface="Times New Roman" panose="02020603050405020304" pitchFamily="18" charset="0"/>
              </a:rPr>
              <a:t>интеллектуальные турниры по профильным предметам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4A93"/>
                </a:solidFill>
                <a:latin typeface="Calibri Light"/>
                <a:cs typeface="Times New Roman" panose="02020603050405020304" pitchFamily="18" charset="0"/>
              </a:rPr>
              <a:t>конференция по естественнонаучным дисциплинам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4A93"/>
                </a:solidFill>
                <a:latin typeface="Calibri Light"/>
                <a:cs typeface="Times New Roman" panose="02020603050405020304" pitchFamily="18" charset="0"/>
              </a:rPr>
              <a:t>конкурс «Юный химик»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ru-RU" sz="1600" dirty="0">
                <a:solidFill>
                  <a:srgbClr val="004A93"/>
                </a:solidFill>
                <a:latin typeface="Calibri Light"/>
                <a:cs typeface="Times New Roman" panose="02020603050405020304" pitchFamily="18" charset="0"/>
              </a:rPr>
              <a:t>проект «Дети Череповца. Путь к успеху» (химические лабораторные </a:t>
            </a:r>
            <a:r>
              <a:rPr lang="ru-RU" sz="1600" dirty="0" err="1">
                <a:solidFill>
                  <a:srgbClr val="004A93"/>
                </a:solidFill>
                <a:latin typeface="Calibri Light"/>
                <a:cs typeface="Times New Roman" panose="02020603050405020304" pitchFamily="18" charset="0"/>
              </a:rPr>
              <a:t>интенсивы</a:t>
            </a:r>
            <a:r>
              <a:rPr lang="ru-RU" sz="1600" dirty="0">
                <a:solidFill>
                  <a:srgbClr val="004A93"/>
                </a:solidFill>
                <a:latin typeface="Calibri Light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ru-RU" sz="1600" dirty="0">
              <a:solidFill>
                <a:srgbClr val="004A93"/>
              </a:solidFill>
              <a:latin typeface="Calibri Light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A93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4A93"/>
              </a:solidFill>
              <a:latin typeface="Calibri"/>
              <a:cs typeface="+mn-cs"/>
            </a:endParaRPr>
          </a:p>
        </p:txBody>
      </p:sp>
      <p:sp>
        <p:nvSpPr>
          <p:cNvPr id="17418" name="Дата 1"/>
          <p:cNvSpPr>
            <a:spLocks noGrp="1"/>
          </p:cNvSpPr>
          <p:nvPr>
            <p:ph type="dt" sz="quarter" idx="17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cs typeface="Arial" charset="0"/>
              </a:rPr>
              <a:t>30.08.2021</a:t>
            </a:r>
            <a:endParaRPr lang="en-GB" smtClean="0">
              <a:cs typeface="Arial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6" name="Object 4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p:oleObj spid="_x0000_s18436" name="Слайд think-cell" r:id="rId5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FFFF"/>
              </a:solidFill>
              <a:latin typeface="Calibri Light" panose="020F0302020204030204" pitchFamily="34" charset="0"/>
              <a:sym typeface="Calibri Light" panose="020F0302020204030204" pitchFamily="34" charset="0"/>
            </a:endParaRPr>
          </a:p>
        </p:txBody>
      </p:sp>
      <p:sp>
        <p:nvSpPr>
          <p:cNvPr id="18438" name="Номер слайда 2"/>
          <p:cNvSpPr>
            <a:spLocks noGrp="1"/>
          </p:cNvSpPr>
          <p:nvPr>
            <p:ph type="sldNum" sz="quarter" idx="16"/>
          </p:nvPr>
        </p:nvSpPr>
        <p:spPr bwMode="auto">
          <a:xfrm>
            <a:off x="11355388" y="6294438"/>
            <a:ext cx="430212" cy="211137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6590E1-2648-4A53-B254-94C6FF2247D1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GB"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663" y="4011613"/>
            <a:ext cx="10013950" cy="1908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4A93"/>
                </a:solidFill>
                <a:latin typeface="Calibri"/>
                <a:cs typeface="+mn-cs"/>
              </a:rPr>
              <a:t>НАПРАВЛЕНИЯ КОНКУРСА:</a:t>
            </a:r>
            <a:endParaRPr lang="ru-RU" sz="2000" dirty="0">
              <a:solidFill>
                <a:srgbClr val="004A93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4A93"/>
                </a:solidFill>
                <a:latin typeface="Calibri"/>
                <a:cs typeface="+mn-cs"/>
              </a:rPr>
              <a:t>Первые шаги в науку (индивидуальные проекты)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4A93"/>
                </a:solidFill>
                <a:latin typeface="Calibri"/>
                <a:cs typeface="+mn-cs"/>
              </a:rPr>
              <a:t>Постигая химию (работы реферативного и теоретического характера)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rgbClr val="004A93"/>
                </a:solidFill>
                <a:latin typeface="Calibri"/>
                <a:cs typeface="+mn-cs"/>
              </a:rPr>
              <a:t>Наука в школьной лаборатории (исследовательские проекты, выполненные на базе общеобразовательных учреждений или в домашних условиях)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rgbClr val="004A93"/>
                </a:solidFill>
                <a:latin typeface="Calibri"/>
                <a:cs typeface="+mn-cs"/>
              </a:rPr>
              <a:t>Участники: школьники 1-8 классы</a:t>
            </a:r>
          </a:p>
        </p:txBody>
      </p:sp>
      <p:sp>
        <p:nvSpPr>
          <p:cNvPr id="18440" name="Заголовок 15"/>
          <p:cNvSpPr>
            <a:spLocks noGrp="1"/>
          </p:cNvSpPr>
          <p:nvPr>
            <p:ph type="title"/>
          </p:nvPr>
        </p:nvSpPr>
        <p:spPr bwMode="auto">
          <a:xfrm>
            <a:off x="430213" y="344488"/>
            <a:ext cx="11334750" cy="654050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latin typeface="Calibri Light" pitchFamily="34" charset="0"/>
              </a:rPr>
              <a:t>Взаимодействие с Ивановским государственным химико-технологическим университетом</a:t>
            </a:r>
          </a:p>
        </p:txBody>
      </p:sp>
      <p:pic>
        <p:nvPicPr>
          <p:cNvPr id="18441" name="Рисунок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09788" y="1181100"/>
            <a:ext cx="69977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Дата 1"/>
          <p:cNvSpPr>
            <a:spLocks noGrp="1"/>
          </p:cNvSpPr>
          <p:nvPr>
            <p:ph type="dt" sz="quarter" idx="17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cs typeface="Arial" charset="0"/>
              </a:rPr>
              <a:t>30.08.2021</a:t>
            </a:r>
            <a:endParaRPr lang="en-GB" smtClean="0">
              <a:cs typeface="Arial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Номер слайда 3"/>
          <p:cNvSpPr>
            <a:spLocks noGrp="1"/>
          </p:cNvSpPr>
          <p:nvPr>
            <p:ph type="sldNum" sz="quarter" idx="19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958E7E-E60D-4542-9EB7-C45F3A757ACF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GB">
              <a:cs typeface="Arial" charset="0"/>
            </a:endParaRPr>
          </a:p>
        </p:txBody>
      </p:sp>
      <p:sp>
        <p:nvSpPr>
          <p:cNvPr id="291842" name="Title 7"/>
          <p:cNvSpPr>
            <a:spLocks noGrp="1"/>
          </p:cNvSpPr>
          <p:nvPr>
            <p:ph type="title"/>
          </p:nvPr>
        </p:nvSpPr>
        <p:spPr bwMode="auto">
          <a:xfrm>
            <a:off x="430213" y="466725"/>
            <a:ext cx="11334750" cy="654050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solidFill>
                  <a:srgbClr val="004A93"/>
                </a:solidFill>
                <a:latin typeface="Calibri Light" pitchFamily="34" charset="0"/>
              </a:rPr>
              <a:t>Интеллектуальные турниры</a:t>
            </a:r>
            <a:endParaRPr lang="ru-RU" smtClean="0">
              <a:latin typeface="Calibri Light" pitchFamily="34" charset="0"/>
            </a:endParaRPr>
          </a:p>
        </p:txBody>
      </p:sp>
      <p:sp>
        <p:nvSpPr>
          <p:cNvPr id="291843" name="TextBox 4"/>
          <p:cNvSpPr txBox="1">
            <a:spLocks noChangeArrowheads="1"/>
          </p:cNvSpPr>
          <p:nvPr/>
        </p:nvSpPr>
        <p:spPr bwMode="auto">
          <a:xfrm>
            <a:off x="635000" y="1195388"/>
            <a:ext cx="25304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04A93"/>
                </a:solidFill>
                <a:latin typeface="Calibri" pitchFamily="34" charset="0"/>
              </a:rPr>
              <a:t>Химбаттл</a:t>
            </a:r>
          </a:p>
          <a:p>
            <a:r>
              <a:rPr lang="ru-RU" sz="1400" b="1">
                <a:solidFill>
                  <a:srgbClr val="004A93"/>
                </a:solidFill>
                <a:latin typeface="Calibri" pitchFamily="34" charset="0"/>
              </a:rPr>
              <a:t>Химия. Перезагрузка</a:t>
            </a:r>
            <a:endParaRPr lang="ru-RU" sz="1400">
              <a:solidFill>
                <a:srgbClr val="004A93"/>
              </a:solidFill>
              <a:latin typeface="Calibri" pitchFamily="34" charset="0"/>
            </a:endParaRPr>
          </a:p>
        </p:txBody>
      </p:sp>
      <p:sp>
        <p:nvSpPr>
          <p:cNvPr id="291844" name="TextBox 11"/>
          <p:cNvSpPr txBox="1">
            <a:spLocks noChangeArrowheads="1"/>
          </p:cNvSpPr>
          <p:nvPr/>
        </p:nvSpPr>
        <p:spPr bwMode="auto">
          <a:xfrm>
            <a:off x="3314700" y="1222375"/>
            <a:ext cx="2530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04A93"/>
                </a:solidFill>
                <a:latin typeface="Calibri" pitchFamily="34" charset="0"/>
              </a:rPr>
              <a:t>МатФизБаттл</a:t>
            </a:r>
            <a:endParaRPr lang="ru-RU" sz="1400">
              <a:solidFill>
                <a:srgbClr val="004A93"/>
              </a:solidFill>
              <a:latin typeface="Calibri" pitchFamily="34" charset="0"/>
            </a:endParaRPr>
          </a:p>
          <a:p>
            <a:r>
              <a:rPr lang="ru-RU" sz="1400" b="1">
                <a:solidFill>
                  <a:srgbClr val="004A93"/>
                </a:solidFill>
                <a:latin typeface="Calibri" pitchFamily="34" charset="0"/>
              </a:rPr>
              <a:t>МатФиз. Перезагрузка</a:t>
            </a:r>
            <a:endParaRPr lang="ru-RU" sz="1400">
              <a:solidFill>
                <a:srgbClr val="004A93"/>
              </a:solidFill>
              <a:latin typeface="Calibri" pitchFamily="34" charset="0"/>
            </a:endParaRPr>
          </a:p>
        </p:txBody>
      </p:sp>
      <p:sp>
        <p:nvSpPr>
          <p:cNvPr id="291845" name="TextBox 12"/>
          <p:cNvSpPr txBox="1">
            <a:spLocks noChangeArrowheads="1"/>
          </p:cNvSpPr>
          <p:nvPr/>
        </p:nvSpPr>
        <p:spPr bwMode="auto">
          <a:xfrm>
            <a:off x="5721350" y="1189038"/>
            <a:ext cx="17637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04A93"/>
                </a:solidFill>
                <a:latin typeface="Calibri" pitchFamily="34" charset="0"/>
              </a:rPr>
              <a:t>Инфобаттл</a:t>
            </a:r>
          </a:p>
          <a:p>
            <a:r>
              <a:rPr lang="ru-RU" sz="1400" b="1">
                <a:solidFill>
                  <a:srgbClr val="004A93"/>
                </a:solidFill>
                <a:latin typeface="Calibri" pitchFamily="34" charset="0"/>
              </a:rPr>
              <a:t>Инфо. Перезагрузка</a:t>
            </a:r>
          </a:p>
        </p:txBody>
      </p:sp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7605713" y="1795463"/>
            <a:ext cx="4387850" cy="2555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4A93"/>
                </a:solidFill>
                <a:latin typeface="Calibri"/>
                <a:cs typeface="+mn-cs"/>
              </a:rPr>
              <a:t>МАОУ средние общеобразовательные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4A93"/>
                </a:solidFill>
                <a:latin typeface="Calibri"/>
                <a:cs typeface="+mn-cs"/>
              </a:rPr>
              <a:t>       школы №:  1, 5, 6, 7, 8, 9, 10, 11, 12,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4A93"/>
                </a:solidFill>
                <a:latin typeface="Calibri"/>
                <a:cs typeface="+mn-cs"/>
              </a:rPr>
              <a:t>       13, 14, 16, 17, 18, 20, 21, 22, 24, 25,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4A93"/>
                </a:solidFill>
                <a:latin typeface="Calibri"/>
                <a:cs typeface="+mn-cs"/>
              </a:rPr>
              <a:t>       26, 27, 28, 29, 30, 31, 32, 33, 34, 40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800" dirty="0">
              <a:solidFill>
                <a:srgbClr val="004A93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4A93"/>
                </a:solidFill>
                <a:latin typeface="Calibri"/>
                <a:cs typeface="+mn-cs"/>
              </a:rPr>
              <a:t>МАОУ «Женская гуманитарная гимназия»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800" dirty="0">
              <a:solidFill>
                <a:srgbClr val="004A93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4A93"/>
                </a:solidFill>
                <a:latin typeface="Calibri"/>
                <a:cs typeface="+mn-cs"/>
              </a:rPr>
              <a:t>МАОУ «Общеобразовательный лицей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4A93"/>
                </a:solidFill>
                <a:latin typeface="Calibri"/>
                <a:cs typeface="+mn-cs"/>
              </a:rPr>
              <a:t>        «АМТЭК»</a:t>
            </a:r>
          </a:p>
        </p:txBody>
      </p:sp>
      <p:sp>
        <p:nvSpPr>
          <p:cNvPr id="291847" name="Title 7"/>
          <p:cNvSpPr txBox="1">
            <a:spLocks/>
          </p:cNvSpPr>
          <p:nvPr/>
        </p:nvSpPr>
        <p:spPr bwMode="auto">
          <a:xfrm>
            <a:off x="7832725" y="1195388"/>
            <a:ext cx="4160838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ct val="80000"/>
              </a:lnSpc>
            </a:pPr>
            <a:r>
              <a:rPr lang="ru-RU" b="1">
                <a:solidFill>
                  <a:srgbClr val="004A93"/>
                </a:solidFill>
                <a:latin typeface="Calibri" pitchFamily="34" charset="0"/>
              </a:rPr>
              <a:t>Образовательные организации</a:t>
            </a:r>
          </a:p>
          <a:p>
            <a:pPr algn="ctr">
              <a:lnSpc>
                <a:spcPct val="80000"/>
              </a:lnSpc>
            </a:pPr>
            <a:r>
              <a:rPr lang="ru-RU" b="1">
                <a:solidFill>
                  <a:srgbClr val="004A93"/>
                </a:solidFill>
                <a:latin typeface="Calibri" pitchFamily="34" charset="0"/>
              </a:rPr>
              <a:t> г. Череповца</a:t>
            </a:r>
            <a:endParaRPr lang="ru-RU" b="1">
              <a:solidFill>
                <a:srgbClr val="004A93"/>
              </a:solidFill>
              <a:latin typeface="Calibri Light" pitchFamily="34" charset="0"/>
            </a:endParaRPr>
          </a:p>
        </p:txBody>
      </p:sp>
      <p:graphicFrame>
        <p:nvGraphicFramePr>
          <p:cNvPr id="14" name="Диаграмма 13">
            <a:extLst>
              <a:ext uri="{FF2B5EF4-FFF2-40B4-BE49-F238E27FC236}"/>
            </a:extLst>
          </p:cNvPr>
          <p:cNvGraphicFramePr>
            <a:graphicFrameLocks/>
          </p:cNvGraphicFramePr>
          <p:nvPr/>
        </p:nvGraphicFramePr>
        <p:xfrm>
          <a:off x="430213" y="1780216"/>
          <a:ext cx="7176293" cy="4252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1849" name="Title 7"/>
          <p:cNvSpPr txBox="1">
            <a:spLocks/>
          </p:cNvSpPr>
          <p:nvPr/>
        </p:nvSpPr>
        <p:spPr bwMode="auto">
          <a:xfrm>
            <a:off x="7910513" y="4351338"/>
            <a:ext cx="41608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ct val="80000"/>
              </a:lnSpc>
            </a:pPr>
            <a:r>
              <a:rPr lang="ru-RU" b="1">
                <a:solidFill>
                  <a:srgbClr val="004A93"/>
                </a:solidFill>
                <a:latin typeface="Calibri" pitchFamily="34" charset="0"/>
              </a:rPr>
              <a:t> г. Вологды</a:t>
            </a:r>
            <a:endParaRPr lang="ru-RU" b="1">
              <a:solidFill>
                <a:srgbClr val="004A93"/>
              </a:solidFill>
              <a:latin typeface="Calibri Light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97788" y="4711700"/>
            <a:ext cx="429577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004A93"/>
                </a:solidFill>
                <a:latin typeface="Calibri"/>
                <a:cs typeface="+mn-cs"/>
              </a:rPr>
              <a:t>МАОУ средние общеобразовательные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4A93"/>
                </a:solidFill>
                <a:latin typeface="Calibri"/>
                <a:cs typeface="+mn-cs"/>
              </a:rPr>
              <a:t>       школы №:  3, 13, 26, 30, 31, 32</a:t>
            </a:r>
          </a:p>
        </p:txBody>
      </p:sp>
      <p:sp>
        <p:nvSpPr>
          <p:cNvPr id="285707" name="Дата 2"/>
          <p:cNvSpPr>
            <a:spLocks noGrp="1"/>
          </p:cNvSpPr>
          <p:nvPr>
            <p:ph type="dt" sz="quarter" idx="17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cs typeface="Arial" charset="0"/>
              </a:rPr>
              <a:t>30.08.2021</a:t>
            </a:r>
            <a:endParaRPr lang="en-GB" smtClean="0">
              <a:cs typeface="Arial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1" name="Номер слайда 3"/>
          <p:cNvSpPr>
            <a:spLocks noGrp="1"/>
          </p:cNvSpPr>
          <p:nvPr>
            <p:ph type="sldNum" sz="quarter" idx="19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D57632-34EE-49E3-B1A8-513A6DED8A0F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GB">
              <a:cs typeface="Arial" charset="0"/>
            </a:endParaRPr>
          </a:p>
        </p:txBody>
      </p:sp>
      <p:sp>
        <p:nvSpPr>
          <p:cNvPr id="292866" name="Title 7"/>
          <p:cNvSpPr>
            <a:spLocks noGrp="1"/>
          </p:cNvSpPr>
          <p:nvPr>
            <p:ph type="title"/>
          </p:nvPr>
        </p:nvSpPr>
        <p:spPr bwMode="auto">
          <a:xfrm>
            <a:off x="430213" y="466725"/>
            <a:ext cx="11334750" cy="654050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latin typeface="Calibri Light" pitchFamily="34" charset="0"/>
              </a:rPr>
              <a:t>Международная научно-практическая конференция</a:t>
            </a:r>
            <a:br>
              <a:rPr lang="ru-RU" smtClean="0">
                <a:latin typeface="Calibri Light" pitchFamily="34" charset="0"/>
              </a:rPr>
            </a:br>
            <a:r>
              <a:rPr lang="ru-RU" smtClean="0">
                <a:latin typeface="Calibri Light" pitchFamily="34" charset="0"/>
              </a:rPr>
              <a:t> по естественнонаучным дисциплинам</a:t>
            </a:r>
          </a:p>
        </p:txBody>
      </p:sp>
      <p:sp>
        <p:nvSpPr>
          <p:cNvPr id="6" name="TextBox 5">
            <a:extLst>
              <a:ext uri="{FF2B5EF4-FFF2-40B4-BE49-F238E27FC236}"/>
            </a:extLst>
          </p:cNvPr>
          <p:cNvSpPr txBox="1"/>
          <p:nvPr/>
        </p:nvSpPr>
        <p:spPr>
          <a:xfrm>
            <a:off x="7553325" y="1120775"/>
            <a:ext cx="4464050" cy="4924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4A93"/>
                </a:solidFill>
                <a:latin typeface="Calibri"/>
                <a:cs typeface="+mn-cs"/>
              </a:rPr>
              <a:t>               </a:t>
            </a:r>
            <a:r>
              <a:rPr lang="ru-RU" sz="1400" b="1" dirty="0">
                <a:solidFill>
                  <a:srgbClr val="004A93"/>
                </a:solidFill>
                <a:latin typeface="Calibri"/>
                <a:cs typeface="+mn-cs"/>
              </a:rPr>
              <a:t>Страны-участницы:</a:t>
            </a:r>
            <a:endParaRPr lang="ru-RU" sz="1400" dirty="0">
              <a:solidFill>
                <a:srgbClr val="004A93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04A93"/>
                </a:solidFill>
                <a:latin typeface="Calibri"/>
                <a:cs typeface="+mn-cs"/>
              </a:rPr>
              <a:t>Российская Федерация, Киргизская Республика, Луганская Народная Республика, Республика Узбекистан, Республика Беларусь, Республика Казахстан, Украина                                   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4A93"/>
                </a:solidFill>
                <a:latin typeface="Calibri"/>
                <a:cs typeface="+mn-cs"/>
              </a:rPr>
              <a:t>               Образовательные  организации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4A93"/>
                </a:solidFill>
                <a:latin typeface="Calibri"/>
                <a:cs typeface="+mn-cs"/>
              </a:rPr>
              <a:t>г. Череповца                      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4A93"/>
                </a:solidFill>
                <a:latin typeface="Calibri"/>
                <a:cs typeface="+mn-cs"/>
              </a:rPr>
              <a:t>МАОУ средние общеобразовательные школы №: 14, 27, 31, 26, 18, 28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4A93"/>
                </a:solidFill>
                <a:latin typeface="Calibri"/>
                <a:cs typeface="+mn-cs"/>
              </a:rPr>
              <a:t>БПОУ ВО «Череповецкий химико-технологический колледж»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4A93"/>
                </a:solidFill>
                <a:latin typeface="Calibri"/>
                <a:cs typeface="+mn-cs"/>
              </a:rPr>
              <a:t>БПОУ ВО «Череповецкий металлургический колледж им. </a:t>
            </a:r>
            <a:r>
              <a:rPr lang="ru-RU" sz="1400" dirty="0" err="1">
                <a:solidFill>
                  <a:srgbClr val="004A93"/>
                </a:solidFill>
                <a:latin typeface="Calibri"/>
                <a:cs typeface="+mn-cs"/>
              </a:rPr>
              <a:t>ак</a:t>
            </a:r>
            <a:r>
              <a:rPr lang="ru-RU" sz="1400" dirty="0">
                <a:solidFill>
                  <a:srgbClr val="004A93"/>
                </a:solidFill>
                <a:latin typeface="Calibri"/>
                <a:cs typeface="+mn-cs"/>
              </a:rPr>
              <a:t>. И.П. Бардина»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4A93"/>
                </a:solidFill>
                <a:latin typeface="Calibri"/>
                <a:cs typeface="+mn-cs"/>
              </a:rPr>
              <a:t>БПОУ ВО «Череповецкий строительный колледж им. А.А. Лепехина»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4A93"/>
                </a:solidFill>
                <a:latin typeface="Calibri"/>
                <a:cs typeface="+mn-cs"/>
              </a:rPr>
              <a:t>БПОУ ВО «Череповецкий </a:t>
            </a:r>
            <a:r>
              <a:rPr lang="ru-RU" sz="1400" dirty="0" err="1">
                <a:solidFill>
                  <a:srgbClr val="004A93"/>
                </a:solidFill>
                <a:latin typeface="Calibri"/>
                <a:cs typeface="+mn-cs"/>
              </a:rPr>
              <a:t>лесомеханический</a:t>
            </a:r>
            <a:r>
              <a:rPr lang="ru-RU" sz="1400" dirty="0">
                <a:solidFill>
                  <a:srgbClr val="004A93"/>
                </a:solidFill>
                <a:latin typeface="Calibri"/>
                <a:cs typeface="+mn-cs"/>
              </a:rPr>
              <a:t> техникум им. В.П. Чкалова»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4A93"/>
                </a:solidFill>
                <a:latin typeface="Calibri"/>
                <a:cs typeface="+mn-cs"/>
              </a:rPr>
              <a:t>Центр «Дом научной </a:t>
            </a:r>
            <a:r>
              <a:rPr lang="ru-RU" sz="1400" dirty="0" err="1">
                <a:solidFill>
                  <a:srgbClr val="004A93"/>
                </a:solidFill>
                <a:latin typeface="Calibri"/>
                <a:cs typeface="+mn-cs"/>
              </a:rPr>
              <a:t>коллаборации</a:t>
            </a:r>
            <a:r>
              <a:rPr lang="ru-RU" sz="1400" dirty="0">
                <a:solidFill>
                  <a:srgbClr val="004A93"/>
                </a:solidFill>
                <a:latin typeface="Calibri"/>
                <a:cs typeface="+mn-cs"/>
              </a:rPr>
              <a:t> имени академика И.П. Бардина»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4A93"/>
                </a:solidFill>
                <a:latin typeface="Calibri"/>
                <a:cs typeface="+mn-cs"/>
              </a:rPr>
              <a:t>МАОУ ДО «Дворец детского и юношеского творчества им. А.А. Алексеевой»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4A93"/>
                </a:solidFill>
                <a:latin typeface="Calibri"/>
                <a:cs typeface="+mn-cs"/>
              </a:rPr>
              <a:t>МАОУ ДО «Детский технопарк </a:t>
            </a:r>
            <a:r>
              <a:rPr lang="ru-RU" sz="1400" dirty="0" err="1">
                <a:solidFill>
                  <a:srgbClr val="004A93"/>
                </a:solidFill>
                <a:latin typeface="Calibri"/>
                <a:cs typeface="+mn-cs"/>
              </a:rPr>
              <a:t>Кванториум</a:t>
            </a:r>
            <a:r>
              <a:rPr lang="ru-RU" sz="1400" dirty="0">
                <a:solidFill>
                  <a:srgbClr val="004A93"/>
                </a:solidFill>
                <a:latin typeface="Calibri"/>
                <a:cs typeface="+mn-cs"/>
              </a:rPr>
              <a:t>»</a:t>
            </a:r>
          </a:p>
        </p:txBody>
      </p:sp>
      <p:graphicFrame>
        <p:nvGraphicFramePr>
          <p:cNvPr id="10" name="Диаграмма 9">
            <a:extLst>
              <a:ext uri="{FF2B5EF4-FFF2-40B4-BE49-F238E27FC236}"/>
            </a:extLst>
          </p:cNvPr>
          <p:cNvGraphicFramePr>
            <a:graphicFrameLocks/>
          </p:cNvGraphicFramePr>
          <p:nvPr/>
        </p:nvGraphicFramePr>
        <p:xfrm>
          <a:off x="196979" y="1209040"/>
          <a:ext cx="7355840" cy="4897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86725" name="Дата 1"/>
          <p:cNvSpPr>
            <a:spLocks noGrp="1"/>
          </p:cNvSpPr>
          <p:nvPr>
            <p:ph type="dt" sz="quarter" idx="17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cs typeface="Arial" charset="0"/>
              </a:rPr>
              <a:t>30.08.2021</a:t>
            </a:r>
            <a:endParaRPr lang="en-GB" smtClean="0">
              <a:cs typeface="Arial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Номер слайда 3"/>
          <p:cNvSpPr>
            <a:spLocks noGrp="1"/>
          </p:cNvSpPr>
          <p:nvPr>
            <p:ph type="sldNum" sz="quarter" idx="19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F21602-48C6-4F85-8F22-3F7AA11DFAD6}" type="slidenum">
              <a:rPr lang="en-GB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GB">
              <a:cs typeface="Arial" charset="0"/>
            </a:endParaRPr>
          </a:p>
        </p:txBody>
      </p:sp>
      <p:sp>
        <p:nvSpPr>
          <p:cNvPr id="294914" name="Title 7"/>
          <p:cNvSpPr>
            <a:spLocks noGrp="1"/>
          </p:cNvSpPr>
          <p:nvPr>
            <p:ph type="title"/>
          </p:nvPr>
        </p:nvSpPr>
        <p:spPr bwMode="auto">
          <a:xfrm>
            <a:off x="430213" y="466725"/>
            <a:ext cx="11334750" cy="654050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solidFill>
                  <a:srgbClr val="004A93"/>
                </a:solidFill>
                <a:latin typeface="Calibri Light" pitchFamily="34" charset="0"/>
              </a:rPr>
              <a:t>Взаимодействие с Образовательным центром «Сириус»</a:t>
            </a:r>
            <a:endParaRPr lang="ru-RU" smtClean="0">
              <a:latin typeface="Calibri Light" pitchFamily="34" charset="0"/>
            </a:endParaRPr>
          </a:p>
        </p:txBody>
      </p:sp>
      <p:sp>
        <p:nvSpPr>
          <p:cNvPr id="294915" name="Текст 4"/>
          <p:cNvSpPr>
            <a:spLocks/>
          </p:cNvSpPr>
          <p:nvPr/>
        </p:nvSpPr>
        <p:spPr bwMode="auto">
          <a:xfrm>
            <a:off x="430213" y="1117600"/>
            <a:ext cx="7450137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85750" indent="-285750">
              <a:buFont typeface="Wingdings" pitchFamily="2" charset="2"/>
              <a:buChar char="§"/>
            </a:pPr>
            <a:r>
              <a:rPr lang="ru-RU" altLang="ru-RU">
                <a:solidFill>
                  <a:srgbClr val="004A93"/>
                </a:solidFill>
                <a:latin typeface="Calibri Light" pitchFamily="34" charset="0"/>
              </a:rPr>
              <a:t>Преподаватели колледжа осуществляют </a:t>
            </a:r>
            <a:r>
              <a:rPr lang="ru-RU" altLang="ru-RU" b="1">
                <a:solidFill>
                  <a:srgbClr val="004A93"/>
                </a:solidFill>
                <a:latin typeface="Calibri Light" pitchFamily="34" charset="0"/>
              </a:rPr>
              <a:t>экспертизу материалов </a:t>
            </a:r>
            <a:r>
              <a:rPr lang="ru-RU" altLang="ru-RU">
                <a:solidFill>
                  <a:srgbClr val="004A93"/>
                </a:solidFill>
                <a:latin typeface="Calibri Light" pitchFamily="34" charset="0"/>
              </a:rPr>
              <a:t>«ФосАгро» для участия в проектах «Сириуса» «Большие вызовы» (2018) и «Уроки настоящего» (2019)</a:t>
            </a:r>
          </a:p>
          <a:p>
            <a:pPr marL="285750" indent="-285750">
              <a:buFont typeface="Wingdings" pitchFamily="2" charset="2"/>
              <a:buChar char="§"/>
            </a:pPr>
            <a:endParaRPr lang="ru-RU" altLang="ru-RU" sz="800">
              <a:solidFill>
                <a:srgbClr val="004A93"/>
              </a:solidFill>
              <a:latin typeface="Calibri Light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altLang="ru-RU">
                <a:solidFill>
                  <a:srgbClr val="004A93"/>
                </a:solidFill>
                <a:latin typeface="Calibri Light" pitchFamily="34" charset="0"/>
              </a:rPr>
              <a:t>В 2019 г. в рамках </a:t>
            </a:r>
            <a:r>
              <a:rPr lang="ru-RU" altLang="ru-RU" b="1">
                <a:solidFill>
                  <a:srgbClr val="004A93"/>
                </a:solidFill>
                <a:latin typeface="Calibri Light" pitchFamily="34" charset="0"/>
              </a:rPr>
              <a:t>рабочего визита </a:t>
            </a:r>
            <a:r>
              <a:rPr lang="ru-RU" altLang="ru-RU">
                <a:solidFill>
                  <a:srgbClr val="004A93"/>
                </a:solidFill>
                <a:latin typeface="Calibri Light" pitchFamily="34" charset="0"/>
              </a:rPr>
              <a:t>руководитель Образовательного Фонда «Талант и успех» Шмелева Е.В. посетила колледж</a:t>
            </a:r>
          </a:p>
          <a:p>
            <a:pPr marL="285750" indent="-285750">
              <a:buFont typeface="Wingdings" pitchFamily="2" charset="2"/>
              <a:buChar char="§"/>
            </a:pPr>
            <a:endParaRPr lang="ru-RU" sz="800">
              <a:solidFill>
                <a:srgbClr val="004A93"/>
              </a:solidFill>
              <a:latin typeface="Calibri Light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Директор </a:t>
            </a:r>
            <a:r>
              <a:rPr lang="ru-RU" altLang="ru-RU">
                <a:solidFill>
                  <a:srgbClr val="004A93"/>
                </a:solidFill>
                <a:latin typeface="Calibri Light" pitchFamily="34" charset="0"/>
              </a:rPr>
              <a:t>колледжа </a:t>
            </a:r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Быкова Е.О. в 2019 г. приняла участие в работе </a:t>
            </a:r>
            <a:r>
              <a:rPr lang="en-US">
                <a:solidFill>
                  <a:srgbClr val="004A93"/>
                </a:solidFill>
                <a:latin typeface="Calibri Light" pitchFamily="34" charset="0"/>
              </a:rPr>
              <a:t>III </a:t>
            </a:r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Всероссийской конференции Образовательного центра «Сириус» «Путь к успеху» </a:t>
            </a:r>
            <a:r>
              <a:rPr lang="ru-RU" b="1">
                <a:solidFill>
                  <a:srgbClr val="004A93"/>
                </a:solidFill>
                <a:latin typeface="Calibri Light" pitchFamily="34" charset="0"/>
              </a:rPr>
              <a:t>в качестве эксперта </a:t>
            </a:r>
            <a:r>
              <a:rPr lang="ru-RU">
                <a:solidFill>
                  <a:srgbClr val="004A93"/>
                </a:solidFill>
                <a:latin typeface="Calibri Light" pitchFamily="34" charset="0"/>
              </a:rPr>
              <a:t>секции «Комплексное развитие региональных образовательных систем как основа успешной реализации СНТР и ответа регионов на «большие вызовы»</a:t>
            </a:r>
            <a:endParaRPr lang="ru-RU" altLang="ru-RU" sz="800">
              <a:solidFill>
                <a:srgbClr val="004A93"/>
              </a:solidFill>
              <a:latin typeface="Calibri Light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083769" y="1191435"/>
            <a:ext cx="3657600" cy="245973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Рисунок 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82584" y="4169428"/>
            <a:ext cx="1348854" cy="179847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Прямоугольник 4"/>
          <p:cNvSpPr/>
          <p:nvPr/>
        </p:nvSpPr>
        <p:spPr>
          <a:xfrm>
            <a:off x="2184400" y="4244975"/>
            <a:ext cx="8116888" cy="17224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dirty="0">
                <a:solidFill>
                  <a:srgbClr val="004A93"/>
                </a:solidFill>
                <a:latin typeface="Calibri Light"/>
                <a:cs typeface="Arial" panose="020B0604020202020204" pitchFamily="34" charset="0"/>
              </a:rPr>
              <a:t>Работа научно-технологической студии в рамках </a:t>
            </a:r>
            <a:r>
              <a:rPr lang="ru-RU" b="1" dirty="0">
                <a:solidFill>
                  <a:srgbClr val="004A93"/>
                </a:solidFill>
                <a:latin typeface="Calibri Light"/>
                <a:cs typeface="+mn-cs"/>
              </a:rPr>
              <a:t>проекта «Уроки настоящего» </a:t>
            </a:r>
            <a:r>
              <a:rPr lang="ru-RU" i="1" dirty="0">
                <a:solidFill>
                  <a:srgbClr val="004A93"/>
                </a:solidFill>
                <a:latin typeface="Calibri Light"/>
                <a:cs typeface="+mn-cs"/>
              </a:rPr>
              <a:t>(участники – школьники 8-11 класс и студенты 1-2 курс СПО)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ru-RU" sz="800" dirty="0">
              <a:solidFill>
                <a:srgbClr val="004A93"/>
              </a:solidFill>
              <a:latin typeface="Calibri Ligh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srgbClr val="004A93"/>
                </a:solidFill>
                <a:latin typeface="Calibri Light"/>
                <a:cs typeface="+mn-cs"/>
              </a:rPr>
              <a:t>Реализация </a:t>
            </a:r>
            <a:r>
              <a:rPr lang="ru-RU" b="1" dirty="0">
                <a:solidFill>
                  <a:srgbClr val="004A93"/>
                </a:solidFill>
                <a:latin typeface="Calibri Light"/>
                <a:cs typeface="+mn-cs"/>
              </a:rPr>
              <a:t>программы «Сириус. Лето: начни свой проект»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4A93"/>
                </a:solidFill>
                <a:latin typeface="Calibri Light"/>
                <a:cs typeface="+mn-cs"/>
              </a:rPr>
              <a:t>      </a:t>
            </a:r>
            <a:r>
              <a:rPr lang="ru-RU" i="1" dirty="0">
                <a:solidFill>
                  <a:srgbClr val="004A93"/>
                </a:solidFill>
                <a:latin typeface="Calibri Light"/>
                <a:cs typeface="+mn-cs"/>
              </a:rPr>
              <a:t>(участники - школьники 7-11 классов Российской Федерации)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00" dirty="0">
                <a:solidFill>
                  <a:srgbClr val="004A93"/>
                </a:solidFill>
                <a:latin typeface="Calibri Light"/>
                <a:cs typeface="+mn-cs"/>
              </a:rPr>
              <a:t>  </a:t>
            </a:r>
            <a:endParaRPr lang="ru-RU" altLang="ru-RU" sz="800" dirty="0">
              <a:solidFill>
                <a:srgbClr val="004A93"/>
              </a:solidFill>
              <a:latin typeface="Calibri Light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ru-RU" altLang="ru-RU" b="1" dirty="0">
                <a:solidFill>
                  <a:srgbClr val="004A93"/>
                </a:solidFill>
                <a:latin typeface="Calibri Light"/>
                <a:cs typeface="Arial" panose="020B0604020202020204" pitchFamily="34" charset="0"/>
              </a:rPr>
              <a:t>Руководитель</a:t>
            </a:r>
            <a:r>
              <a:rPr lang="ru-RU" altLang="ru-RU" dirty="0">
                <a:solidFill>
                  <a:srgbClr val="004A93"/>
                </a:solidFill>
                <a:latin typeface="Calibri Light"/>
                <a:cs typeface="Arial" panose="020B0604020202020204" pitchFamily="34" charset="0"/>
              </a:rPr>
              <a:t> студии и программы – студентка колледжа Голубева Елизавета</a:t>
            </a:r>
          </a:p>
        </p:txBody>
      </p:sp>
      <p:sp>
        <p:nvSpPr>
          <p:cNvPr id="288775" name="Дата 5"/>
          <p:cNvSpPr>
            <a:spLocks noGrp="1"/>
          </p:cNvSpPr>
          <p:nvPr>
            <p:ph type="dt" sz="quarter" idx="17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>
                <a:cs typeface="Arial" charset="0"/>
              </a:rPr>
              <a:t>30.08.2021</a:t>
            </a:r>
            <a:endParaRPr lang="en-GB" smtClean="0">
              <a:cs typeface="Arial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7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449263" y="3022600"/>
            <a:ext cx="4114800" cy="452438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/>
              <a:t>Благодарим за внимание</a:t>
            </a:r>
            <a:endParaRPr lang="en-GB" smtClean="0"/>
          </a:p>
        </p:txBody>
      </p:sp>
      <p:sp>
        <p:nvSpPr>
          <p:cNvPr id="295938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449263" y="3532188"/>
            <a:ext cx="4114800" cy="1962150"/>
          </a:xfrm>
          <a:noFill/>
          <a:ln>
            <a:miter lim="800000"/>
            <a:headEnd/>
            <a:tailEnd/>
          </a:ln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1800" smtClean="0"/>
              <a:t>Заместитель директора по УМР </a:t>
            </a:r>
          </a:p>
          <a:p>
            <a:pPr eaLnBrk="1" hangingPunct="1"/>
            <a:r>
              <a:rPr lang="ru-RU" sz="1800" smtClean="0"/>
              <a:t>Дементьева Наталья Альбертовна</a:t>
            </a:r>
          </a:p>
          <a:p>
            <a:pPr eaLnBrk="1" hangingPunct="1"/>
            <a:r>
              <a:rPr lang="ru-RU" sz="1800" smtClean="0"/>
              <a:t>Старший методист</a:t>
            </a:r>
          </a:p>
          <a:p>
            <a:pPr eaLnBrk="1" hangingPunct="1"/>
            <a:r>
              <a:rPr lang="ru-RU" sz="1800" smtClean="0"/>
              <a:t>Григорьева Светлана Гурьевна </a:t>
            </a:r>
          </a:p>
          <a:p>
            <a:pPr eaLnBrk="1" hangingPunct="1"/>
            <a:r>
              <a:rPr lang="ru-RU" sz="1800" smtClean="0"/>
              <a:t>(8202) 29-73-30</a:t>
            </a:r>
          </a:p>
          <a:p>
            <a:pPr eaLnBrk="1" hangingPunct="1"/>
            <a:endParaRPr lang="ru-RU" sz="1800" smtClean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57008C-E5EC-46CB-BC8C-1A51DDB7CD9A}" type="slidenum">
              <a:rPr lang="ru-RU"/>
              <a:pPr>
                <a:defRPr/>
              </a:pPr>
              <a:t>89</a:t>
            </a:fld>
            <a:endParaRPr lang="ru-RU"/>
          </a:p>
        </p:txBody>
      </p:sp>
      <p:pic>
        <p:nvPicPr>
          <p:cNvPr id="29901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0"/>
            <a:ext cx="9144000" cy="624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9011" name="Прямоугольник 7"/>
          <p:cNvSpPr>
            <a:spLocks noChangeArrowheads="1"/>
          </p:cNvSpPr>
          <p:nvPr/>
        </p:nvSpPr>
        <p:spPr bwMode="auto">
          <a:xfrm>
            <a:off x="2235200" y="2408238"/>
            <a:ext cx="45720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00"/>
                </a:solidFill>
              </a:rPr>
              <a:t>Программа «Дети Череповца. </a:t>
            </a:r>
          </a:p>
          <a:p>
            <a:r>
              <a:rPr lang="ru-RU" b="1">
                <a:solidFill>
                  <a:srgbClr val="000000"/>
                </a:solidFill>
              </a:rPr>
              <a:t>Путь к успеху» </a:t>
            </a:r>
            <a:r>
              <a:rPr lang="ru-RU">
                <a:solidFill>
                  <a:srgbClr val="000000"/>
                </a:solidFill>
              </a:rPr>
              <a:t>- создание и развитие образовательной среды для выявления и системной поддержки талантливых детей в области естественных наук</a:t>
            </a:r>
          </a:p>
        </p:txBody>
      </p:sp>
      <p:sp>
        <p:nvSpPr>
          <p:cNvPr id="299012" name="Прямоугольник 8"/>
          <p:cNvSpPr>
            <a:spLocks noChangeArrowheads="1"/>
          </p:cNvSpPr>
          <p:nvPr/>
        </p:nvSpPr>
        <p:spPr bwMode="auto">
          <a:xfrm>
            <a:off x="2268538" y="4051300"/>
            <a:ext cx="4572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000000"/>
                </a:solidFill>
              </a:rPr>
              <a:t>Ёрохова Наталья Леонидовна</a:t>
            </a:r>
          </a:p>
        </p:txBody>
      </p:sp>
      <p:sp>
        <p:nvSpPr>
          <p:cNvPr id="299013" name="Прямоугольник 9"/>
          <p:cNvSpPr>
            <a:spLocks noChangeArrowheads="1"/>
          </p:cNvSpPr>
          <p:nvPr/>
        </p:nvSpPr>
        <p:spPr bwMode="auto">
          <a:xfrm>
            <a:off x="2262188" y="4335463"/>
            <a:ext cx="28432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000000"/>
                </a:solidFill>
              </a:rPr>
              <a:t>Координатор программы</a:t>
            </a:r>
          </a:p>
        </p:txBody>
      </p:sp>
      <p:sp>
        <p:nvSpPr>
          <p:cNvPr id="299014" name="Прямоугольник 10"/>
          <p:cNvSpPr>
            <a:spLocks noChangeArrowheads="1"/>
          </p:cNvSpPr>
          <p:nvPr/>
        </p:nvSpPr>
        <p:spPr bwMode="auto">
          <a:xfrm>
            <a:off x="2289175" y="4643438"/>
            <a:ext cx="223202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000000"/>
                </a:solidFill>
              </a:rPr>
              <a:t>2021 г.</a:t>
            </a:r>
          </a:p>
        </p:txBody>
      </p:sp>
      <p:pic>
        <p:nvPicPr>
          <p:cNvPr id="299015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0" y="122238"/>
            <a:ext cx="2982913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Заголовок 1"/>
          <p:cNvSpPr>
            <a:spLocks noGrp="1"/>
          </p:cNvSpPr>
          <p:nvPr>
            <p:ph type="ctrTitle"/>
          </p:nvPr>
        </p:nvSpPr>
        <p:spPr>
          <a:xfrm>
            <a:off x="2135188" y="1268413"/>
            <a:ext cx="7927975" cy="2241550"/>
          </a:xfrm>
        </p:spPr>
        <p:txBody>
          <a:bodyPr/>
          <a:lstStyle/>
          <a:p>
            <a:pPr eaLnBrk="1" hangingPunct="1"/>
            <a:r>
              <a:rPr lang="ru-RU" sz="2800" smtClean="0"/>
              <a:t>Развитие системы дополнительного образования </a:t>
            </a:r>
            <a:br>
              <a:rPr lang="ru-RU" sz="2800" smtClean="0"/>
            </a:br>
            <a:r>
              <a:rPr lang="ru-RU" sz="2800" smtClean="0"/>
              <a:t>г. Череповца</a:t>
            </a:r>
          </a:p>
        </p:txBody>
      </p:sp>
      <p:sp>
        <p:nvSpPr>
          <p:cNvPr id="18739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63750" y="4149725"/>
            <a:ext cx="7993063" cy="1295400"/>
          </a:xfrm>
        </p:spPr>
        <p:txBody>
          <a:bodyPr/>
          <a:lstStyle/>
          <a:p>
            <a:pPr algn="r" eaLnBrk="1" hangingPunct="1"/>
            <a:r>
              <a:rPr lang="ru-RU" sz="1600" b="1" smtClean="0">
                <a:solidFill>
                  <a:schemeClr val="tx1"/>
                </a:solidFill>
              </a:rPr>
              <a:t>Директор муниципального автономного образовательного учреждения дополнительного образования «Дворец детского и юношеского творчества </a:t>
            </a:r>
          </a:p>
          <a:p>
            <a:pPr algn="r" eaLnBrk="1" hangingPunct="1"/>
            <a:r>
              <a:rPr lang="ru-RU" sz="1600" b="1" smtClean="0">
                <a:solidFill>
                  <a:schemeClr val="tx1"/>
                </a:solidFill>
              </a:rPr>
              <a:t>имени А.А. Алексеевой», руководитель МОЦ </a:t>
            </a:r>
          </a:p>
          <a:p>
            <a:pPr algn="r" eaLnBrk="1" hangingPunct="1"/>
            <a:r>
              <a:rPr lang="ru-RU" sz="1600" b="1" smtClean="0">
                <a:solidFill>
                  <a:schemeClr val="tx1"/>
                </a:solidFill>
              </a:rPr>
              <a:t>Л.В. Чебоксарова </a:t>
            </a:r>
          </a:p>
        </p:txBody>
      </p:sp>
      <p:pic>
        <p:nvPicPr>
          <p:cNvPr id="187395" name="Picture 2" descr="C:\Users\user\Desktop\maxresdefault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03388" y="0"/>
            <a:ext cx="2232025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03838" y="1193800"/>
            <a:ext cx="4895850" cy="48482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  <a:extLst/>
        </p:spPr>
        <p:txBody>
          <a:bodyPr lIns="0" tIns="0" rIns="0" bIns="0" anchor="ctr"/>
          <a:lstStyle/>
          <a:p>
            <a:pPr algn="ctr" defTabSz="895350" fontAlgn="auto"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defRPr/>
            </a:pPr>
            <a:endParaRPr lang="ru-RU" sz="1200" dirty="0" err="1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3" name="Номер слайда 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2E9B52-746F-42AA-B338-A9119A62EED7}" type="slidenum">
              <a:rPr lang="ru-RU">
                <a:cs typeface="Arial" panose="020B0604020202020204" pitchFamily="34" charset="0"/>
              </a:rPr>
              <a:pPr>
                <a:defRPr/>
              </a:pPr>
              <a:t>90</a:t>
            </a:fld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30003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19288" y="142875"/>
            <a:ext cx="5905500" cy="558800"/>
          </a:xfrm>
        </p:spPr>
        <p:txBody>
          <a:bodyPr/>
          <a:lstStyle/>
          <a:p>
            <a:r>
              <a:rPr lang="ru-RU" smtClean="0"/>
              <a:t>Программа реализуется с 2017 года при поддержке компании «Северсталь»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 bwMode="auto">
          <a:xfrm flipV="1">
            <a:off x="1919288" y="836613"/>
            <a:ext cx="6553200" cy="714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pic>
        <p:nvPicPr>
          <p:cNvPr id="300037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5575" y="142875"/>
            <a:ext cx="25971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Прямоугольник 47"/>
          <p:cNvSpPr>
            <a:spLocks noChangeArrowheads="1"/>
          </p:cNvSpPr>
          <p:nvPr/>
        </p:nvSpPr>
        <p:spPr bwMode="auto">
          <a:xfrm>
            <a:off x="1919288" y="1193800"/>
            <a:ext cx="31686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821529" eaLnBrk="1" hangingPunct="1">
              <a:spcAft>
                <a:spcPts val="3000"/>
              </a:spcAft>
              <a:defRPr/>
            </a:pPr>
            <a:r>
              <a:rPr lang="ru-RU" altLang="ru-RU" sz="1400" b="1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Цель: </a:t>
            </a:r>
          </a:p>
          <a:p>
            <a:pPr marL="285750" indent="-285750" defTabSz="821529" eaLnBrk="1" hangingPunct="1">
              <a:spcAft>
                <a:spcPts val="30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создание и развитие образовательной среды для выявления и системной поддержки одаренных и талантливых детей в области естественных наук и технического творчества</a:t>
            </a:r>
          </a:p>
          <a:p>
            <a:pPr defTabSz="821529" eaLnBrk="1" hangingPunct="1">
              <a:spcAft>
                <a:spcPts val="2400"/>
              </a:spcAft>
              <a:defRPr/>
            </a:pPr>
            <a:endParaRPr lang="ru-RU" altLang="ru-RU" sz="1400" dirty="0">
              <a:solidFill>
                <a:srgbClr val="000000"/>
              </a:solidFill>
              <a:latin typeface="Futura PT Book"/>
              <a:cs typeface="Helvetica"/>
              <a:sym typeface="Helvetica Neue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519738" y="1193800"/>
            <a:ext cx="4537075" cy="484822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21529" fontAlgn="auto">
              <a:spcBef>
                <a:spcPts val="0"/>
              </a:spcBef>
              <a:spcAft>
                <a:spcPts val="3000"/>
              </a:spcAft>
              <a:defRPr/>
            </a:pPr>
            <a:r>
              <a:rPr lang="ru-RU" altLang="ru-RU" sz="1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Задачи:</a:t>
            </a:r>
          </a:p>
          <a:p>
            <a:pPr marL="285750" indent="-285750" defTabSz="821529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выявление одаренных детей и расширение охвата школьников, принимающих участие в образовательных и иных мероприятиях программы</a:t>
            </a:r>
          </a:p>
          <a:p>
            <a:pPr marL="285750" indent="-285750" defTabSz="821529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реализация наиболее эффективных образовательных и иных мероприятий, направленных на раскрытие потенциала одаренных детей</a:t>
            </a:r>
          </a:p>
          <a:p>
            <a:pPr marL="285750" indent="-285750" defTabSz="821529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вовлечение одаренных школьников в работу над реальными научными, производственными и технологическими задачами науки и производства</a:t>
            </a:r>
          </a:p>
          <a:p>
            <a:pPr marL="285750" indent="-285750" defTabSz="821529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создание (расширение) пула мотивированных и квалифицированных учителей и экспертов для работы с одаренными детьми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1919288" y="3573463"/>
            <a:ext cx="3222625" cy="258445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21529" fontAlgn="auto">
              <a:spcBef>
                <a:spcPts val="0"/>
              </a:spcBef>
              <a:spcAft>
                <a:spcPts val="3000"/>
              </a:spcAft>
              <a:defRPr/>
            </a:pPr>
            <a:r>
              <a:rPr lang="ru-RU" altLang="ru-RU" sz="1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Целевые аудитории Программы:</a:t>
            </a:r>
          </a:p>
          <a:p>
            <a:pPr marL="285750" indent="-285750" defTabSz="821529" fontAlgn="auto">
              <a:spcBef>
                <a:spcPts val="0"/>
              </a:spcBef>
              <a:spcAft>
                <a:spcPts val="30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одаренные школьники 7-11 классов общеобразовательных организаций Череповца</a:t>
            </a:r>
          </a:p>
          <a:p>
            <a:pPr marL="285750" indent="-285750" defTabSz="821529">
              <a:spcAft>
                <a:spcPts val="240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учителя учреждений общего и дополнительного образования, задействованные в работе с одаренными детьми, эксперты 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8B743C-EA3A-4367-BFFF-7B4B451720DA}" type="slidenum">
              <a:rPr lang="ru-RU">
                <a:cs typeface="Arial" panose="020B0604020202020204" pitchFamily="34" charset="0"/>
              </a:rPr>
              <a:pPr>
                <a:defRPr/>
              </a:pPr>
              <a:t>91</a:t>
            </a:fld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30208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19288" y="142875"/>
            <a:ext cx="5905500" cy="558800"/>
          </a:xfrm>
        </p:spPr>
        <p:txBody>
          <a:bodyPr/>
          <a:lstStyle/>
          <a:p>
            <a:pPr defTabSz="820738" eaLnBrk="1" hangingPunct="1">
              <a:spcAft>
                <a:spcPts val="2400"/>
              </a:spcAft>
            </a:pPr>
            <a:r>
              <a:rPr lang="ru-RU" altLang="ru-RU" smtClean="0">
                <a:solidFill>
                  <a:srgbClr val="2B4A76"/>
                </a:solidFill>
                <a:cs typeface="Arial" charset="0"/>
                <a:sym typeface="Helvetica Neue"/>
              </a:rPr>
              <a:t>Выявление, вовлечение, развитие и сопровождение школьников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 bwMode="auto">
          <a:xfrm>
            <a:off x="1919288" y="836613"/>
            <a:ext cx="6553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pic>
        <p:nvPicPr>
          <p:cNvPr id="30208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5575" y="142875"/>
            <a:ext cx="25971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2085" name="Прямоугольник 10"/>
          <p:cNvSpPr>
            <a:spLocks noChangeArrowheads="1"/>
          </p:cNvSpPr>
          <p:nvPr/>
        </p:nvSpPr>
        <p:spPr bwMode="auto">
          <a:xfrm>
            <a:off x="1911350" y="971868"/>
            <a:ext cx="8029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20738">
              <a:spcAft>
                <a:spcPts val="1800"/>
              </a:spcAft>
            </a:pPr>
            <a:r>
              <a:rPr lang="ru-RU" altLang="ru-RU" sz="1400" b="1" dirty="0">
                <a:solidFill>
                  <a:srgbClr val="000000"/>
                </a:solidFill>
                <a:sym typeface="Helvetica Neue"/>
              </a:rPr>
              <a:t>Конкурс по выявлению, поддержке и развитию одаренных и талантливых школьников «Череповец – территория науки</a:t>
            </a:r>
            <a:r>
              <a:rPr lang="ru-RU" altLang="ru-RU" sz="1400" dirty="0">
                <a:solidFill>
                  <a:srgbClr val="000000"/>
                </a:solidFill>
                <a:sym typeface="Helvetica Neue"/>
              </a:rPr>
              <a:t>» </a:t>
            </a: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1855788" y="1503363"/>
            <a:ext cx="8516937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821529" eaLnBrk="1" hangingPunct="1">
              <a:spcAft>
                <a:spcPts val="0"/>
              </a:spcAft>
              <a:defRPr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Ежегодно более 50 заявок проектных и исследовательских работ, курируемых научными руководителями. </a:t>
            </a:r>
          </a:p>
          <a:p>
            <a:pPr marL="285750" indent="-285750" defTabSz="821529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Объявление конкурса – январь-февраль</a:t>
            </a:r>
          </a:p>
          <a:p>
            <a:pPr marL="285750" indent="-285750" defTabSz="821529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200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Прием проектных и исследовательских работ – май-июнь</a:t>
            </a:r>
          </a:p>
          <a:p>
            <a:pPr marL="285750" indent="-285750" defTabSz="821529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200" kern="0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Выездной </a:t>
            </a:r>
            <a:r>
              <a:rPr lang="ru-RU" altLang="ru-RU" sz="1200" kern="0" dirty="0" err="1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интенсив</a:t>
            </a:r>
            <a:r>
              <a:rPr lang="ru-RU" altLang="ru-RU" sz="1200" kern="0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 для 40 школьников – победителей 1 тура конкурса «Череповец: территория науки» - осенние каникулы</a:t>
            </a:r>
          </a:p>
          <a:p>
            <a:pPr marL="285750" indent="-285750" defTabSz="821529" eaLnBrk="1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1200" kern="0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Проектная смена в ОЦ «Сириус» для 10 победителей Конкурса «Череповец: территория науки»  </a:t>
            </a:r>
          </a:p>
          <a:p>
            <a:pPr defTabSz="821529" eaLnBrk="1" hangingPunct="1">
              <a:spcAft>
                <a:spcPts val="0"/>
              </a:spcAft>
              <a:defRPr/>
            </a:pPr>
            <a:endParaRPr lang="ru-RU" altLang="ru-RU" sz="1400" b="1" kern="0" dirty="0">
              <a:solidFill>
                <a:srgbClr val="000000"/>
              </a:solidFill>
              <a:cs typeface="Arial" panose="020B0604020202020204" pitchFamily="34" charset="0"/>
              <a:sym typeface="Helvetica Neue"/>
            </a:endParaRPr>
          </a:p>
          <a:p>
            <a:pPr defTabSz="821529" eaLnBrk="1" hangingPunct="1">
              <a:spcAft>
                <a:spcPts val="0"/>
              </a:spcAft>
              <a:defRPr/>
            </a:pPr>
            <a:r>
              <a:rPr lang="ru-RU" altLang="ru-RU" sz="1400" b="1" kern="0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Развивающие программы углубленного изучения предметов</a:t>
            </a:r>
            <a:r>
              <a:rPr lang="ru-RU" altLang="ru-RU" sz="1400" kern="0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, </a:t>
            </a:r>
          </a:p>
          <a:p>
            <a:pPr defTabSz="821529" eaLnBrk="1" hangingPunct="1">
              <a:spcAft>
                <a:spcPts val="0"/>
              </a:spcAft>
              <a:defRPr/>
            </a:pPr>
            <a:r>
              <a:rPr lang="ru-RU" altLang="ru-RU" sz="1400" kern="0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реализуемые педагогами (12-14 часов на базе своих образовательных учреждений) </a:t>
            </a:r>
          </a:p>
          <a:p>
            <a:pPr defTabSz="821529" eaLnBrk="1" hangingPunct="1">
              <a:spcAft>
                <a:spcPts val="0"/>
              </a:spcAft>
              <a:defRPr/>
            </a:pPr>
            <a:endParaRPr lang="ru-RU" altLang="ru-RU" sz="1400" kern="0" dirty="0">
              <a:solidFill>
                <a:srgbClr val="000000"/>
              </a:solidFill>
              <a:cs typeface="Arial" panose="020B0604020202020204" pitchFamily="34" charset="0"/>
              <a:sym typeface="Helvetica Neue"/>
            </a:endParaRPr>
          </a:p>
          <a:p>
            <a:pPr defTabSz="821529" eaLnBrk="1" hangingPunct="1">
              <a:spcAft>
                <a:spcPts val="0"/>
              </a:spcAft>
              <a:defRPr/>
            </a:pPr>
            <a:r>
              <a:rPr lang="ru-RU" altLang="ru-RU" sz="1200" kern="0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Защита индивидуальных программ перед членами Наблюдательного совета– с января.</a:t>
            </a:r>
          </a:p>
        </p:txBody>
      </p:sp>
      <p:pic>
        <p:nvPicPr>
          <p:cNvPr id="302087" name="Рисунок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19288" y="4054475"/>
            <a:ext cx="47879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2088" name="Рисунок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9600" y="4054475"/>
            <a:ext cx="29432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A3E98-EED2-4609-80B5-213FCF547F23}" type="slidenum">
              <a:rPr lang="ru-RU">
                <a:cs typeface="Arial" panose="020B0604020202020204" pitchFamily="34" charset="0"/>
              </a:rPr>
              <a:pPr>
                <a:defRPr/>
              </a:pPr>
              <a:t>92</a:t>
            </a:fld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30413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19288" y="142875"/>
            <a:ext cx="5905500" cy="558800"/>
          </a:xfrm>
        </p:spPr>
        <p:txBody>
          <a:bodyPr/>
          <a:lstStyle/>
          <a:p>
            <a:pPr defTabSz="820738" eaLnBrk="1" hangingPunct="1">
              <a:spcAft>
                <a:spcPts val="2400"/>
              </a:spcAft>
            </a:pPr>
            <a:r>
              <a:rPr lang="ru-RU" altLang="ru-RU" smtClean="0">
                <a:solidFill>
                  <a:srgbClr val="2B4A76"/>
                </a:solidFill>
                <a:cs typeface="Arial" charset="0"/>
                <a:sym typeface="Helvetica Neue"/>
              </a:rPr>
              <a:t>Выявление, вовлечение, развитие и сопровождение школьников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 bwMode="auto">
          <a:xfrm flipV="1">
            <a:off x="1919288" y="836613"/>
            <a:ext cx="6553200" cy="714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pic>
        <p:nvPicPr>
          <p:cNvPr id="30413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5575" y="142875"/>
            <a:ext cx="25971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4133" name="Прямоугольник 10"/>
          <p:cNvSpPr>
            <a:spLocks noChangeArrowheads="1"/>
          </p:cNvSpPr>
          <p:nvPr/>
        </p:nvSpPr>
        <p:spPr bwMode="auto">
          <a:xfrm>
            <a:off x="1878013" y="1154113"/>
            <a:ext cx="6881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20738">
              <a:spcAft>
                <a:spcPts val="1800"/>
              </a:spcAft>
            </a:pPr>
            <a:r>
              <a:rPr lang="ru-RU" altLang="ru-RU" sz="1400" b="1">
                <a:solidFill>
                  <a:srgbClr val="000000"/>
                </a:solidFill>
                <a:sym typeface="Helvetica Neue"/>
              </a:rPr>
              <a:t>2021 год - массовое тестирование учащихся школ в рамках сотрудничества с ООО «Цифровое образование»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878013" y="1773238"/>
            <a:ext cx="76739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defTabSz="821529" eaLnBrk="1" hangingPunct="1">
              <a:spcAft>
                <a:spcPts val="1800"/>
              </a:spcAft>
              <a:defRPr/>
            </a:pPr>
            <a:r>
              <a:rPr lang="ru-RU" altLang="ru-RU" sz="1400" b="1" kern="0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Использование лабораторий биологии и физики на базе ДДЮТ для дополнительных занятий и научных исследовании </a:t>
            </a:r>
          </a:p>
          <a:p>
            <a:pPr defTabSz="821529" eaLnBrk="1" hangingPunct="1">
              <a:spcAft>
                <a:spcPts val="1800"/>
              </a:spcAft>
              <a:defRPr/>
            </a:pPr>
            <a:r>
              <a:rPr lang="ru-RU" altLang="ru-RU" sz="1400" b="1" kern="0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С 2020 года - курс занятий «Проектная и исследовательская деятельность»</a:t>
            </a:r>
            <a:r>
              <a:rPr lang="ru-RU" altLang="ru-RU" sz="1400" kern="0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 (проектные субботы на базе школ, </a:t>
            </a:r>
            <a:r>
              <a:rPr lang="ru-RU" altLang="ru-RU" sz="1400" kern="0" dirty="0" err="1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хакатоны</a:t>
            </a:r>
            <a:r>
              <a:rPr lang="ru-RU" altLang="ru-RU" sz="1400" kern="0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) </a:t>
            </a:r>
          </a:p>
          <a:p>
            <a:pPr defTabSz="821529" eaLnBrk="1" hangingPunct="1">
              <a:spcAft>
                <a:spcPts val="1800"/>
              </a:spcAft>
              <a:defRPr/>
            </a:pPr>
            <a:r>
              <a:rPr lang="ru-RU" altLang="ru-RU" sz="1400" b="1" kern="0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Развитие профессиональных компетенций педагогов</a:t>
            </a:r>
          </a:p>
          <a:p>
            <a:pPr defTabSz="821529" eaLnBrk="1" hangingPunct="1">
              <a:spcAft>
                <a:spcPts val="1800"/>
              </a:spcAft>
              <a:defRPr/>
            </a:pPr>
            <a:r>
              <a:rPr lang="ru-RU" altLang="ru-RU" sz="1400" kern="0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оплата проезда и проживания в ОЦ «Сириус» тем, кто прошел </a:t>
            </a:r>
            <a:r>
              <a:rPr lang="ru-RU" altLang="ru-RU" sz="1400" kern="0" dirty="0" err="1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профтест</a:t>
            </a:r>
            <a:r>
              <a:rPr lang="ru-RU" altLang="ru-RU" sz="1400" kern="0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 на сайте Сириуса</a:t>
            </a:r>
          </a:p>
          <a:p>
            <a:pPr defTabSz="821529" eaLnBrk="1" hangingPunct="1">
              <a:spcAft>
                <a:spcPts val="1800"/>
              </a:spcAft>
              <a:defRPr/>
            </a:pPr>
            <a:r>
              <a:rPr lang="ru-RU" altLang="ru-RU" sz="1400" b="1" kern="0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Конкурс для педагогов образовательных учреждений на получение денежной выплаты в размере 115 000 рублей </a:t>
            </a:r>
          </a:p>
          <a:p>
            <a:pPr defTabSz="821529" eaLnBrk="1" hangingPunct="1">
              <a:spcAft>
                <a:spcPts val="1800"/>
              </a:spcAft>
              <a:defRPr/>
            </a:pPr>
            <a:r>
              <a:rPr lang="ru-RU" altLang="ru-RU" sz="1400" kern="0" dirty="0">
                <a:solidFill>
                  <a:srgbClr val="000000"/>
                </a:solidFill>
                <a:cs typeface="Arial" panose="020B0604020202020204" pitchFamily="34" charset="0"/>
                <a:sym typeface="Helvetica Neue"/>
              </a:rPr>
              <a:t>прием документов - до 10 сентября</a:t>
            </a:r>
          </a:p>
        </p:txBody>
      </p:sp>
      <p:pic>
        <p:nvPicPr>
          <p:cNvPr id="304135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10675" y="4854575"/>
            <a:ext cx="144145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4136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13625" y="4868863"/>
            <a:ext cx="1779588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C30744-9CD5-4DE3-A423-F5B5E9299081}" type="slidenum">
              <a:rPr lang="ru-RU">
                <a:cs typeface="Arial" panose="020B0604020202020204" pitchFamily="34" charset="0"/>
              </a:rPr>
              <a:pPr>
                <a:defRPr/>
              </a:pPr>
              <a:t>93</a:t>
            </a:fld>
            <a:endParaRPr lang="ru-RU" dirty="0">
              <a:cs typeface="Arial" panose="020B0604020202020204" pitchFamily="34" charset="0"/>
            </a:endParaRPr>
          </a:p>
        </p:txBody>
      </p:sp>
      <p:sp>
        <p:nvSpPr>
          <p:cNvPr id="30617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19288" y="142875"/>
            <a:ext cx="5905500" cy="558800"/>
          </a:xfrm>
        </p:spPr>
        <p:txBody>
          <a:bodyPr/>
          <a:lstStyle/>
          <a:p>
            <a:pPr defTabSz="820738" eaLnBrk="1" hangingPunct="1">
              <a:spcAft>
                <a:spcPts val="2400"/>
              </a:spcAft>
            </a:pPr>
            <a:r>
              <a:rPr lang="ru-RU" altLang="ru-RU" smtClean="0">
                <a:solidFill>
                  <a:srgbClr val="2B4A76"/>
                </a:solidFill>
                <a:cs typeface="Arial" charset="0"/>
                <a:sym typeface="Helvetica Neue"/>
              </a:rPr>
              <a:t>Выявление, вовлечение, развитие и сопровождение школьников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 bwMode="auto">
          <a:xfrm flipV="1">
            <a:off x="1919288" y="836613"/>
            <a:ext cx="6553200" cy="714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/>
          </a:extLst>
        </p:spPr>
      </p:cxnSp>
      <p:pic>
        <p:nvPicPr>
          <p:cNvPr id="30618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5575" y="142875"/>
            <a:ext cx="25971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912938" y="1042988"/>
            <a:ext cx="4321175" cy="284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21529" fontAlgn="auto">
              <a:spcBef>
                <a:spcPts val="0"/>
              </a:spcBef>
              <a:spcAft>
                <a:spcPts val="2400"/>
              </a:spcAft>
              <a:defRPr/>
            </a:pPr>
            <a:r>
              <a:rPr lang="ru-RU" altLang="ru-RU" sz="1400" b="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Helvetica Neue"/>
              </a:rPr>
              <a:t>Олимпиадная подготовка </a:t>
            </a:r>
          </a:p>
          <a:p>
            <a:pPr defTabSz="821529" fontAlgn="auto">
              <a:spcBef>
                <a:spcPts val="0"/>
              </a:spcBef>
              <a:spcAft>
                <a:spcPts val="2400"/>
              </a:spcAft>
              <a:defRPr/>
            </a:pPr>
            <a:r>
              <a:rPr lang="ru-RU" altLang="ru-RU" sz="12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Helvetica Neue"/>
              </a:rPr>
              <a:t>от экспертов – составителей и членов жюри </a:t>
            </a:r>
            <a:r>
              <a:rPr lang="ru-RU" altLang="ru-RU" sz="1200" kern="0" dirty="0" err="1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Helvetica Neue"/>
              </a:rPr>
              <a:t>ВСЕРОСа</a:t>
            </a:r>
            <a:r>
              <a:rPr lang="ru-RU" altLang="ru-RU" sz="12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Helvetica Neue"/>
              </a:rPr>
              <a:t> на платформе ООО «Цифровое образование» (160 детей по 4 направлениям с 7 по 11 классы в 2020 г., 100 детей по 5 направлениям в 2021 г.) </a:t>
            </a:r>
          </a:p>
          <a:p>
            <a:pPr defTabSz="821529"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ru-RU" altLang="ru-RU" sz="1400" b="1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Helvetica Neue"/>
              </a:rPr>
              <a:t>Программа «Инженер 21 века» </a:t>
            </a:r>
          </a:p>
          <a:p>
            <a:pPr defTabSz="821529" fontAlgn="auto">
              <a:spcBef>
                <a:spcPts val="0"/>
              </a:spcBef>
              <a:spcAft>
                <a:spcPts val="1800"/>
              </a:spcAft>
              <a:defRPr/>
            </a:pPr>
            <a:r>
              <a:rPr lang="ru-RU" altLang="ru-RU" sz="12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Helvetica Neue"/>
              </a:rPr>
              <a:t>по разработке прикладных проектов (химия, физика, биология, инженерия) с участием федеральных экспертов, сотрудников ПАО «Северсталь» и педагогов города – весенняя сессия (40 часов погружения)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906588" y="4164013"/>
            <a:ext cx="4327525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21529" fontAlgn="auto">
              <a:spcBef>
                <a:spcPts val="0"/>
              </a:spcBef>
              <a:spcAft>
                <a:spcPts val="2400"/>
              </a:spcAft>
              <a:defRPr/>
            </a:pPr>
            <a:r>
              <a:rPr lang="ru-RU" altLang="ru-RU" sz="14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Helvetica Neue"/>
              </a:rPr>
              <a:t>Благодаря Открытому  конкурсу социальных проектов БФ «Дорога к дому» в направлении </a:t>
            </a:r>
            <a:r>
              <a:rPr lang="ru-RU" sz="1400" b="1" dirty="0">
                <a:solidFill>
                  <a:srgbClr val="000000"/>
                </a:solidFill>
                <a:latin typeface="Arial"/>
                <a:cs typeface="+mn-cs"/>
              </a:rPr>
              <a:t>поддержка и развитие талантливых и одаренных детей в области естественных наук и технического творчества - только г. Череповец </a:t>
            </a:r>
            <a:r>
              <a:rPr lang="ru-RU" altLang="ru-RU" sz="1400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Helvetica Neue"/>
              </a:rPr>
              <a:t>с 2021 года появились  новые возможности финансировать инновационные проектные идеи, прошедшие экспертизу.</a:t>
            </a:r>
          </a:p>
        </p:txBody>
      </p:sp>
      <p:pic>
        <p:nvPicPr>
          <p:cNvPr id="306183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6363" y="1054100"/>
            <a:ext cx="374332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Прямоугольник 49">
            <a:extLst>
              <a:ext uri="{FF2B5EF4-FFF2-40B4-BE49-F238E27FC236}"/>
            </a:extLst>
          </p:cNvPr>
          <p:cNvSpPr/>
          <p:nvPr/>
        </p:nvSpPr>
        <p:spPr>
          <a:xfrm>
            <a:off x="1919288" y="1089025"/>
            <a:ext cx="8353425" cy="798513"/>
          </a:xfrm>
          <a:prstGeom prst="rect">
            <a:avLst/>
          </a:prstGeom>
          <a:gradFill>
            <a:gsLst>
              <a:gs pos="0">
                <a:schemeClr val="accent5"/>
              </a:gs>
              <a:gs pos="86000">
                <a:schemeClr val="accent5">
                  <a:lumMod val="75000"/>
                </a:schemeClr>
              </a:gs>
            </a:gsLst>
            <a:lin ang="4200000" scaled="0"/>
          </a:gradFill>
          <a:ln w="25400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lIns="144000" tIns="0" rIns="0" bIns="0" anchor="ctr"/>
          <a:lstStyle/>
          <a:p>
            <a:pPr defTabSz="895350" fontAlgn="auto">
              <a:spcBef>
                <a:spcPts val="0"/>
              </a:spcBef>
              <a:spcAft>
                <a:spcPts val="600"/>
              </a:spcAft>
              <a:buClr>
                <a:srgbClr val="DD1E25"/>
              </a:buClr>
              <a:defRPr/>
            </a:pPr>
            <a:endParaRPr lang="ru-RU" sz="1600">
              <a:solidFill>
                <a:srgbClr val="FFFFFF"/>
              </a:solidFill>
              <a:latin typeface="Arial"/>
              <a:cs typeface="+mn-cs"/>
            </a:endParaRPr>
          </a:p>
        </p:txBody>
      </p:sp>
      <p:grpSp>
        <p:nvGrpSpPr>
          <p:cNvPr id="308226" name="Группа 52"/>
          <p:cNvGrpSpPr>
            <a:grpSpLocks/>
          </p:cNvGrpSpPr>
          <p:nvPr/>
        </p:nvGrpSpPr>
        <p:grpSpPr bwMode="auto">
          <a:xfrm>
            <a:off x="1849438" y="1128713"/>
            <a:ext cx="2425700" cy="646112"/>
            <a:chOff x="65913" y="961223"/>
            <a:chExt cx="3207191" cy="646331"/>
          </a:xfrm>
        </p:grpSpPr>
        <p:sp>
          <p:nvSpPr>
            <p:cNvPr id="54" name="Rectangle 7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077605" y="1102558"/>
              <a:ext cx="2195499" cy="436711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eaLnBrk="0" fontAlgn="auto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Создание «парковок»</a:t>
              </a:r>
            </a:p>
          </p:txBody>
        </p:sp>
        <p:sp>
          <p:nvSpPr>
            <p:cNvPr id="308266" name="TextBox 54"/>
            <p:cNvSpPr txBox="1">
              <a:spLocks noChangeArrowheads="1"/>
            </p:cNvSpPr>
            <p:nvPr/>
          </p:nvSpPr>
          <p:spPr bwMode="auto">
            <a:xfrm>
              <a:off x="65913" y="961223"/>
              <a:ext cx="105500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ru-RU" sz="360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308227" name="Группа 55"/>
          <p:cNvGrpSpPr>
            <a:grpSpLocks/>
          </p:cNvGrpSpPr>
          <p:nvPr/>
        </p:nvGrpSpPr>
        <p:grpSpPr bwMode="auto">
          <a:xfrm>
            <a:off x="4479925" y="1158875"/>
            <a:ext cx="2649538" cy="646113"/>
            <a:chOff x="3112998" y="961223"/>
            <a:chExt cx="3504118" cy="646331"/>
          </a:xfrm>
        </p:grpSpPr>
        <p:sp>
          <p:nvSpPr>
            <p:cNvPr id="57" name="Rectangle 7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4078782" y="1088266"/>
              <a:ext cx="2538334" cy="438298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eaLnBrk="0" fontAlgn="auto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Индивидуальные планы для детей</a:t>
              </a:r>
            </a:p>
          </p:txBody>
        </p:sp>
        <p:sp>
          <p:nvSpPr>
            <p:cNvPr id="308264" name="TextBox 57"/>
            <p:cNvSpPr txBox="1">
              <a:spLocks noChangeArrowheads="1"/>
            </p:cNvSpPr>
            <p:nvPr/>
          </p:nvSpPr>
          <p:spPr bwMode="auto">
            <a:xfrm>
              <a:off x="3112998" y="961223"/>
              <a:ext cx="101928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ru-RU" sz="360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308228" name="Группа 59"/>
          <p:cNvGrpSpPr>
            <a:grpSpLocks/>
          </p:cNvGrpSpPr>
          <p:nvPr/>
        </p:nvGrpSpPr>
        <p:grpSpPr bwMode="auto">
          <a:xfrm>
            <a:off x="7334250" y="1128713"/>
            <a:ext cx="2709863" cy="649287"/>
            <a:chOff x="4906794" y="961223"/>
            <a:chExt cx="3584417" cy="650748"/>
          </a:xfrm>
        </p:grpSpPr>
        <p:sp>
          <p:nvSpPr>
            <p:cNvPr id="61" name="Rectangle 72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143597" y="1002591"/>
              <a:ext cx="2347614" cy="609380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eaLnBrk="0" fontAlgn="auto" hangingPunct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Оценка эффективности усилий</a:t>
              </a:r>
            </a:p>
          </p:txBody>
        </p:sp>
        <p:sp>
          <p:nvSpPr>
            <p:cNvPr id="308262" name="TextBox 61"/>
            <p:cNvSpPr txBox="1">
              <a:spLocks noChangeArrowheads="1"/>
            </p:cNvSpPr>
            <p:nvPr/>
          </p:nvSpPr>
          <p:spPr bwMode="auto">
            <a:xfrm>
              <a:off x="4906794" y="961223"/>
              <a:ext cx="129484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ru-RU" sz="3600">
                  <a:solidFill>
                    <a:srgbClr val="FFFFFF"/>
                  </a:solidFill>
                </a:rPr>
                <a:t>3</a:t>
              </a:r>
            </a:p>
          </p:txBody>
        </p:sp>
      </p:grpSp>
      <p:sp>
        <p:nvSpPr>
          <p:cNvPr id="42" name="Овал 41">
            <a:extLst>
              <a:ext uri="{FF2B5EF4-FFF2-40B4-BE49-F238E27FC236}"/>
            </a:extLst>
          </p:cNvPr>
          <p:cNvSpPr/>
          <p:nvPr/>
        </p:nvSpPr>
        <p:spPr>
          <a:xfrm>
            <a:off x="5229756" y="3698295"/>
            <a:ext cx="1715437" cy="1715435"/>
          </a:xfrm>
          <a:prstGeom prst="ellipse">
            <a:avLst/>
          </a:prstGeom>
          <a:noFill/>
          <a:ln w="6350">
            <a:gradFill>
              <a:gsLst>
                <a:gs pos="0">
                  <a:schemeClr val="bg1">
                    <a:alpha val="75000"/>
                  </a:schemeClr>
                </a:gs>
                <a:gs pos="89000">
                  <a:schemeClr val="bg1">
                    <a:alpha val="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08232" name="Прямоугольник 64"/>
          <p:cNvSpPr>
            <a:spLocks noChangeArrowheads="1"/>
          </p:cNvSpPr>
          <p:nvPr/>
        </p:nvSpPr>
        <p:spPr bwMode="auto">
          <a:xfrm>
            <a:off x="5199063" y="4386263"/>
            <a:ext cx="17764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ru-RU" sz="1600" b="1">
              <a:solidFill>
                <a:srgbClr val="FFFFFF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FE29BF-1693-4EAD-B62B-421542A15900}" type="slidenum">
              <a:rPr lang="ru-RU"/>
              <a:pPr>
                <a:defRPr/>
              </a:pPr>
              <a:t>94</a:t>
            </a:fld>
            <a:endParaRPr lang="ru-RU"/>
          </a:p>
        </p:txBody>
      </p:sp>
      <p:sp>
        <p:nvSpPr>
          <p:cNvPr id="308234" name="Заголовок 3"/>
          <p:cNvSpPr>
            <a:spLocks noGrp="1"/>
          </p:cNvSpPr>
          <p:nvPr>
            <p:ph type="title"/>
          </p:nvPr>
        </p:nvSpPr>
        <p:spPr>
          <a:xfrm>
            <a:off x="1919288" y="155575"/>
            <a:ext cx="5905500" cy="558800"/>
          </a:xfrm>
        </p:spPr>
        <p:txBody>
          <a:bodyPr/>
          <a:lstStyle/>
          <a:p>
            <a:r>
              <a:rPr lang="ru-RU" smtClean="0"/>
              <a:t>Молодежная парковка: </a:t>
            </a:r>
            <a:br>
              <a:rPr lang="ru-RU" smtClean="0"/>
            </a:br>
            <a:r>
              <a:rPr lang="ru-RU" smtClean="0"/>
              <a:t>2020-2025</a:t>
            </a:r>
          </a:p>
        </p:txBody>
      </p:sp>
      <p:grpSp>
        <p:nvGrpSpPr>
          <p:cNvPr id="308235" name="Группа 8"/>
          <p:cNvGrpSpPr>
            <a:grpSpLocks/>
          </p:cNvGrpSpPr>
          <p:nvPr/>
        </p:nvGrpSpPr>
        <p:grpSpPr bwMode="auto">
          <a:xfrm>
            <a:off x="1919288" y="1827213"/>
            <a:ext cx="8353425" cy="687387"/>
            <a:chOff x="395288" y="1826972"/>
            <a:chExt cx="8353424" cy="687567"/>
          </a:xfrm>
        </p:grpSpPr>
        <p:grpSp>
          <p:nvGrpSpPr>
            <p:cNvPr id="308257" name="Группа 7"/>
            <p:cNvGrpSpPr>
              <a:grpSpLocks/>
            </p:cNvGrpSpPr>
            <p:nvPr/>
          </p:nvGrpSpPr>
          <p:grpSpPr bwMode="auto">
            <a:xfrm>
              <a:off x="395288" y="1826972"/>
              <a:ext cx="8353424" cy="687567"/>
              <a:chOff x="395288" y="1826972"/>
              <a:chExt cx="8353424" cy="687567"/>
            </a:xfrm>
          </p:grpSpPr>
          <p:grpSp>
            <p:nvGrpSpPr>
              <p:cNvPr id="37" name="Группа 36">
                <a:extLst>
                  <a:ext uri="{FF2B5EF4-FFF2-40B4-BE49-F238E27FC236}"/>
                </a:extLst>
              </p:cNvPr>
              <p:cNvGrpSpPr/>
              <p:nvPr/>
            </p:nvGrpSpPr>
            <p:grpSpPr>
              <a:xfrm>
                <a:off x="835120" y="2370025"/>
                <a:ext cx="7473760" cy="144514"/>
                <a:chOff x="1154331" y="2177715"/>
                <a:chExt cx="9883338" cy="144514"/>
              </a:xfrm>
              <a:solidFill>
                <a:schemeClr val="accent4">
                  <a:lumMod val="75000"/>
                </a:schemeClr>
              </a:solidFill>
            </p:grpSpPr>
            <p:sp>
              <p:nvSpPr>
                <p:cNvPr id="40" name="Равнобедренный треугольник 39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 rot="10800000">
                  <a:off x="1154331" y="2177715"/>
                  <a:ext cx="325680" cy="144514"/>
                </a:xfrm>
                <a:prstGeom prst="triangle">
                  <a:avLst/>
                </a:prstGeom>
                <a:gradFill>
                  <a:gsLst>
                    <a:gs pos="0">
                      <a:schemeClr val="accent2"/>
                    </a:gs>
                    <a:gs pos="86000">
                      <a:schemeClr val="accent2">
                        <a:lumMod val="75000"/>
                      </a:schemeClr>
                    </a:gs>
                  </a:gsLst>
                  <a:lin ang="4200000" scaled="0"/>
                </a:gradFill>
                <a:ln w="25400">
                  <a:noFill/>
                  <a:miter lim="800000"/>
                  <a:headEnd/>
                  <a:tailEnd/>
                </a:ln>
                <a:effectLst/>
              </p:spPr>
              <p:txBody>
                <a:bodyPr lIns="144000" tIns="0" rIns="0" bIns="0" anchor="ctr"/>
                <a:lstStyle/>
                <a:p>
                  <a:pPr defTabSz="895350" fontAlgn="auto">
                    <a:spcBef>
                      <a:spcPts val="0"/>
                    </a:spcBef>
                    <a:spcAft>
                      <a:spcPts val="600"/>
                    </a:spcAft>
                    <a:buClr>
                      <a:srgbClr val="DD1E25"/>
                    </a:buClr>
                    <a:defRPr/>
                  </a:pPr>
                  <a:endParaRPr lang="ru-RU" sz="1600">
                    <a:solidFill>
                      <a:srgbClr val="FFFFFF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41" name="Равнобедренный треугольник 40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 rot="10800000">
                  <a:off x="2349038" y="2177715"/>
                  <a:ext cx="325680" cy="144514"/>
                </a:xfrm>
                <a:prstGeom prst="triangle">
                  <a:avLst/>
                </a:prstGeom>
                <a:gradFill>
                  <a:gsLst>
                    <a:gs pos="0">
                      <a:schemeClr val="accent2"/>
                    </a:gs>
                    <a:gs pos="86000">
                      <a:schemeClr val="accent2">
                        <a:lumMod val="75000"/>
                      </a:schemeClr>
                    </a:gs>
                  </a:gsLst>
                  <a:lin ang="4200000" scaled="0"/>
                </a:gradFill>
                <a:ln w="25400">
                  <a:noFill/>
                  <a:miter lim="800000"/>
                  <a:headEnd/>
                  <a:tailEnd/>
                </a:ln>
                <a:effectLst/>
              </p:spPr>
              <p:txBody>
                <a:bodyPr lIns="144000" tIns="0" rIns="0" bIns="0" anchor="ctr"/>
                <a:lstStyle/>
                <a:p>
                  <a:pPr defTabSz="895350" fontAlgn="auto">
                    <a:spcBef>
                      <a:spcPts val="0"/>
                    </a:spcBef>
                    <a:spcAft>
                      <a:spcPts val="600"/>
                    </a:spcAft>
                    <a:buClr>
                      <a:srgbClr val="DD1E25"/>
                    </a:buClr>
                    <a:defRPr/>
                  </a:pPr>
                  <a:endParaRPr lang="ru-RU" sz="1600">
                    <a:solidFill>
                      <a:srgbClr val="FFFFFF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43" name="Равнобедренный треугольник 42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 rot="10800000">
                  <a:off x="3543745" y="2177715"/>
                  <a:ext cx="325680" cy="144514"/>
                </a:xfrm>
                <a:prstGeom prst="triangle">
                  <a:avLst/>
                </a:prstGeom>
                <a:gradFill>
                  <a:gsLst>
                    <a:gs pos="0">
                      <a:schemeClr val="accent2"/>
                    </a:gs>
                    <a:gs pos="86000">
                      <a:schemeClr val="accent2">
                        <a:lumMod val="75000"/>
                      </a:schemeClr>
                    </a:gs>
                  </a:gsLst>
                  <a:lin ang="4200000" scaled="0"/>
                </a:gradFill>
                <a:ln w="25400">
                  <a:noFill/>
                  <a:miter lim="800000"/>
                  <a:headEnd/>
                  <a:tailEnd/>
                </a:ln>
                <a:effectLst/>
              </p:spPr>
              <p:txBody>
                <a:bodyPr lIns="144000" tIns="0" rIns="0" bIns="0" anchor="ctr"/>
                <a:lstStyle/>
                <a:p>
                  <a:pPr defTabSz="895350" fontAlgn="auto">
                    <a:spcBef>
                      <a:spcPts val="0"/>
                    </a:spcBef>
                    <a:spcAft>
                      <a:spcPts val="600"/>
                    </a:spcAft>
                    <a:buClr>
                      <a:srgbClr val="DD1E25"/>
                    </a:buClr>
                    <a:defRPr/>
                  </a:pPr>
                  <a:endParaRPr lang="ru-RU" sz="1600">
                    <a:solidFill>
                      <a:srgbClr val="FFFFFF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44" name="Равнобедренный треугольник 43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 rot="10800000">
                  <a:off x="4738452" y="2177715"/>
                  <a:ext cx="325680" cy="144514"/>
                </a:xfrm>
                <a:prstGeom prst="triangle">
                  <a:avLst/>
                </a:prstGeom>
                <a:gradFill>
                  <a:gsLst>
                    <a:gs pos="0">
                      <a:schemeClr val="accent2"/>
                    </a:gs>
                    <a:gs pos="86000">
                      <a:schemeClr val="accent2">
                        <a:lumMod val="75000"/>
                      </a:schemeClr>
                    </a:gs>
                  </a:gsLst>
                  <a:lin ang="4200000" scaled="0"/>
                </a:gradFill>
                <a:ln w="25400">
                  <a:noFill/>
                  <a:miter lim="800000"/>
                  <a:headEnd/>
                  <a:tailEnd/>
                </a:ln>
                <a:effectLst/>
              </p:spPr>
              <p:txBody>
                <a:bodyPr lIns="144000" tIns="0" rIns="0" bIns="0" anchor="ctr"/>
                <a:lstStyle/>
                <a:p>
                  <a:pPr defTabSz="895350" fontAlgn="auto">
                    <a:spcBef>
                      <a:spcPts val="0"/>
                    </a:spcBef>
                    <a:spcAft>
                      <a:spcPts val="600"/>
                    </a:spcAft>
                    <a:buClr>
                      <a:srgbClr val="DD1E25"/>
                    </a:buClr>
                    <a:defRPr/>
                  </a:pPr>
                  <a:endParaRPr lang="ru-RU" sz="1600">
                    <a:solidFill>
                      <a:srgbClr val="FFFFFF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45" name="Равнобедренный треугольник 44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 rot="10800000">
                  <a:off x="5933159" y="2177715"/>
                  <a:ext cx="325680" cy="144514"/>
                </a:xfrm>
                <a:prstGeom prst="triangle">
                  <a:avLst/>
                </a:prstGeom>
                <a:gradFill>
                  <a:gsLst>
                    <a:gs pos="0">
                      <a:schemeClr val="accent2"/>
                    </a:gs>
                    <a:gs pos="86000">
                      <a:schemeClr val="accent2">
                        <a:lumMod val="75000"/>
                      </a:schemeClr>
                    </a:gs>
                  </a:gsLst>
                  <a:lin ang="4200000" scaled="0"/>
                </a:gradFill>
                <a:ln w="25400">
                  <a:noFill/>
                  <a:miter lim="800000"/>
                  <a:headEnd/>
                  <a:tailEnd/>
                </a:ln>
                <a:effectLst/>
              </p:spPr>
              <p:txBody>
                <a:bodyPr lIns="144000" tIns="0" rIns="0" bIns="0" anchor="ctr"/>
                <a:lstStyle/>
                <a:p>
                  <a:pPr defTabSz="895350" fontAlgn="auto">
                    <a:spcBef>
                      <a:spcPts val="0"/>
                    </a:spcBef>
                    <a:spcAft>
                      <a:spcPts val="600"/>
                    </a:spcAft>
                    <a:buClr>
                      <a:srgbClr val="DD1E25"/>
                    </a:buClr>
                    <a:defRPr/>
                  </a:pPr>
                  <a:endParaRPr lang="ru-RU" sz="1600">
                    <a:solidFill>
                      <a:srgbClr val="FFFFFF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46" name="Равнобедренный треугольник 45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 rot="10800000">
                  <a:off x="7127866" y="2177715"/>
                  <a:ext cx="325680" cy="144514"/>
                </a:xfrm>
                <a:prstGeom prst="triangle">
                  <a:avLst/>
                </a:prstGeom>
                <a:gradFill>
                  <a:gsLst>
                    <a:gs pos="0">
                      <a:schemeClr val="accent2"/>
                    </a:gs>
                    <a:gs pos="86000">
                      <a:schemeClr val="accent2">
                        <a:lumMod val="75000"/>
                      </a:schemeClr>
                    </a:gs>
                  </a:gsLst>
                  <a:lin ang="4200000" scaled="0"/>
                </a:gradFill>
                <a:ln w="25400">
                  <a:noFill/>
                  <a:miter lim="800000"/>
                  <a:headEnd/>
                  <a:tailEnd/>
                </a:ln>
                <a:effectLst/>
              </p:spPr>
              <p:txBody>
                <a:bodyPr lIns="144000" tIns="0" rIns="0" bIns="0" anchor="ctr"/>
                <a:lstStyle/>
                <a:p>
                  <a:pPr defTabSz="895350" fontAlgn="auto">
                    <a:spcBef>
                      <a:spcPts val="0"/>
                    </a:spcBef>
                    <a:spcAft>
                      <a:spcPts val="600"/>
                    </a:spcAft>
                    <a:buClr>
                      <a:srgbClr val="DD1E25"/>
                    </a:buClr>
                    <a:defRPr/>
                  </a:pPr>
                  <a:endParaRPr lang="ru-RU" sz="1600">
                    <a:solidFill>
                      <a:srgbClr val="FFFFFF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47" name="Равнобедренный треугольник 46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 rot="10800000">
                  <a:off x="8322573" y="2177715"/>
                  <a:ext cx="325680" cy="144514"/>
                </a:xfrm>
                <a:prstGeom prst="triangle">
                  <a:avLst/>
                </a:prstGeom>
                <a:gradFill>
                  <a:gsLst>
                    <a:gs pos="0">
                      <a:schemeClr val="accent2"/>
                    </a:gs>
                    <a:gs pos="86000">
                      <a:schemeClr val="accent2">
                        <a:lumMod val="75000"/>
                      </a:schemeClr>
                    </a:gs>
                  </a:gsLst>
                  <a:lin ang="4200000" scaled="0"/>
                </a:gradFill>
                <a:ln w="25400">
                  <a:noFill/>
                  <a:miter lim="800000"/>
                  <a:headEnd/>
                  <a:tailEnd/>
                </a:ln>
                <a:effectLst/>
              </p:spPr>
              <p:txBody>
                <a:bodyPr lIns="144000" tIns="0" rIns="0" bIns="0" anchor="ctr"/>
                <a:lstStyle/>
                <a:p>
                  <a:pPr defTabSz="895350" fontAlgn="auto">
                    <a:spcBef>
                      <a:spcPts val="0"/>
                    </a:spcBef>
                    <a:spcAft>
                      <a:spcPts val="600"/>
                    </a:spcAft>
                    <a:buClr>
                      <a:srgbClr val="DD1E25"/>
                    </a:buClr>
                    <a:defRPr/>
                  </a:pPr>
                  <a:endParaRPr lang="ru-RU" sz="1600">
                    <a:solidFill>
                      <a:srgbClr val="FFFFFF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48" name="Равнобедренный треугольник 47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 rot="10800000">
                  <a:off x="9517280" y="2177715"/>
                  <a:ext cx="325680" cy="144514"/>
                </a:xfrm>
                <a:prstGeom prst="triangle">
                  <a:avLst/>
                </a:prstGeom>
                <a:gradFill>
                  <a:gsLst>
                    <a:gs pos="0">
                      <a:schemeClr val="accent2"/>
                    </a:gs>
                    <a:gs pos="86000">
                      <a:schemeClr val="accent2">
                        <a:lumMod val="75000"/>
                      </a:schemeClr>
                    </a:gs>
                  </a:gsLst>
                  <a:lin ang="4200000" scaled="0"/>
                </a:gradFill>
                <a:ln w="25400">
                  <a:noFill/>
                  <a:miter lim="800000"/>
                  <a:headEnd/>
                  <a:tailEnd/>
                </a:ln>
                <a:effectLst/>
              </p:spPr>
              <p:txBody>
                <a:bodyPr lIns="144000" tIns="0" rIns="0" bIns="0" anchor="ctr"/>
                <a:lstStyle/>
                <a:p>
                  <a:pPr defTabSz="895350" fontAlgn="auto">
                    <a:spcBef>
                      <a:spcPts val="0"/>
                    </a:spcBef>
                    <a:spcAft>
                      <a:spcPts val="600"/>
                    </a:spcAft>
                    <a:buClr>
                      <a:srgbClr val="DD1E25"/>
                    </a:buClr>
                    <a:defRPr/>
                  </a:pPr>
                  <a:endParaRPr lang="ru-RU" sz="1600">
                    <a:solidFill>
                      <a:srgbClr val="FFFFFF"/>
                    </a:solidFill>
                    <a:latin typeface="Arial"/>
                    <a:cs typeface="+mn-cs"/>
                  </a:endParaRPr>
                </a:p>
              </p:txBody>
            </p:sp>
            <p:sp>
              <p:nvSpPr>
                <p:cNvPr id="49" name="Равнобедренный треугольник 48">
                  <a:extLst>
                    <a:ext uri="{FF2B5EF4-FFF2-40B4-BE49-F238E27FC236}"/>
                  </a:extLst>
                </p:cNvPr>
                <p:cNvSpPr/>
                <p:nvPr/>
              </p:nvSpPr>
              <p:spPr>
                <a:xfrm rot="10800000">
                  <a:off x="10711989" y="2177715"/>
                  <a:ext cx="325680" cy="144514"/>
                </a:xfrm>
                <a:prstGeom prst="triangle">
                  <a:avLst/>
                </a:prstGeom>
                <a:gradFill>
                  <a:gsLst>
                    <a:gs pos="0">
                      <a:schemeClr val="accent2"/>
                    </a:gs>
                    <a:gs pos="86000">
                      <a:schemeClr val="accent2">
                        <a:lumMod val="75000"/>
                      </a:schemeClr>
                    </a:gs>
                  </a:gsLst>
                  <a:lin ang="4200000" scaled="0"/>
                </a:gradFill>
                <a:ln w="25400">
                  <a:noFill/>
                  <a:miter lim="800000"/>
                  <a:headEnd/>
                  <a:tailEnd/>
                </a:ln>
                <a:effectLst/>
              </p:spPr>
              <p:txBody>
                <a:bodyPr lIns="144000" tIns="0" rIns="0" bIns="0" anchor="ctr"/>
                <a:lstStyle/>
                <a:p>
                  <a:pPr defTabSz="895350" fontAlgn="auto">
                    <a:spcBef>
                      <a:spcPts val="0"/>
                    </a:spcBef>
                    <a:spcAft>
                      <a:spcPts val="600"/>
                    </a:spcAft>
                    <a:buClr>
                      <a:srgbClr val="DD1E25"/>
                    </a:buClr>
                    <a:defRPr/>
                  </a:pPr>
                  <a:endParaRPr lang="ru-RU" sz="1600">
                    <a:solidFill>
                      <a:srgbClr val="FFFFFF"/>
                    </a:solidFill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51" name="Скругленный прямоугольник 66">
                <a:extLst>
                  <a:ext uri="{FF2B5EF4-FFF2-40B4-BE49-F238E27FC236}"/>
                </a:extLst>
              </p:cNvPr>
              <p:cNvSpPr/>
              <p:nvPr/>
            </p:nvSpPr>
            <p:spPr>
              <a:xfrm>
                <a:off x="395288" y="1826972"/>
                <a:ext cx="8353424" cy="554182"/>
              </a:xfrm>
              <a:prstGeom prst="rect">
                <a:avLst/>
              </a:prstGeom>
              <a:gradFill>
                <a:gsLst>
                  <a:gs pos="0">
                    <a:schemeClr val="accent2"/>
                  </a:gs>
                  <a:gs pos="86000">
                    <a:schemeClr val="accent2">
                      <a:lumMod val="75000"/>
                    </a:schemeClr>
                  </a:gs>
                </a:gsLst>
                <a:lin ang="4200000" scaled="0"/>
              </a:gradFill>
              <a:ln w="25400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lIns="144000" tIns="0" rIns="0" bIns="0" anchor="ctr"/>
              <a:lstStyle/>
              <a:p>
                <a:pPr algn="ctr" defTabSz="895350" fontAlgn="auto">
                  <a:spcBef>
                    <a:spcPts val="0"/>
                  </a:spcBef>
                  <a:spcAft>
                    <a:spcPts val="600"/>
                  </a:spcAft>
                  <a:buClr>
                    <a:srgbClr val="DD1E25"/>
                  </a:buClr>
                  <a:defRPr/>
                </a:pPr>
                <a:r>
                  <a:rPr lang="ru-RU" sz="14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Отсроченный эффект</a:t>
                </a:r>
              </a:p>
            </p:txBody>
          </p:sp>
        </p:grpSp>
        <p:pic>
          <p:nvPicPr>
            <p:cNvPr id="308258" name="Рисунок 5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48321" y="1957484"/>
              <a:ext cx="298378" cy="298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77" name="Таблица 76"/>
          <p:cNvGraphicFramePr>
            <a:graphicFrameLocks noGrp="1"/>
          </p:cNvGraphicFramePr>
          <p:nvPr/>
        </p:nvGraphicFramePr>
        <p:xfrm>
          <a:off x="1965325" y="2736850"/>
          <a:ext cx="2906713" cy="3431078"/>
        </p:xfrm>
        <a:graphic>
          <a:graphicData uri="http://schemas.openxmlformats.org/drawingml/2006/table">
            <a:tbl>
              <a:tblPr/>
              <a:tblGrid>
                <a:gridCol w="322263"/>
                <a:gridCol w="2584450"/>
              </a:tblGrid>
              <a:tr h="992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01</a:t>
                      </a:r>
                    </a:p>
                  </a:txBody>
                  <a:tcPr marL="0" marR="0" marT="72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9C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 индустриальном районе Череповца организованы три развивающих пространства для школьников 5-7 классов (3,4,15,16,18,20,22 школы</a:t>
                      </a:r>
                    </a:p>
                  </a:txBody>
                  <a:tcPr marL="0" marR="252000" marT="72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9C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45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02</a:t>
                      </a:r>
                    </a:p>
                  </a:txBody>
                  <a:tcPr marL="0" marR="0" marT="720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180 детей – кто не охвачен внеурочной деятельностью и не посещают кружки и секции</a:t>
                      </a:r>
                    </a:p>
                  </a:txBody>
                  <a:tcPr marL="0" marR="252000" marT="720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03</a:t>
                      </a:r>
                    </a:p>
                  </a:txBody>
                  <a:tcPr marL="0" marR="0" marT="720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 детьми работают наставники </a:t>
                      </a:r>
                    </a:p>
                  </a:txBody>
                  <a:tcPr marL="0" marR="252000" marT="720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0" marT="720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0" marR="252000" marT="720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/>
        </p:nvGraphicFramePr>
        <p:xfrm>
          <a:off x="7164388" y="3262313"/>
          <a:ext cx="3282950" cy="1816101"/>
        </p:xfrm>
        <a:graphic>
          <a:graphicData uri="http://schemas.openxmlformats.org/drawingml/2006/table">
            <a:tbl>
              <a:tblPr/>
              <a:tblGrid>
                <a:gridCol w="490537"/>
                <a:gridCol w="2792413"/>
              </a:tblGrid>
              <a:tr h="1023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04</a:t>
                      </a:r>
                    </a:p>
                  </a:txBody>
                  <a:tcPr marL="0" marR="0" marT="72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9C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Для каждого из детей проведена диагностика и определен индивидуальный план развития</a:t>
                      </a:r>
                    </a:p>
                  </a:txBody>
                  <a:tcPr marL="0" marR="252000" marT="720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9C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05</a:t>
                      </a:r>
                    </a:p>
                  </a:txBody>
                  <a:tcPr marL="0" marR="0" marT="720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Школьники пробуют себя в разных видах деятельности</a:t>
                      </a:r>
                    </a:p>
                  </a:txBody>
                  <a:tcPr marL="0" marR="252000" marT="72000" horzOverflow="overflow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9C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9CB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825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7263" y="2543175"/>
            <a:ext cx="23749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56" name="Рисунок 3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5575" y="142875"/>
            <a:ext cx="259715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5D641D-C385-49DD-9C3F-91665D28B70E}" type="slidenum">
              <a:rPr lang="ru-RU"/>
              <a:pPr>
                <a:defRPr/>
              </a:pPr>
              <a:t>95</a:t>
            </a:fld>
            <a:endParaRPr lang="ru-RU" dirty="0"/>
          </a:p>
        </p:txBody>
      </p:sp>
      <p:pic>
        <p:nvPicPr>
          <p:cNvPr id="309250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-95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Заголовок 4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919288" y="415925"/>
            <a:ext cx="5905500" cy="298450"/>
          </a:xfrm>
          <a:prstGeom prst="rect">
            <a:avLst/>
          </a:prstGeom>
        </p:spPr>
        <p:txBody>
          <a:bodyPr/>
          <a:lstStyle>
            <a:lvl1pPr algn="l" defTabSz="883649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000" b="1" i="0" spc="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defTabSz="883649" rtl="0" eaLnBrk="0" fontAlgn="base" hangingPunct="0">
              <a:spcBef>
                <a:spcPct val="0"/>
              </a:spcBef>
              <a:spcAft>
                <a:spcPct val="0"/>
              </a:spcAft>
              <a:defRPr sz="1846" i="1">
                <a:solidFill>
                  <a:srgbClr val="00579C"/>
                </a:solidFill>
                <a:latin typeface="Arial" charset="0"/>
              </a:defRPr>
            </a:lvl2pPr>
            <a:lvl3pPr algn="l" defTabSz="883649" rtl="0" eaLnBrk="0" fontAlgn="base" hangingPunct="0">
              <a:spcBef>
                <a:spcPct val="0"/>
              </a:spcBef>
              <a:spcAft>
                <a:spcPct val="0"/>
              </a:spcAft>
              <a:defRPr sz="1846" i="1">
                <a:solidFill>
                  <a:srgbClr val="00579C"/>
                </a:solidFill>
                <a:latin typeface="Arial" charset="0"/>
              </a:defRPr>
            </a:lvl3pPr>
            <a:lvl4pPr algn="l" defTabSz="883649" rtl="0" eaLnBrk="0" fontAlgn="base" hangingPunct="0">
              <a:spcBef>
                <a:spcPct val="0"/>
              </a:spcBef>
              <a:spcAft>
                <a:spcPct val="0"/>
              </a:spcAft>
              <a:defRPr sz="1846" i="1">
                <a:solidFill>
                  <a:srgbClr val="00579C"/>
                </a:solidFill>
                <a:latin typeface="Arial" charset="0"/>
              </a:defRPr>
            </a:lvl4pPr>
            <a:lvl5pPr algn="l" defTabSz="883649" rtl="0" eaLnBrk="0" fontAlgn="base" hangingPunct="0">
              <a:spcBef>
                <a:spcPct val="0"/>
              </a:spcBef>
              <a:spcAft>
                <a:spcPct val="0"/>
              </a:spcAft>
              <a:defRPr sz="1846" i="1">
                <a:solidFill>
                  <a:srgbClr val="00579C"/>
                </a:solidFill>
                <a:latin typeface="Arial" charset="0"/>
              </a:defRPr>
            </a:lvl5pPr>
            <a:lvl6pPr marL="422041" algn="l" defTabSz="883649" rtl="0" fontAlgn="base">
              <a:spcBef>
                <a:spcPct val="0"/>
              </a:spcBef>
              <a:spcAft>
                <a:spcPct val="0"/>
              </a:spcAft>
              <a:defRPr sz="2585" i="1">
                <a:solidFill>
                  <a:srgbClr val="00579C"/>
                </a:solidFill>
                <a:latin typeface="Arial" charset="0"/>
              </a:defRPr>
            </a:lvl6pPr>
            <a:lvl7pPr marL="844083" algn="l" defTabSz="883649" rtl="0" fontAlgn="base">
              <a:spcBef>
                <a:spcPct val="0"/>
              </a:spcBef>
              <a:spcAft>
                <a:spcPct val="0"/>
              </a:spcAft>
              <a:defRPr sz="2585" i="1">
                <a:solidFill>
                  <a:srgbClr val="00579C"/>
                </a:solidFill>
                <a:latin typeface="Arial" charset="0"/>
              </a:defRPr>
            </a:lvl7pPr>
            <a:lvl8pPr marL="1266124" algn="l" defTabSz="883649" rtl="0" fontAlgn="base">
              <a:spcBef>
                <a:spcPct val="0"/>
              </a:spcBef>
              <a:spcAft>
                <a:spcPct val="0"/>
              </a:spcAft>
              <a:defRPr sz="2585" i="1">
                <a:solidFill>
                  <a:srgbClr val="00579C"/>
                </a:solidFill>
                <a:latin typeface="Arial" charset="0"/>
              </a:defRPr>
            </a:lvl8pPr>
            <a:lvl9pPr marL="1688165" algn="l" defTabSz="883649" rtl="0" fontAlgn="base">
              <a:spcBef>
                <a:spcPct val="0"/>
              </a:spcBef>
              <a:spcAft>
                <a:spcPct val="0"/>
              </a:spcAft>
              <a:defRPr sz="2585" i="1">
                <a:solidFill>
                  <a:srgbClr val="00579C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kern="0" dirty="0">
                <a:solidFill>
                  <a:srgbClr val="005DA3"/>
                </a:solidFill>
              </a:rPr>
              <a:t>Наши контакты</a:t>
            </a:r>
          </a:p>
        </p:txBody>
      </p:sp>
      <p:sp>
        <p:nvSpPr>
          <p:cNvPr id="309252" name="Прямоугольник 27"/>
          <p:cNvSpPr>
            <a:spLocks noChangeArrowheads="1"/>
          </p:cNvSpPr>
          <p:nvPr/>
        </p:nvSpPr>
        <p:spPr bwMode="auto">
          <a:xfrm>
            <a:off x="2435225" y="1700213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FFFFFF"/>
                </a:solidFill>
              </a:rPr>
              <a:t>162624, Россия, Вологодская область,</a:t>
            </a:r>
          </a:p>
          <a:p>
            <a:r>
              <a:rPr lang="ru-RU" sz="1400">
                <a:solidFill>
                  <a:srgbClr val="FFFFFF"/>
                </a:solidFill>
              </a:rPr>
              <a:t>Город Череповец, улица Юбилейная, 26</a:t>
            </a:r>
          </a:p>
        </p:txBody>
      </p:sp>
      <p:sp>
        <p:nvSpPr>
          <p:cNvPr id="309253" name="Прямоугольник 28"/>
          <p:cNvSpPr>
            <a:spLocks noChangeArrowheads="1"/>
          </p:cNvSpPr>
          <p:nvPr/>
        </p:nvSpPr>
        <p:spPr bwMode="auto">
          <a:xfrm>
            <a:off x="2435225" y="2733675"/>
            <a:ext cx="17891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FFFFFF"/>
                </a:solidFill>
              </a:rPr>
              <a:t>8 (921) 254-53-03</a:t>
            </a:r>
            <a:endParaRPr lang="ru-RU" sz="1400">
              <a:solidFill>
                <a:srgbClr val="FFFFFF"/>
              </a:solidFill>
            </a:endParaRPr>
          </a:p>
        </p:txBody>
      </p:sp>
      <p:sp>
        <p:nvSpPr>
          <p:cNvPr id="309254" name="Прямоугольник 29"/>
          <p:cNvSpPr>
            <a:spLocks noChangeArrowheads="1"/>
          </p:cNvSpPr>
          <p:nvPr/>
        </p:nvSpPr>
        <p:spPr bwMode="auto">
          <a:xfrm>
            <a:off x="4943475" y="2708275"/>
            <a:ext cx="2052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info@dorogakdomu.ru</a:t>
            </a:r>
            <a:endParaRPr lang="ru-RU" sz="1400">
              <a:solidFill>
                <a:srgbClr val="FFFFFF"/>
              </a:solidFill>
            </a:endParaRPr>
          </a:p>
        </p:txBody>
      </p:sp>
      <p:pic>
        <p:nvPicPr>
          <p:cNvPr id="309255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2488" y="5157788"/>
            <a:ext cx="2598737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6250" y="3932238"/>
            <a:ext cx="9191625" cy="6937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Заголовок слайда</a:t>
            </a:r>
          </a:p>
        </p:txBody>
      </p:sp>
      <p:sp>
        <p:nvSpPr>
          <p:cNvPr id="311298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76250" y="4800600"/>
            <a:ext cx="9144000" cy="392113"/>
          </a:xfrm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  <a:cs typeface="Arial" charset="0"/>
              </a:rPr>
              <a:t>Спикер</a:t>
            </a:r>
          </a:p>
        </p:txBody>
      </p:sp>
      <p:pic>
        <p:nvPicPr>
          <p:cNvPr id="311299" name="Picture 2" descr="C:\Users\Оксана\Desktop\e7c1d9a18cae597c60f82eef774825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35263"/>
            <a:ext cx="95250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smtClean="0">
                <a:latin typeface="Arial" charset="0"/>
                <a:cs typeface="Arial" charset="0"/>
              </a:rPr>
              <a:t>Главная цель конкурса:</a:t>
            </a:r>
          </a:p>
        </p:txBody>
      </p:sp>
      <p:sp>
        <p:nvSpPr>
          <p:cNvPr id="312322" name="Объект 2"/>
          <p:cNvSpPr>
            <a:spLocks noGrp="1"/>
          </p:cNvSpPr>
          <p:nvPr>
            <p:ph idx="1"/>
          </p:nvPr>
        </p:nvSpPr>
        <p:spPr>
          <a:xfrm>
            <a:off x="452438" y="1931988"/>
            <a:ext cx="11355387" cy="4246562"/>
          </a:xfrm>
        </p:spPr>
        <p:txBody>
          <a:bodyPr/>
          <a:lstStyle/>
          <a:p>
            <a:pPr algn="just" eaLnBrk="1" hangingPunct="1"/>
            <a:r>
              <a:rPr lang="ru-RU" sz="2200" smtClean="0">
                <a:solidFill>
                  <a:schemeClr val="tx1"/>
                </a:solidFill>
                <a:latin typeface="Arial" charset="0"/>
                <a:cs typeface="Arial" charset="0"/>
              </a:rPr>
              <a:t>Дать возможность каждому участнику найти свои сильные стороны и раскрыть свои таланты. Критерием оценки на «Большой перемене» является не академическая успеваемость, а навыки, которые пригодятся детям и подросткам в современном мире: умение работать в команде, коммуникативные качества, способность находить нестандартные решения в сложных ситуациях.</a:t>
            </a:r>
            <a:endParaRPr lang="ru-RU" sz="2200" i="1" smtClean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 eaLnBrk="1" hangingPunct="1"/>
            <a:r>
              <a:rPr lang="ru-RU" sz="3200" b="1" i="1" smtClean="0">
                <a:solidFill>
                  <a:srgbClr val="FF0000"/>
                </a:solidFill>
                <a:latin typeface="Arial" charset="0"/>
                <a:cs typeface="Arial" charset="0"/>
              </a:rPr>
              <a:t>Партнёры «Большой перемены»</a:t>
            </a:r>
            <a:endParaRPr lang="ru-RU" sz="3200" i="1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ru-RU" smtClean="0">
              <a:latin typeface="Arial" charset="0"/>
              <a:cs typeface="Arial" charset="0"/>
            </a:endParaRPr>
          </a:p>
        </p:txBody>
      </p:sp>
      <p:pic>
        <p:nvPicPr>
          <p:cNvPr id="3123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413" y="4219575"/>
            <a:ext cx="4692650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32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688" y="5387975"/>
            <a:ext cx="4803775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32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7500" y="4183063"/>
            <a:ext cx="4968875" cy="133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2326" name="TextBox 8"/>
          <p:cNvSpPr txBox="1">
            <a:spLocks noChangeArrowheads="1"/>
          </p:cNvSpPr>
          <p:nvPr/>
        </p:nvSpPr>
        <p:spPr bwMode="auto">
          <a:xfrm>
            <a:off x="0" y="198438"/>
            <a:ext cx="6340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00"/>
                </a:solidFill>
              </a:rPr>
              <a:t>Организаторами конкурса</a:t>
            </a:r>
            <a:r>
              <a:rPr lang="ru-RU" i="1">
                <a:solidFill>
                  <a:srgbClr val="000000"/>
                </a:solidFill>
              </a:rPr>
              <a:t> выступают АНО «Россия – страна возможностей» и ФГБУ «Роспатриотцентр».</a:t>
            </a:r>
            <a:endParaRPr lang="ru-RU">
              <a:solidFill>
                <a:srgbClr val="000000"/>
              </a:solidFill>
            </a:endParaRPr>
          </a:p>
        </p:txBody>
      </p:sp>
      <p:pic>
        <p:nvPicPr>
          <p:cNvPr id="31232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2100" y="5400675"/>
            <a:ext cx="4933950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328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14925" y="4614863"/>
            <a:ext cx="1423988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329" name="Picture 3" descr="D:\DISK_C\старый пользователь\Desktop\Документы\Важные рабочие папки\Большая перемена\Фото полуфинал НАШИ\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248900" y="0"/>
            <a:ext cx="1943100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latin typeface="Arial" charset="0"/>
                <a:cs typeface="Arial" charset="0"/>
              </a:rPr>
              <a:t>Итоги конкурса 2020 года</a:t>
            </a:r>
          </a:p>
        </p:txBody>
      </p:sp>
      <p:pic>
        <p:nvPicPr>
          <p:cNvPr id="313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1100" y="1966913"/>
            <a:ext cx="9937750" cy="4614862"/>
          </a:xfrm>
        </p:spPr>
      </p:pic>
      <p:sp>
        <p:nvSpPr>
          <p:cNvPr id="313347" name="TextBox 4"/>
          <p:cNvSpPr txBox="1">
            <a:spLocks noChangeArrowheads="1"/>
          </p:cNvSpPr>
          <p:nvPr/>
        </p:nvSpPr>
        <p:spPr bwMode="auto">
          <a:xfrm>
            <a:off x="4891088" y="5632450"/>
            <a:ext cx="24066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solidFill>
                  <a:srgbClr val="000000"/>
                </a:solidFill>
              </a:rPr>
              <a:t>8-10 классы</a:t>
            </a:r>
          </a:p>
        </p:txBody>
      </p:sp>
    </p:spTree>
  </p:cSld>
  <p:clrMapOvr>
    <a:masterClrMapping/>
  </p:clrMapOvr>
  <p:transition spd="med">
    <p:wedg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mj7NJt4e6XwDM2q5r4KQ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w7zVdNAJ413_9DPd_Miu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VhSqKm9nNp.QmXc8kAvg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j2cJDlTHNbkaJ7Wy7R3L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j2cJDlTHNbkaJ7Wy7R3L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j2cJDlTHNbkaJ7Wy7R3L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bMKn9NRPnWoN5De4ed8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HvWY9kBIi2ceG9kqEFwx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jBMPAKwTDq0MwLeyu_94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0Z31HqfoHsax1ZQjDbtM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67ml2qe9kxcsTOZg9GTI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U9PwiNLU42vI37XmMJtq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1mWUB6MbhhJSxfw99Le5Q"/>
</p:tagLst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Doroga-k-domu">
  <a:themeElements>
    <a:clrScheme name="Другая 3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DD1E25"/>
      </a:accent1>
      <a:accent2>
        <a:srgbClr val="005DA3"/>
      </a:accent2>
      <a:accent3>
        <a:srgbClr val="99A4AB"/>
      </a:accent3>
      <a:accent4>
        <a:srgbClr val="42A9B9"/>
      </a:accent4>
      <a:accent5>
        <a:srgbClr val="00A8E5"/>
      </a:accent5>
      <a:accent6>
        <a:srgbClr val="BAC081"/>
      </a:accent6>
      <a:hlink>
        <a:srgbClr val="D5D4C7"/>
      </a:hlink>
      <a:folHlink>
        <a:srgbClr val="D5D4C7"/>
      </a:folHlink>
    </a:clrScheme>
    <a:fontScheme name="Северсталь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ln w="9525">
          <a:noFill/>
          <a:miter lim="800000"/>
          <a:headEnd/>
          <a:tailEnd/>
        </a:ln>
        <a:effectLst/>
        <a:ex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indent="0" algn="ctr" defTabSz="895350">
          <a:spcAft>
            <a:spcPts val="600"/>
          </a:spcAft>
          <a:buClr>
            <a:schemeClr val="accent1"/>
          </a:buClr>
          <a:buFont typeface="Wingdings" panose="05000000000000000000" pitchFamily="2" charset="2"/>
          <a:buNone/>
          <a:defRPr sz="1200" dirty="0" err="1" smtClean="0">
            <a:solidFill>
              <a:schemeClr val="bg1"/>
            </a:solidFill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accent3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f16411248">
  <a:themeElements>
    <a:clrScheme name="Основные цвета ЧГУ">
      <a:dk1>
        <a:sysClr val="windowText" lastClr="000000"/>
      </a:dk1>
      <a:lt1>
        <a:srgbClr val="FFFFFF"/>
      </a:lt1>
      <a:dk2>
        <a:srgbClr val="900000"/>
      </a:dk2>
      <a:lt2>
        <a:srgbClr val="F2F2F2"/>
      </a:lt2>
      <a:accent1>
        <a:srgbClr val="C00000"/>
      </a:accent1>
      <a:accent2>
        <a:srgbClr val="00B0F0"/>
      </a:accent2>
      <a:accent3>
        <a:srgbClr val="499A00"/>
      </a:accent3>
      <a:accent4>
        <a:srgbClr val="F69E00"/>
      </a:accent4>
      <a:accent5>
        <a:srgbClr val="600000"/>
      </a:accent5>
      <a:accent6>
        <a:srgbClr val="8A5800"/>
      </a:accent6>
      <a:hlink>
        <a:srgbClr val="C00000"/>
      </a:hlink>
      <a:folHlink>
        <a:srgbClr val="3C3C3C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_19716549_TF16411248.potx" id="{6E250086-97E1-4042-811E-BB45AE74F0FB}" vid="{3860F70A-3D30-41D9-8434-6A7E943678DC}"/>
    </a:ext>
  </a:extLst>
</a:theme>
</file>

<file path=ppt/theme/theme8.xml><?xml version="1.0" encoding="utf-8"?>
<a:theme xmlns:a="http://schemas.openxmlformats.org/drawingml/2006/main" name="Office Theme">
  <a:themeElements>
    <a:clrScheme name="Custom 1">
      <a:dk1>
        <a:srgbClr val="004A93"/>
      </a:dk1>
      <a:lt1>
        <a:srgbClr val="FFFFFF"/>
      </a:lt1>
      <a:dk2>
        <a:srgbClr val="30AA47"/>
      </a:dk2>
      <a:lt2>
        <a:srgbClr val="AEDCEA"/>
      </a:lt2>
      <a:accent1>
        <a:srgbClr val="75BBD6"/>
      </a:accent1>
      <a:accent2>
        <a:srgbClr val="00869D"/>
      </a:accent2>
      <a:accent3>
        <a:srgbClr val="EBBC00"/>
      </a:accent3>
      <a:accent4>
        <a:srgbClr val="AFB700"/>
      </a:accent4>
      <a:accent5>
        <a:srgbClr val="597722"/>
      </a:accent5>
      <a:accent6>
        <a:srgbClr val="D98741"/>
      </a:accent6>
      <a:hlink>
        <a:srgbClr val="9B7C5E"/>
      </a:hlink>
      <a:folHlink>
        <a:srgbClr val="696D6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Custom 1">
      <a:dk1>
        <a:srgbClr val="004A93"/>
      </a:dk1>
      <a:lt1>
        <a:srgbClr val="FFFFFF"/>
      </a:lt1>
      <a:dk2>
        <a:srgbClr val="30AA47"/>
      </a:dk2>
      <a:lt2>
        <a:srgbClr val="AEDCEA"/>
      </a:lt2>
      <a:accent1>
        <a:srgbClr val="75BBD6"/>
      </a:accent1>
      <a:accent2>
        <a:srgbClr val="00869D"/>
      </a:accent2>
      <a:accent3>
        <a:srgbClr val="EBBC00"/>
      </a:accent3>
      <a:accent4>
        <a:srgbClr val="AFB700"/>
      </a:accent4>
      <a:accent5>
        <a:srgbClr val="597722"/>
      </a:accent5>
      <a:accent6>
        <a:srgbClr val="D98741"/>
      </a:accent6>
      <a:hlink>
        <a:srgbClr val="9B7C5E"/>
      </a:hlink>
      <a:folHlink>
        <a:srgbClr val="696D6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6306</Words>
  <Application>Microsoft Office PowerPoint</Application>
  <PresentationFormat>Произвольный</PresentationFormat>
  <Paragraphs>1158</Paragraphs>
  <Slides>117</Slides>
  <Notes>20</Notes>
  <HiddenSlides>0</HiddenSlides>
  <MMClips>0</MMClips>
  <ScaleCrop>false</ScaleCrop>
  <HeadingPairs>
    <vt:vector size="6" baseType="variant">
      <vt:variant>
        <vt:lpstr>Тема</vt:lpstr>
      </vt:variant>
      <vt:variant>
        <vt:i4>11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117</vt:i4>
      </vt:variant>
    </vt:vector>
  </HeadingPairs>
  <TitlesOfParts>
    <vt:vector size="130" baseType="lpstr">
      <vt:lpstr>Тема Office</vt:lpstr>
      <vt:lpstr>1_Тема Office</vt:lpstr>
      <vt:lpstr>2_Тема Office</vt:lpstr>
      <vt:lpstr>3_Тема Office</vt:lpstr>
      <vt:lpstr>Твердый переплет</vt:lpstr>
      <vt:lpstr>4_Тема Office</vt:lpstr>
      <vt:lpstr>tf16411248</vt:lpstr>
      <vt:lpstr>Office Theme</vt:lpstr>
      <vt:lpstr>5_Office Theme</vt:lpstr>
      <vt:lpstr>Doroga-k-domu</vt:lpstr>
      <vt:lpstr>5_Тема Office</vt:lpstr>
      <vt:lpstr>CorelDRAW</vt:lpstr>
      <vt:lpstr>Слайд think-cell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Развитие системы дополнительного образования  г. Череповца</vt:lpstr>
      <vt:lpstr>Векторы развития системы дополнительного образования</vt:lpstr>
      <vt:lpstr>Векторы развития системы дополнительного образования</vt:lpstr>
      <vt:lpstr>Векторы развития системы дополнительного образования</vt:lpstr>
      <vt:lpstr>Слайд 13</vt:lpstr>
      <vt:lpstr>Слайд 14</vt:lpstr>
      <vt:lpstr>  Муниципальное автономное образовательное учреждение дополнительного образования  «Дворец детского и юношеского творчества  имени А. А. Алексеевой»  </vt:lpstr>
      <vt:lpstr>                            </vt:lpstr>
      <vt:lpstr>                            </vt:lpstr>
      <vt:lpstr> Итоги 2020 – 2021 учебного года </vt:lpstr>
      <vt:lpstr> Итоги 2020 – 2021 учебного года </vt:lpstr>
      <vt:lpstr> Итоги 2020 – 2021 учебного года </vt:lpstr>
      <vt:lpstr>Мероприятия 2021-2022 учебного года</vt:lpstr>
      <vt:lpstr>Традиционные мероприятия</vt:lpstr>
      <vt:lpstr>Наши социальные партнеры</vt:lpstr>
      <vt:lpstr>                            </vt:lpstr>
      <vt:lpstr>Слайд 25</vt:lpstr>
      <vt:lpstr>Слайд 26</vt:lpstr>
      <vt:lpstr>Реализация проекта</vt:lpstr>
      <vt:lpstr> Учреждения-участники проекта </vt:lpstr>
      <vt:lpstr>Места ведения образовательной деятельности</vt:lpstr>
      <vt:lpstr> Реализация 19 дополнительных общеобразовательных общеразвивающих программ по 6 направленностям</vt:lpstr>
      <vt:lpstr>Слайд 31</vt:lpstr>
      <vt:lpstr>Количество учащихся в проекте- 2244 человек</vt:lpstr>
      <vt:lpstr>Участие в реализации проекта это - </vt:lpstr>
      <vt:lpstr>Слайд 34</vt:lpstr>
      <vt:lpstr>Наши перспективы 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Череповецкий химико-технологический колледж   </vt:lpstr>
      <vt:lpstr>Направления подготовки в 2021 - 2022 учебном году  </vt:lpstr>
      <vt:lpstr>Результаты приёмной кампании в 2021 – 2022 учебном году (на бюджетные места)</vt:lpstr>
      <vt:lpstr>Слайд 75</vt:lpstr>
      <vt:lpstr>Модель организации непрерывного опережающего (дуального) профессионального образования при поддержке компании «ФосАгро»</vt:lpstr>
      <vt:lpstr>Основные направления взаимодействия АО «Апатит» и колледжа</vt:lpstr>
      <vt:lpstr>Результативность инновационной и проектной деятельности  в 2020-2021 годах</vt:lpstr>
      <vt:lpstr>Слайд 79</vt:lpstr>
      <vt:lpstr>Слайд 80</vt:lpstr>
      <vt:lpstr>Слайд 81</vt:lpstr>
      <vt:lpstr>Образовательное партнёрство в рамках проекта «Одаренные дети» </vt:lpstr>
      <vt:lpstr>Взаимодействие с Ивановским государственным химико-технологическим университетом</vt:lpstr>
      <vt:lpstr>Интеллектуальные турниры</vt:lpstr>
      <vt:lpstr>Международная научно-практическая конференция  по естественнонаучным дисциплинам</vt:lpstr>
      <vt:lpstr>Взаимодействие с Образовательным центром «Сириус»</vt:lpstr>
      <vt:lpstr>Слайд 87</vt:lpstr>
      <vt:lpstr>Слайд 88</vt:lpstr>
      <vt:lpstr>Слайд 89</vt:lpstr>
      <vt:lpstr>Программа реализуется с 2017 года при поддержке компании «Северсталь»</vt:lpstr>
      <vt:lpstr>Выявление, вовлечение, развитие и сопровождение школьников</vt:lpstr>
      <vt:lpstr>Выявление, вовлечение, развитие и сопровождение школьников</vt:lpstr>
      <vt:lpstr>Выявление, вовлечение, развитие и сопровождение школьников</vt:lpstr>
      <vt:lpstr>Молодежная парковка:  2020-2025</vt:lpstr>
      <vt:lpstr>Слайд 95</vt:lpstr>
      <vt:lpstr>Слайд 96</vt:lpstr>
      <vt:lpstr>Заголовок слайда</vt:lpstr>
      <vt:lpstr>Главная цель конкурса:</vt:lpstr>
      <vt:lpstr>Итоги конкурса 2020 года</vt:lpstr>
      <vt:lpstr>Заголовок слайда Заголовок слайда</vt:lpstr>
      <vt:lpstr>Слайд 101</vt:lpstr>
      <vt:lpstr>Вызовы конкурса «Большая перемена»</vt:lpstr>
      <vt:lpstr>Участие ДДЮТ в цифрах</vt:lpstr>
      <vt:lpstr>Мы на Фестивале возможностей Большой перемены</vt:lpstr>
      <vt:lpstr>Наши участники 5-7 класс</vt:lpstr>
      <vt:lpstr>НАШИ финалисты. Участники смены в МДЦ «АРТЕК»</vt:lpstr>
      <vt:lpstr>Наши участники 8-10 класс</vt:lpstr>
      <vt:lpstr>Наши участники 8-10 класс</vt:lpstr>
      <vt:lpstr>Наши участники 8-10 класс</vt:lpstr>
      <vt:lpstr> Мысли и впечатления от конкурса           Понятия, о которых  я  узнал(а) </vt:lpstr>
      <vt:lpstr> Мысли и впечатления от конкурса  Самая важная мысль, которая меня посетила. </vt:lpstr>
      <vt:lpstr> Мысли и впечатления от конкурса         Какие 3-и ключевых слова наиболее ярко опишут конкурс и этап?  </vt:lpstr>
      <vt:lpstr> Мысли и впечатления от конкурса  - Какой совет ты бы дал(а) ребятам, которые в следующем году будут участвовать в конкурсе? </vt:lpstr>
      <vt:lpstr>Слайд 114</vt:lpstr>
      <vt:lpstr>Слайд 115</vt:lpstr>
      <vt:lpstr>Слайд 116</vt:lpstr>
      <vt:lpstr>Слайд 117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Бровкова Мария Борисовна</dc:creator>
  <cp:lastModifiedBy>ПК</cp:lastModifiedBy>
  <cp:revision>7</cp:revision>
  <dcterms:created xsi:type="dcterms:W3CDTF">2021-08-25T11:32:22Z</dcterms:created>
  <dcterms:modified xsi:type="dcterms:W3CDTF">2021-08-29T15:03:33Z</dcterms:modified>
</cp:coreProperties>
</file>