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7" r:id="rId1"/>
  </p:sldMasterIdLst>
  <p:sldIdLst>
    <p:sldId id="256" r:id="rId2"/>
    <p:sldId id="257" r:id="rId3"/>
    <p:sldId id="260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 showGuides="1">
      <p:cViewPr>
        <p:scale>
          <a:sx n="121" d="100"/>
          <a:sy n="121" d="100"/>
        </p:scale>
        <p:origin x="1302" y="9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8/30/2021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C6B4A9-1611-4792-9094-5F34BCA07E0B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8/30/2021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54C80-263E-416B-A8E0-580EDEADCBDC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8/30/2021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Нашивка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A54C80-263E-416B-A8E0-580EDEADCBDC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8/30/2021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8/30/2021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8/30/2021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42A54C80-263E-416B-A8E0-580EDEADCBDC}" type="datetimeFigureOut">
              <a:rPr lang="en-US" smtClean="0"/>
              <a:t>8/30/2021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8/30/2021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8/30/2021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752603"/>
            <a:ext cx="10363200" cy="99059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4513" y="2680333"/>
            <a:ext cx="8058840" cy="208085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bg2">
                    <a:lumMod val="50000"/>
                  </a:schemeClr>
                </a:solidFill>
              </a:rPr>
              <a:t>Опыт реализации  медиативных и восстановительных технологий в образовательных организациях</a:t>
            </a:r>
            <a:br>
              <a:rPr lang="ru-RU" sz="2800" b="1" dirty="0">
                <a:solidFill>
                  <a:schemeClr val="bg2">
                    <a:lumMod val="50000"/>
                  </a:schemeClr>
                </a:solidFill>
              </a:rPr>
            </a:br>
            <a:endParaRPr lang="ru-RU" sz="2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22695" y="1335642"/>
            <a:ext cx="992439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+mj-lt"/>
              </a:rPr>
              <a:t>          </a:t>
            </a:r>
            <a:r>
              <a:rPr lang="ru-RU" sz="2000" dirty="0" smtClean="0">
                <a:latin typeface="+mj-lt"/>
              </a:rPr>
              <a:t>Форум </a:t>
            </a:r>
            <a:r>
              <a:rPr lang="ru-RU" sz="2000" dirty="0">
                <a:latin typeface="+mj-lt"/>
              </a:rPr>
              <a:t>педагогических работников</a:t>
            </a:r>
          </a:p>
          <a:p>
            <a:pPr algn="ctr"/>
            <a:r>
              <a:rPr lang="ru-RU" sz="2000" dirty="0" smtClean="0">
                <a:latin typeface="+mj-lt"/>
              </a:rPr>
              <a:t>          и </a:t>
            </a:r>
            <a:r>
              <a:rPr lang="ru-RU" sz="2000" dirty="0">
                <a:latin typeface="+mj-lt"/>
              </a:rPr>
              <a:t>родительской общественности</a:t>
            </a:r>
          </a:p>
          <a:p>
            <a:pPr algn="ctr"/>
            <a:r>
              <a:rPr lang="ru-RU" sz="2800" dirty="0">
                <a:latin typeface="+mj-lt"/>
              </a:rPr>
              <a:t> 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96" y="1188849"/>
            <a:ext cx="1224345" cy="98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333" y="380210"/>
            <a:ext cx="70485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3353" y="1518909"/>
            <a:ext cx="96202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460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20414" y="708818"/>
            <a:ext cx="10972800" cy="4525963"/>
          </a:xfrm>
        </p:spPr>
        <p:txBody>
          <a:bodyPr/>
          <a:lstStyle/>
          <a:p>
            <a:r>
              <a:rPr lang="ru-RU" dirty="0" smtClean="0"/>
              <a:t>1. Национальная стратегия </a:t>
            </a:r>
            <a:r>
              <a:rPr lang="ru-RU" dirty="0"/>
              <a:t>действий в интересах детей на 2012 – 2017 годы.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/>
              <a:t>Концепция развития до 2017 года сети служб </a:t>
            </a:r>
            <a:r>
              <a:rPr lang="ru-RU" dirty="0" smtClean="0"/>
              <a:t>медиации </a:t>
            </a:r>
          </a:p>
          <a:p>
            <a:endParaRPr lang="ru-RU" dirty="0" smtClean="0"/>
          </a:p>
          <a:p>
            <a:r>
              <a:rPr lang="ru-RU" dirty="0" smtClean="0"/>
              <a:t>Концепция </a:t>
            </a:r>
            <a:r>
              <a:rPr lang="ru-RU" dirty="0"/>
              <a:t>развития до </a:t>
            </a:r>
            <a:r>
              <a:rPr lang="ru-RU" dirty="0" smtClean="0"/>
              <a:t>2020 </a:t>
            </a:r>
            <a:r>
              <a:rPr lang="ru-RU" dirty="0"/>
              <a:t>года сети служб медиации </a:t>
            </a:r>
            <a:endParaRPr lang="ru-RU" dirty="0" smtClean="0"/>
          </a:p>
          <a:p>
            <a:endParaRPr lang="ru-RU" dirty="0"/>
          </a:p>
          <a:p>
            <a:r>
              <a:rPr lang="ru-RU" dirty="0"/>
              <a:t>П.13 </a:t>
            </a:r>
            <a:r>
              <a:rPr lang="ru-RU" dirty="0" smtClean="0"/>
              <a:t>Межведомственный план </a:t>
            </a:r>
            <a:r>
              <a:rPr lang="ru-RU" dirty="0"/>
              <a:t>комплексных мероприятий по реализации Концепции развития сети служб медиации (до 2025 года) </a:t>
            </a:r>
          </a:p>
        </p:txBody>
      </p:sp>
    </p:spTree>
    <p:extLst>
      <p:ext uri="{BB962C8B-B14F-4D97-AF65-F5344CB8AC3E}">
        <p14:creationId xmlns:p14="http://schemas.microsoft.com/office/powerpoint/2010/main" val="76383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157" y="1422670"/>
            <a:ext cx="10109098" cy="4442101"/>
          </a:xfrm>
        </p:spPr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r>
              <a:rPr lang="ru-RU" sz="2400" dirty="0" smtClean="0"/>
              <a:t>:</a:t>
            </a:r>
          </a:p>
          <a:p>
            <a:pPr marL="109728" indent="0">
              <a:buNone/>
            </a:pPr>
            <a:r>
              <a:rPr lang="ru-RU" sz="2400" dirty="0" smtClean="0"/>
              <a:t> </a:t>
            </a:r>
            <a:r>
              <a:rPr lang="ru-RU" sz="8000" b="1" dirty="0" smtClean="0">
                <a:latin typeface="Arial" pitchFamily="34" charset="0"/>
                <a:cs typeface="Arial" pitchFamily="34" charset="0"/>
              </a:rPr>
              <a:t>медиативная                     Службы </a:t>
            </a:r>
            <a:r>
              <a:rPr lang="ru-RU" sz="8000" b="1" dirty="0">
                <a:latin typeface="Arial" pitchFamily="34" charset="0"/>
                <a:cs typeface="Arial" pitchFamily="34" charset="0"/>
              </a:rPr>
              <a:t>школьной медиации (далее – СШМ)</a:t>
            </a:r>
          </a:p>
          <a:p>
            <a:endParaRPr lang="ru-RU" sz="8000" b="1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ru-RU" sz="8000" dirty="0" smtClean="0">
                <a:latin typeface="Calibri"/>
                <a:ea typeface="Calibri"/>
                <a:cs typeface="Times New Roman"/>
              </a:rPr>
              <a:t>направлена на </a:t>
            </a:r>
            <a:r>
              <a:rPr lang="ru-RU" sz="8000" dirty="0">
                <a:latin typeface="Calibri"/>
                <a:ea typeface="Calibri"/>
                <a:cs typeface="Times New Roman"/>
              </a:rPr>
              <a:t>оказание содействия в предотвращении и разрешении конфликтных ситуаций, в профилактической работе и мероприятиях, направленных на работу с последствиями конфликтов, асоциальных проявлений, правонарушений.</a:t>
            </a:r>
            <a:endParaRPr lang="ru-RU" sz="8000" b="1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ru-RU" sz="8000" b="1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ru-RU" sz="8000" b="1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ru-RU" sz="8000" b="1" dirty="0" smtClean="0">
                <a:latin typeface="Arial" pitchFamily="34" charset="0"/>
                <a:cs typeface="Arial" pitchFamily="34" charset="0"/>
              </a:rPr>
              <a:t>восстановительная                      Школьные </a:t>
            </a:r>
            <a:r>
              <a:rPr lang="ru-RU" sz="8000" b="1" dirty="0">
                <a:latin typeface="Arial" pitchFamily="34" charset="0"/>
                <a:cs typeface="Arial" pitchFamily="34" charset="0"/>
              </a:rPr>
              <a:t>службы  примирения  </a:t>
            </a:r>
            <a:r>
              <a:rPr lang="ru-RU" sz="8000" b="1" dirty="0" smtClean="0">
                <a:latin typeface="Arial" pitchFamily="34" charset="0"/>
                <a:cs typeface="Arial" pitchFamily="34" charset="0"/>
              </a:rPr>
              <a:t>(ШСП)</a:t>
            </a:r>
          </a:p>
          <a:p>
            <a:pPr marL="109728" indent="0">
              <a:buNone/>
            </a:pPr>
            <a:endParaRPr lang="ru-RU" sz="8000" b="1" dirty="0" smtClean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8000" dirty="0" smtClean="0">
                <a:latin typeface="Calibri"/>
                <a:ea typeface="Calibri"/>
                <a:cs typeface="Times New Roman"/>
              </a:rPr>
              <a:t>объединение </a:t>
            </a:r>
            <a:r>
              <a:rPr lang="ru-RU" sz="8000" dirty="0">
                <a:latin typeface="Calibri"/>
                <a:ea typeface="Calibri"/>
                <a:cs typeface="Times New Roman"/>
              </a:rPr>
              <a:t>ведущих восстановительных программ (взрослых и школьников-волонтеров), которое проводит восстановительные программы в образовательной организации, а также осуществляет иную деятельность в рамках восстановительного подхода </a:t>
            </a:r>
          </a:p>
          <a:p>
            <a:pPr marL="109728" indent="0">
              <a:buNone/>
            </a:pPr>
            <a:r>
              <a:rPr lang="ru-RU" sz="8000" b="1" dirty="0" smtClean="0">
                <a:latin typeface="Arial" pitchFamily="34" charset="0"/>
                <a:cs typeface="Arial" pitchFamily="34" charset="0"/>
              </a:rPr>
              <a:t>                  </a:t>
            </a:r>
            <a:endParaRPr lang="ru-RU" sz="8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1587708" y="728123"/>
            <a:ext cx="8569897" cy="525235"/>
          </a:xfrm>
        </p:spPr>
        <p:txBody>
          <a:bodyPr>
            <a:noAutofit/>
          </a:bodyPr>
          <a:lstStyle/>
          <a:p>
            <a:pPr>
              <a:tabLst>
                <a:tab pos="268288" algn="l"/>
              </a:tabLst>
            </a:pPr>
            <a:r>
              <a:rPr lang="ru-RU" sz="2400" dirty="0" smtClean="0">
                <a:solidFill>
                  <a:schemeClr val="accent1"/>
                </a:solidFill>
                <a:effectLst/>
              </a:rPr>
              <a:t>Модели реализации процедур для </a:t>
            </a:r>
            <a:r>
              <a:rPr lang="ru-RU" sz="2400" dirty="0">
                <a:solidFill>
                  <a:schemeClr val="accent1"/>
                </a:solidFill>
                <a:effectLst/>
              </a:rPr>
              <a:t>урегулирования конфликтных и проблемных ситуаций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3421118" y="3539352"/>
            <a:ext cx="1253358" cy="2128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2522483" y="1627035"/>
            <a:ext cx="1288831" cy="2246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633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48898"/>
            <a:ext cx="8955396" cy="413254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/>
              <a:t>Типы СШМ</a:t>
            </a:r>
            <a:endParaRPr lang="ru-RU" sz="1600" dirty="0"/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947041"/>
              </p:ext>
            </p:extLst>
          </p:nvPr>
        </p:nvGraphicFramePr>
        <p:xfrm>
          <a:off x="384950" y="827689"/>
          <a:ext cx="8751167" cy="1728672"/>
        </p:xfrm>
        <a:graphic>
          <a:graphicData uri="http://schemas.openxmlformats.org/drawingml/2006/table">
            <a:tbl>
              <a:tblPr firstRow="1" firstCol="1" bandRow="1"/>
              <a:tblGrid>
                <a:gridCol w="2139026"/>
                <a:gridCol w="2149038"/>
                <a:gridCol w="2139026"/>
                <a:gridCol w="2324077"/>
              </a:tblGrid>
              <a:tr h="1206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Недавно созданная служба медиации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Активно- работающая служба  медиации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Низко активная служба медиации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Служба медиации, приостановившая свою работу, в процессе обновления, переформирования и др</a:t>
                      </a:r>
                      <a:r>
                        <a:rPr lang="ru-RU" sz="135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 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466251"/>
              </p:ext>
            </p:extLst>
          </p:nvPr>
        </p:nvGraphicFramePr>
        <p:xfrm>
          <a:off x="417787" y="3166073"/>
          <a:ext cx="8734097" cy="2739946"/>
        </p:xfrm>
        <a:graphic>
          <a:graphicData uri="http://schemas.openxmlformats.org/drawingml/2006/table">
            <a:tbl>
              <a:tblPr firstRow="1" firstCol="1" bandRow="1"/>
              <a:tblGrid>
                <a:gridCol w="3439885"/>
                <a:gridCol w="2002711"/>
                <a:gridCol w="1709676"/>
                <a:gridCol w="1581825"/>
              </a:tblGrid>
              <a:tr h="213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ru-RU" sz="135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2017г.-2018г.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6105" algn="l"/>
                        </a:tabLst>
                      </a:pPr>
                      <a:r>
                        <a:rPr lang="ru-RU" sz="135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2018г.-2019г.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2019г.-2020г.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Численность специалистов в службе медиации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(сотрудники, родители, дети)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155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137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7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Численность обучающихся, прошедших процедуру медиации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176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161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Из них, повторно совершивших правонарушения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Количество программ профилактического характера (Круг сообщества, семейная конференция)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47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5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Заголовок 1"/>
          <p:cNvSpPr txBox="1">
            <a:spLocks/>
          </p:cNvSpPr>
          <p:nvPr/>
        </p:nvSpPr>
        <p:spPr>
          <a:xfrm>
            <a:off x="459245" y="2742478"/>
            <a:ext cx="8955396" cy="413254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1600" dirty="0" smtClean="0"/>
              <a:t>Мониторинг деятельности СШМ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25104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303" y="859934"/>
            <a:ext cx="8907517" cy="5272851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ru-RU" sz="2400" dirty="0" smtClean="0"/>
              <a:t>             </a:t>
            </a:r>
            <a:endParaRPr lang="ru-RU" sz="2400" dirty="0"/>
          </a:p>
          <a:p>
            <a:r>
              <a:rPr lang="ru-RU" sz="2400" dirty="0" smtClean="0"/>
              <a:t>Отсутствие единой документальной базы  </a:t>
            </a:r>
          </a:p>
          <a:p>
            <a:pPr marL="109728" indent="0">
              <a:buNone/>
            </a:pPr>
            <a:endParaRPr lang="ru-RU" sz="2400" dirty="0" smtClean="0"/>
          </a:p>
          <a:p>
            <a:r>
              <a:rPr lang="ru-RU" sz="2400" dirty="0" smtClean="0"/>
              <a:t>Недостаток  методического сопровождения  ( отсутствие территориального центра)</a:t>
            </a:r>
          </a:p>
          <a:p>
            <a:endParaRPr lang="ru-RU" sz="2400" dirty="0"/>
          </a:p>
          <a:p>
            <a:r>
              <a:rPr lang="ru-RU" sz="2400" dirty="0" smtClean="0"/>
              <a:t> Высокая  загруженность специалистов</a:t>
            </a:r>
          </a:p>
          <a:p>
            <a:pPr marL="109728" indent="0">
              <a:buNone/>
            </a:pPr>
            <a:endParaRPr lang="ru-RU" sz="2400" dirty="0"/>
          </a:p>
          <a:p>
            <a:pPr marL="109728" indent="0">
              <a:buNone/>
            </a:pPr>
            <a:endParaRPr lang="ru-RU" sz="2400" dirty="0" smtClean="0"/>
          </a:p>
          <a:p>
            <a:pPr marL="109728" indent="0">
              <a:buNone/>
            </a:pPr>
            <a:r>
              <a:rPr lang="ru-RU" sz="2400" dirty="0" smtClean="0"/>
              <a:t>Разработка </a:t>
            </a:r>
            <a:r>
              <a:rPr lang="ru-RU" sz="2400" dirty="0"/>
              <a:t>методических материалов, планов и иных документов по развитию и совершенствованию деятельности Службы медиации в образовательном </a:t>
            </a:r>
            <a:r>
              <a:rPr lang="ru-RU" sz="2400" dirty="0" smtClean="0"/>
              <a:t>учреждении совместно с ВИРО</a:t>
            </a:r>
          </a:p>
          <a:p>
            <a:pPr marL="109728" indent="0">
              <a:buNone/>
            </a:pPr>
            <a:endParaRPr lang="ru-RU" sz="2400" dirty="0"/>
          </a:p>
          <a:p>
            <a:pPr marL="109728" indent="0">
              <a:buNone/>
            </a:pPr>
            <a:r>
              <a:rPr lang="ru-RU" sz="2400" dirty="0" smtClean="0"/>
              <a:t>Повышение </a:t>
            </a:r>
            <a:r>
              <a:rPr lang="ru-RU" sz="2400" dirty="0"/>
              <a:t>компетентности специалистов в вопросах применения медиативных подходов в условиях современного образования</a:t>
            </a:r>
            <a:r>
              <a:rPr lang="ru-RU" sz="2400" dirty="0" smtClean="0"/>
              <a:t>;</a:t>
            </a:r>
            <a:r>
              <a:rPr lang="ru-RU" sz="2400" dirty="0"/>
              <a:t> </a:t>
            </a:r>
            <a:endParaRPr lang="ru-RU" sz="2400" dirty="0" smtClean="0"/>
          </a:p>
          <a:p>
            <a:pPr marL="109728" indent="0">
              <a:buNone/>
            </a:pPr>
            <a:endParaRPr lang="ru-RU" sz="2400" dirty="0"/>
          </a:p>
          <a:p>
            <a:pPr marL="109728" indent="0">
              <a:buNone/>
            </a:pPr>
            <a:r>
              <a:rPr lang="ru-RU" sz="2400" dirty="0" smtClean="0"/>
              <a:t>Анализ </a:t>
            </a:r>
            <a:r>
              <a:rPr lang="ru-RU" sz="2400" dirty="0"/>
              <a:t>и обобщение опыта применения медиативных и восстановительных практик в образовательных учреждениях</a:t>
            </a:r>
          </a:p>
          <a:p>
            <a:pPr marL="109728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520261" y="421728"/>
            <a:ext cx="1860331" cy="3074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Проблемы</a:t>
            </a:r>
            <a:endParaRPr lang="ru-RU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599089" y="3053256"/>
            <a:ext cx="1860331" cy="3074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Задачи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1335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862</TotalTime>
  <Words>305</Words>
  <Application>Microsoft Office PowerPoint</Application>
  <PresentationFormat>Произвольный</PresentationFormat>
  <Paragraphs>72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 </vt:lpstr>
      <vt:lpstr>Презентация PowerPoint</vt:lpstr>
      <vt:lpstr>Модели реализации процедур для урегулирования конфликтных и проблемных ситуаций</vt:lpstr>
      <vt:lpstr>Типы СШМ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totgovaya Präsentation</dc:title>
  <dc:creator>дарья трофимова</dc:creator>
  <cp:lastModifiedBy>user</cp:lastModifiedBy>
  <cp:revision>41</cp:revision>
  <dcterms:created xsi:type="dcterms:W3CDTF">2020-04-20T06:10:42Z</dcterms:created>
  <dcterms:modified xsi:type="dcterms:W3CDTF">2021-08-30T05:10:28Z</dcterms:modified>
</cp:coreProperties>
</file>