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8" r:id="rId2"/>
    <p:sldId id="282" r:id="rId3"/>
    <p:sldId id="299" r:id="rId4"/>
    <p:sldId id="301" r:id="rId5"/>
    <p:sldId id="300" r:id="rId6"/>
    <p:sldId id="302" r:id="rId7"/>
    <p:sldId id="303" r:id="rId8"/>
    <p:sldId id="304" r:id="rId9"/>
    <p:sldId id="306" r:id="rId10"/>
    <p:sldId id="307" r:id="rId11"/>
    <p:sldId id="313" r:id="rId12"/>
    <p:sldId id="310" r:id="rId13"/>
    <p:sldId id="311" r:id="rId14"/>
    <p:sldId id="312" r:id="rId15"/>
    <p:sldId id="314" r:id="rId16"/>
    <p:sldId id="315" r:id="rId17"/>
    <p:sldId id="316" r:id="rId18"/>
    <p:sldId id="317" r:id="rId19"/>
    <p:sldId id="318" r:id="rId20"/>
    <p:sldId id="320" r:id="rId21"/>
    <p:sldId id="321" r:id="rId22"/>
    <p:sldId id="322" r:id="rId23"/>
    <p:sldId id="328" r:id="rId24"/>
    <p:sldId id="323" r:id="rId25"/>
    <p:sldId id="265" r:id="rId26"/>
    <p:sldId id="295" r:id="rId27"/>
    <p:sldId id="294" r:id="rId28"/>
    <p:sldId id="281" r:id="rId29"/>
    <p:sldId id="293" r:id="rId30"/>
    <p:sldId id="325" r:id="rId31"/>
    <p:sldId id="326" r:id="rId32"/>
    <p:sldId id="327" r:id="rId33"/>
    <p:sldId id="329" r:id="rId34"/>
    <p:sldId id="330" r:id="rId35"/>
    <p:sldId id="331" r:id="rId36"/>
    <p:sldId id="289" r:id="rId37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2" autoAdjust="0"/>
    <p:restoredTop sz="94660"/>
  </p:normalViewPr>
  <p:slideViewPr>
    <p:cSldViewPr>
      <p:cViewPr>
        <p:scale>
          <a:sx n="90" d="100"/>
          <a:sy n="90" d="100"/>
        </p:scale>
        <p:origin x="-660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2452F-D88E-4FB6-BCA1-DF90DBFAE215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8B814-499E-449D-8AE2-7C345F471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544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E13EE07-294D-40FC-95E2-A9C1E1FBF2BF}" type="slidenum">
              <a:rPr lang="ru-RU" smtClean="0">
                <a:solidFill>
                  <a:srgbClr val="FFFFFF"/>
                </a:solidFill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23AC975-03D0-4B60-A255-D2824C5E1B58}" type="slidenum">
              <a:rPr lang="ru-RU" smtClean="0">
                <a:solidFill>
                  <a:srgbClr val="FFFFFF"/>
                </a:solidFill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B66A641-D2E5-434F-9D37-3AEE3965DE4B}" type="slidenum">
              <a:rPr lang="ru-RU" smtClean="0">
                <a:solidFill>
                  <a:srgbClr val="FFFFFF"/>
                </a:solidFill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27327"/>
            <a:ext cx="511256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890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500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2838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 shadeToTitle="1"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97699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 shadeToTitle="1"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919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 shadeToTitle="1"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4696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bg>
      <p:bgPr shadeToTitle="1"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13598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раздела">
    <p:bg>
      <p:bgPr shadeToTitle="1"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2051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раздела">
    <p:bg>
      <p:bgPr shadeToTitle="1"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5331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cs typeface="+mn-cs"/>
              </a:defRPr>
            </a:lvl1pPr>
          </a:lstStyle>
          <a:p>
            <a:pPr>
              <a:defRPr/>
            </a:pPr>
            <a:fld id="{38E477F7-F494-4FD5-8425-7532FCD12C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51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852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85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645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181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913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784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3420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113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9938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4778A-F159-4525-8285-C88B6E071D3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31475-C794-413F-BE32-322E44EB4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923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71" r:id="rId13"/>
    <p:sldLayoutId id="2147483677" r:id="rId14"/>
    <p:sldLayoutId id="2147483683" r:id="rId15"/>
    <p:sldLayoutId id="2147483689" r:id="rId16"/>
    <p:sldLayoutId id="2147483695" r:id="rId17"/>
    <p:sldLayoutId id="2147483696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d.sad121@yandex.ru" TargetMode="External"/><Relationship Id="rId4" Type="http://schemas.openxmlformats.org/officeDocument/2006/relationships/hyperlink" Target="mailto:sad121@cherepovetscity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Нина Александровна Юрова,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 121» г.Череповец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467544" y="188640"/>
            <a:ext cx="8265246" cy="684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600770" y="1268760"/>
            <a:ext cx="8265246" cy="684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«Дошкольное образование – 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ключ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будущей успешности ребенка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28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5576" y="2276872"/>
            <a:ext cx="7560840" cy="16561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Чему и как учить детей: взгляд из будущего.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 для нового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поколения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Прямоугольник 5"/>
          <p:cNvSpPr>
            <a:spLocks noChangeArrowheads="1"/>
          </p:cNvSpPr>
          <p:nvPr/>
        </p:nvSpPr>
        <p:spPr bwMode="auto">
          <a:xfrm>
            <a:off x="432048" y="188640"/>
            <a:ext cx="87119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Объём информации,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произведённой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человечеством:</a:t>
            </a:r>
          </a:p>
        </p:txBody>
      </p:sp>
      <p:graphicFrame>
        <p:nvGraphicFramePr>
          <p:cNvPr id="1026" name="Object 5"/>
          <p:cNvGraphicFramePr>
            <a:graphicFrameLocks/>
          </p:cNvGraphicFramePr>
          <p:nvPr/>
        </p:nvGraphicFramePr>
        <p:xfrm>
          <a:off x="1043608" y="1340768"/>
          <a:ext cx="6768752" cy="5328592"/>
        </p:xfrm>
        <a:graphic>
          <a:graphicData uri="http://schemas.openxmlformats.org/presentationml/2006/ole">
            <p:oleObj spid="_x0000_s1028" r:id="rId3" imgW="8699746" imgH="5517358" progId="Excel.Shee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484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2857500"/>
            <a:ext cx="9144000" cy="2143125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50180" name="Группа 13"/>
          <p:cNvGrpSpPr>
            <a:grpSpLocks/>
          </p:cNvGrpSpPr>
          <p:nvPr/>
        </p:nvGrpSpPr>
        <p:grpSpPr bwMode="auto">
          <a:xfrm>
            <a:off x="123841" y="3178175"/>
            <a:ext cx="1982649" cy="1501775"/>
            <a:chOff x="165852" y="3143248"/>
            <a:chExt cx="2643206" cy="150019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65852" y="3143248"/>
              <a:ext cx="2643206" cy="1500198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0194" name="Прямоугольник 3"/>
            <p:cNvSpPr>
              <a:spLocks noChangeArrowheads="1"/>
            </p:cNvSpPr>
            <p:nvPr/>
          </p:nvSpPr>
          <p:spPr bwMode="auto">
            <a:xfrm>
              <a:off x="665918" y="3293182"/>
              <a:ext cx="1643073" cy="839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bg1"/>
                  </a:solidFill>
                  <a:latin typeface="Arial Narrow" pitchFamily="34" charset="0"/>
                </a:rPr>
                <a:t>ОБУЧЕНИЕ</a:t>
              </a:r>
              <a:r>
                <a:rPr lang="ru-RU" b="1" dirty="0">
                  <a:latin typeface="Arial Narrow" pitchFamily="34" charset="0"/>
                </a:rPr>
                <a:t> </a:t>
              </a:r>
              <a:br>
                <a:rPr lang="ru-RU" b="1" dirty="0">
                  <a:latin typeface="Arial Narrow" pitchFamily="34" charset="0"/>
                </a:rPr>
              </a:br>
              <a:r>
                <a:rPr lang="ru-RU" b="1" dirty="0">
                  <a:solidFill>
                    <a:srgbClr val="D60093"/>
                  </a:solidFill>
                  <a:latin typeface="Arial Narrow" pitchFamily="34" charset="0"/>
                </a:rPr>
                <a:t>в начале жизни</a:t>
              </a:r>
            </a:p>
          </p:txBody>
        </p:sp>
      </p:grpSp>
      <p:grpSp>
        <p:nvGrpSpPr>
          <p:cNvPr id="50181" name="Группа 14"/>
          <p:cNvGrpSpPr>
            <a:grpSpLocks/>
          </p:cNvGrpSpPr>
          <p:nvPr/>
        </p:nvGrpSpPr>
        <p:grpSpPr bwMode="auto">
          <a:xfrm>
            <a:off x="2428001" y="3178175"/>
            <a:ext cx="1982648" cy="1793561"/>
            <a:chOff x="3594876" y="3143248"/>
            <a:chExt cx="2643206" cy="179167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594876" y="3143248"/>
              <a:ext cx="2643206" cy="1500198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0192" name="Прямоугольник 6"/>
            <p:cNvSpPr>
              <a:spLocks noChangeArrowheads="1"/>
            </p:cNvSpPr>
            <p:nvPr/>
          </p:nvSpPr>
          <p:spPr bwMode="auto">
            <a:xfrm>
              <a:off x="3987784" y="3237783"/>
              <a:ext cx="2177409" cy="1697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bg1"/>
                  </a:solidFill>
                  <a:latin typeface="Arial Narrow" pitchFamily="34" charset="0"/>
                </a:rPr>
                <a:t>ОБУЧЕНИЕ</a:t>
              </a:r>
              <a:r>
                <a:rPr lang="ru-RU" sz="2400" b="1" dirty="0">
                  <a:latin typeface="Arial Narrow" pitchFamily="34" charset="0"/>
                </a:rPr>
                <a:t> </a:t>
              </a:r>
              <a:r>
                <a:rPr lang="ru-RU" sz="2800" b="1" dirty="0">
                  <a:latin typeface="Arial Narrow" pitchFamily="34" charset="0"/>
                </a:rPr>
                <a:t/>
              </a:r>
              <a:br>
                <a:rPr lang="ru-RU" sz="2800" b="1" dirty="0">
                  <a:latin typeface="Arial Narrow" pitchFamily="34" charset="0"/>
                </a:rPr>
              </a:br>
              <a:r>
                <a:rPr lang="ru-RU" sz="2800" b="1" dirty="0">
                  <a:solidFill>
                    <a:srgbClr val="0070C0"/>
                  </a:solidFill>
                  <a:latin typeface="Arial Narrow" pitchFamily="34" charset="0"/>
                </a:rPr>
                <a:t>раз в 5 лет </a:t>
              </a:r>
              <a:br>
                <a:rPr lang="ru-RU" sz="2800" b="1" dirty="0">
                  <a:solidFill>
                    <a:srgbClr val="0070C0"/>
                  </a:solidFill>
                  <a:latin typeface="Arial Narrow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 Narrow" pitchFamily="34" charset="0"/>
                </a:rPr>
                <a:t>(повышение </a:t>
              </a:r>
              <a:br>
                <a:rPr lang="ru-RU" b="1" dirty="0">
                  <a:solidFill>
                    <a:schemeClr val="bg1"/>
                  </a:solidFill>
                  <a:latin typeface="Arial Narrow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 Narrow" pitchFamily="34" charset="0"/>
                </a:rPr>
                <a:t>квалификации)</a:t>
              </a:r>
            </a:p>
          </p:txBody>
        </p:sp>
      </p:grpSp>
      <p:grpSp>
        <p:nvGrpSpPr>
          <p:cNvPr id="50182" name="Группа 15"/>
          <p:cNvGrpSpPr>
            <a:grpSpLocks/>
          </p:cNvGrpSpPr>
          <p:nvPr/>
        </p:nvGrpSpPr>
        <p:grpSpPr bwMode="auto">
          <a:xfrm>
            <a:off x="4733351" y="3178175"/>
            <a:ext cx="1982648" cy="1501775"/>
            <a:chOff x="6595272" y="3143248"/>
            <a:chExt cx="2643206" cy="150019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595272" y="3143248"/>
              <a:ext cx="2643206" cy="1500198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0190" name="Прямоугольник 7"/>
            <p:cNvSpPr>
              <a:spLocks noChangeArrowheads="1"/>
            </p:cNvSpPr>
            <p:nvPr/>
          </p:nvSpPr>
          <p:spPr bwMode="auto">
            <a:xfrm>
              <a:off x="6666710" y="3348583"/>
              <a:ext cx="2500330" cy="1088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bg1"/>
                  </a:solidFill>
                  <a:latin typeface="Arial Narrow" pitchFamily="34" charset="0"/>
                </a:rPr>
                <a:t>ОБУЧЕНИЕ</a:t>
              </a:r>
              <a:r>
                <a:rPr lang="ru-RU" b="1" dirty="0">
                  <a:latin typeface="Arial Narrow" pitchFamily="34" charset="0"/>
                </a:rPr>
                <a:t> </a:t>
              </a:r>
              <a:br>
                <a:rPr lang="ru-RU" b="1" dirty="0">
                  <a:latin typeface="Arial Narrow" pitchFamily="34" charset="0"/>
                </a:rPr>
              </a:br>
              <a:r>
                <a:rPr lang="ru-RU" b="1" dirty="0">
                  <a:solidFill>
                    <a:srgbClr val="FF0000"/>
                  </a:solidFill>
                  <a:latin typeface="Arial Narrow" pitchFamily="34" charset="0"/>
                </a:rPr>
                <a:t>2 раза в год </a:t>
              </a:r>
              <a:endParaRPr lang="ru-RU" b="1" dirty="0" smtClean="0">
                <a:solidFill>
                  <a:srgbClr val="FF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b="1" dirty="0" smtClean="0">
                  <a:solidFill>
                    <a:schemeClr val="bg1"/>
                  </a:solidFill>
                  <a:latin typeface="Arial Narrow" pitchFamily="34" charset="0"/>
                </a:rPr>
                <a:t>(</a:t>
              </a:r>
              <a:r>
                <a:rPr lang="ru-RU" b="1" dirty="0">
                  <a:solidFill>
                    <a:schemeClr val="bg1"/>
                  </a:solidFill>
                  <a:latin typeface="Arial Narrow" pitchFamily="34" charset="0"/>
                </a:rPr>
                <a:t>тренинги, семинары)</a:t>
              </a:r>
            </a:p>
          </p:txBody>
        </p:sp>
      </p:grpSp>
      <p:grpSp>
        <p:nvGrpSpPr>
          <p:cNvPr id="50183" name="Группа 16"/>
          <p:cNvGrpSpPr>
            <a:grpSpLocks/>
          </p:cNvGrpSpPr>
          <p:nvPr/>
        </p:nvGrpSpPr>
        <p:grpSpPr bwMode="auto">
          <a:xfrm>
            <a:off x="7037510" y="3178175"/>
            <a:ext cx="1982649" cy="1501775"/>
            <a:chOff x="9381354" y="3214686"/>
            <a:chExt cx="2643206" cy="150019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9381354" y="3214686"/>
              <a:ext cx="2643206" cy="1500198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0188" name="Прямоугольник 8"/>
            <p:cNvSpPr>
              <a:spLocks noChangeArrowheads="1"/>
            </p:cNvSpPr>
            <p:nvPr/>
          </p:nvSpPr>
          <p:spPr bwMode="auto">
            <a:xfrm>
              <a:off x="9595668" y="3558520"/>
              <a:ext cx="2214578" cy="1088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400" b="1" dirty="0">
                  <a:solidFill>
                    <a:schemeClr val="bg1"/>
                  </a:solidFill>
                  <a:latin typeface="Arial Narrow" pitchFamily="34" charset="0"/>
                </a:rPr>
                <a:t>ОБУЧЕНИЕ</a:t>
              </a:r>
              <a:r>
                <a:rPr lang="ru-RU" sz="2400" b="1" dirty="0">
                  <a:latin typeface="Arial Narrow" pitchFamily="34" charset="0"/>
                </a:rPr>
                <a:t> </a:t>
              </a:r>
              <a:br>
                <a:rPr lang="ru-RU" sz="2400" b="1" dirty="0">
                  <a:latin typeface="Arial Narrow" pitchFamily="34" charset="0"/>
                </a:rPr>
              </a:br>
              <a:r>
                <a:rPr lang="ru-RU" sz="2400" b="1" dirty="0">
                  <a:solidFill>
                    <a:srgbClr val="00B050"/>
                  </a:solidFill>
                  <a:latin typeface="Arial Narrow" pitchFamily="34" charset="0"/>
                </a:rPr>
                <a:t>2 часа в день</a:t>
              </a:r>
            </a:p>
          </p:txBody>
        </p:sp>
      </p:grpSp>
      <p:cxnSp>
        <p:nvCxnSpPr>
          <p:cNvPr id="20" name="Прямая со стрелкой 19"/>
          <p:cNvCxnSpPr>
            <a:stCxn id="11" idx="3"/>
            <a:endCxn id="13" idx="1"/>
          </p:cNvCxnSpPr>
          <p:nvPr/>
        </p:nvCxnSpPr>
        <p:spPr>
          <a:xfrm>
            <a:off x="2106490" y="3929064"/>
            <a:ext cx="321511" cy="1587"/>
          </a:xfrm>
          <a:prstGeom prst="straightConnector1">
            <a:avLst/>
          </a:prstGeom>
          <a:ln w="57150">
            <a:solidFill>
              <a:srgbClr val="D60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715999" y="3929064"/>
            <a:ext cx="321511" cy="1587"/>
          </a:xfrm>
          <a:prstGeom prst="straightConnector1">
            <a:avLst/>
          </a:prstGeom>
          <a:ln w="57150">
            <a:solidFill>
              <a:srgbClr val="D60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410649" y="3929064"/>
            <a:ext cx="322702" cy="1587"/>
          </a:xfrm>
          <a:prstGeom prst="straightConnector1">
            <a:avLst/>
          </a:prstGeom>
          <a:ln w="57150">
            <a:solidFill>
              <a:srgbClr val="D60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932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3"/>
          <p:cNvSpPr>
            <a:spLocks noChangeArrowheads="1"/>
          </p:cNvSpPr>
          <p:nvPr/>
        </p:nvSpPr>
        <p:spPr bwMode="auto">
          <a:xfrm>
            <a:off x="338182" y="1350964"/>
            <a:ext cx="846763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800" dirty="0">
                <a:latin typeface="Arial Narrow" pitchFamily="34" charset="0"/>
              </a:rPr>
              <a:t>Уже через </a:t>
            </a:r>
            <a:r>
              <a:rPr lang="ru-RU" sz="7200" dirty="0">
                <a:solidFill>
                  <a:srgbClr val="FF0000"/>
                </a:solidFill>
                <a:latin typeface="Arial Narrow" pitchFamily="34" charset="0"/>
              </a:rPr>
              <a:t>7</a:t>
            </a:r>
            <a:r>
              <a:rPr lang="ru-RU" sz="4800" dirty="0">
                <a:latin typeface="Arial Narrow" pitchFamily="34" charset="0"/>
              </a:rPr>
              <a:t> лет человек в среднем будет взаимодействовать с электронными устройствами более </a:t>
            </a:r>
            <a:r>
              <a:rPr lang="ru-RU" sz="7200" dirty="0">
                <a:solidFill>
                  <a:srgbClr val="CC66FF"/>
                </a:solidFill>
                <a:latin typeface="Arial Narrow" pitchFamily="34" charset="0"/>
              </a:rPr>
              <a:t>4800</a:t>
            </a:r>
            <a:r>
              <a:rPr lang="ru-RU" sz="4800" dirty="0">
                <a:latin typeface="Arial Narrow" pitchFamily="34" charset="0"/>
              </a:rPr>
              <a:t> раз в день, </a:t>
            </a:r>
            <a:br>
              <a:rPr lang="ru-RU" sz="4800" dirty="0">
                <a:latin typeface="Arial Narrow" pitchFamily="34" charset="0"/>
              </a:rPr>
            </a:br>
            <a:r>
              <a:rPr lang="ru-RU" sz="4800" dirty="0">
                <a:latin typeface="Arial Narrow" pitchFamily="34" charset="0"/>
              </a:rPr>
              <a:t>то есть каждые </a:t>
            </a:r>
            <a:r>
              <a:rPr lang="ru-RU" sz="7200" dirty="0">
                <a:solidFill>
                  <a:srgbClr val="FF0000"/>
                </a:solidFill>
                <a:latin typeface="Arial Narrow" pitchFamily="34" charset="0"/>
              </a:rPr>
              <a:t>18</a:t>
            </a:r>
            <a:r>
              <a:rPr lang="ru-RU" sz="48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sz="4800" dirty="0">
                <a:latin typeface="Arial Narrow" pitchFamily="34" charset="0"/>
              </a:rPr>
              <a:t>секунд</a:t>
            </a:r>
          </a:p>
        </p:txBody>
      </p:sp>
    </p:spTree>
    <p:extLst>
      <p:ext uri="{BB962C8B-B14F-4D97-AF65-F5344CB8AC3E}">
        <p14:creationId xmlns="" xmlns:p14="http://schemas.microsoft.com/office/powerpoint/2010/main" val="26072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352" y="2071689"/>
            <a:ext cx="4287999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МИР СТАНЕТ: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rgbClr val="FF99FF"/>
              </a:solidFill>
              <a:latin typeface="Arial Narrow" pitchFamily="34" charset="0"/>
              <a:ea typeface="+mn-ea"/>
              <a:cs typeface="+mn-cs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3600" dirty="0">
                <a:latin typeface="Arial Narrow" pitchFamily="34" charset="0"/>
                <a:ea typeface="+mn-ea"/>
                <a:cs typeface="+mn-cs"/>
              </a:rPr>
              <a:t>Быстрым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3600" dirty="0">
                <a:latin typeface="Arial Narrow" pitchFamily="34" charset="0"/>
                <a:ea typeface="+mn-ea"/>
                <a:cs typeface="+mn-cs"/>
              </a:rPr>
              <a:t>Технологичным 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3600" dirty="0">
                <a:latin typeface="Arial Narrow" pitchFamily="34" charset="0"/>
                <a:ea typeface="+mn-ea"/>
                <a:cs typeface="+mn-cs"/>
              </a:rPr>
              <a:t>Бесконечно вариативным, </a:t>
            </a:r>
            <a:br>
              <a:rPr lang="ru-RU" sz="3600" dirty="0">
                <a:latin typeface="Arial Narrow" pitchFamily="34" charset="0"/>
                <a:ea typeface="+mn-ea"/>
                <a:cs typeface="+mn-cs"/>
              </a:rPr>
            </a:br>
            <a:r>
              <a:rPr lang="ru-RU" sz="3600" dirty="0">
                <a:latin typeface="Arial Narrow" pitchFamily="34" charset="0"/>
                <a:ea typeface="+mn-ea"/>
                <a:cs typeface="+mn-cs"/>
              </a:rPr>
              <a:t>разнообразным</a:t>
            </a:r>
          </a:p>
        </p:txBody>
      </p:sp>
      <p:pic>
        <p:nvPicPr>
          <p:cNvPr id="17412" name="Picture 4" descr="https://mxsmart.ru/wp-content/uploads/2018/03/robo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35" r="14302"/>
          <a:stretch>
            <a:fillRect/>
          </a:stretch>
        </p:blipFill>
        <p:spPr bwMode="auto">
          <a:xfrm>
            <a:off x="4866718" y="0"/>
            <a:ext cx="42772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27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8388424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ТЕПЕРЬ: ОРИЕНТИРУЙСЯ!!!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Текст 2"/>
          <p:cNvSpPr>
            <a:spLocks noGrp="1"/>
          </p:cNvSpPr>
          <p:nvPr>
            <p:ph type="body" idx="1"/>
          </p:nvPr>
        </p:nvSpPr>
        <p:spPr>
          <a:xfrm>
            <a:off x="971600" y="-3397"/>
            <a:ext cx="7649571" cy="1848222"/>
          </a:xfrm>
        </p:spPr>
        <p:txBody>
          <a:bodyPr>
            <a:normAutofit lnSpcReduction="10000"/>
          </a:bodyPr>
          <a:lstStyle/>
          <a:p>
            <a:pPr algn="ctr" eaLnBrk="1" hangingPunct="1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Раньше мы учили: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ставь цели и реализовывай их,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двигайся вперед!</a:t>
            </a:r>
          </a:p>
        </p:txBody>
      </p:sp>
      <p:pic>
        <p:nvPicPr>
          <p:cNvPr id="5122" name="Picture 2" descr="C:\Users\User\Desktop\life-chang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646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3"/>
          <p:cNvSpPr>
            <a:spLocks noChangeArrowheads="1"/>
          </p:cNvSpPr>
          <p:nvPr/>
        </p:nvSpPr>
        <p:spPr bwMode="auto">
          <a:xfrm>
            <a:off x="-108520" y="-34925"/>
            <a:ext cx="92525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Что мы можем сделать 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для будущего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уже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сейчас?</a:t>
            </a:r>
          </a:p>
        </p:txBody>
      </p:sp>
      <p:pic>
        <p:nvPicPr>
          <p:cNvPr id="6146" name="Picture 2" descr="C:\Users\User\Desktop\depositphotos_155936462-stock-photo-cute-kid-gir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246"/>
          <a:stretch/>
        </p:blipFill>
        <p:spPr bwMode="auto">
          <a:xfrm>
            <a:off x="-108520" y="1700808"/>
            <a:ext cx="9252520" cy="5180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59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696" y="188913"/>
            <a:ext cx="90273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atin typeface="Arial Narrow" pitchFamily="34" charset="0"/>
                <a:ea typeface="+mn-ea"/>
                <a:cs typeface="+mn-cs"/>
              </a:rPr>
              <a:t>1. Обучение     в </a:t>
            </a:r>
            <a:r>
              <a:rPr lang="ru-RU" sz="4400" b="1" dirty="0" smtClean="0">
                <a:latin typeface="Arial Narrow" pitchFamily="34" charset="0"/>
                <a:ea typeface="+mn-ea"/>
                <a:cs typeface="+mn-cs"/>
              </a:rPr>
              <a:t>мультисреде</a:t>
            </a:r>
            <a:endParaRPr lang="ru-RU" sz="4400" dirty="0">
              <a:latin typeface="Arial Narrow" pitchFamily="34" charset="0"/>
              <a:ea typeface="+mn-ea"/>
              <a:cs typeface="+mn-cs"/>
            </a:endParaRPr>
          </a:p>
          <a:p>
            <a:pPr marL="742950" indent="-742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Arial Narrow" pitchFamily="34" charset="0"/>
                <a:ea typeface="+mn-ea"/>
                <a:cs typeface="+mn-cs"/>
              </a:rPr>
              <a:t>Путешествия-погружения </a:t>
            </a:r>
            <a:r>
              <a:rPr lang="ru-RU" sz="3200" dirty="0" smtClean="0">
                <a:latin typeface="Arial Narrow" pitchFamily="34" charset="0"/>
                <a:ea typeface="+mn-ea"/>
                <a:cs typeface="+mn-cs"/>
              </a:rPr>
              <a:t>по </a:t>
            </a:r>
            <a:r>
              <a:rPr lang="ru-RU" sz="3200" dirty="0">
                <a:latin typeface="Arial Narrow" pitchFamily="34" charset="0"/>
                <a:ea typeface="+mn-ea"/>
                <a:cs typeface="+mn-cs"/>
              </a:rPr>
              <a:t>разным средам</a:t>
            </a:r>
          </a:p>
        </p:txBody>
      </p:sp>
      <p:sp>
        <p:nvSpPr>
          <p:cNvPr id="52227" name="AutoShape 2" descr="http://mandarin-tour.info/wp-content/uploads/2017/05/11.jpg"/>
          <p:cNvSpPr>
            <a:spLocks noChangeAspect="1" noChangeArrowheads="1"/>
          </p:cNvSpPr>
          <p:nvPr/>
        </p:nvSpPr>
        <p:spPr bwMode="auto">
          <a:xfrm>
            <a:off x="116696" y="-144463"/>
            <a:ext cx="22863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2228" name="AutoShape 4" descr="http://mandarin-tour.info/wp-content/uploads/2017/05/11.jpg"/>
          <p:cNvSpPr>
            <a:spLocks noChangeAspect="1" noChangeArrowheads="1"/>
          </p:cNvSpPr>
          <p:nvPr/>
        </p:nvSpPr>
        <p:spPr bwMode="auto">
          <a:xfrm>
            <a:off x="116696" y="-144463"/>
            <a:ext cx="22863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2229" name="Рисунок 6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54" r="2596"/>
          <a:stretch>
            <a:fillRect/>
          </a:stretch>
        </p:blipFill>
        <p:spPr bwMode="auto">
          <a:xfrm>
            <a:off x="1475656" y="1450796"/>
            <a:ext cx="6804248" cy="540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160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3"/>
          <p:cNvSpPr>
            <a:spLocks noChangeArrowheads="1"/>
          </p:cNvSpPr>
          <p:nvPr/>
        </p:nvSpPr>
        <p:spPr bwMode="auto">
          <a:xfrm>
            <a:off x="1655184" y="333375"/>
            <a:ext cx="60851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4400" dirty="0">
                <a:latin typeface="Arial Narrow" pitchFamily="34" charset="0"/>
              </a:rPr>
              <a:t>2. </a:t>
            </a:r>
            <a:r>
              <a:rPr lang="ru-RU" sz="4400" b="1" dirty="0">
                <a:latin typeface="Arial Narrow" pitchFamily="34" charset="0"/>
              </a:rPr>
              <a:t>Обучение выбору</a:t>
            </a:r>
          </a:p>
        </p:txBody>
      </p:sp>
      <p:pic>
        <p:nvPicPr>
          <p:cNvPr id="53251" name="Picture 2" descr="https://econet.ru/media/110749/covers/168431/original.jpg?14987199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945"/>
          <a:stretch>
            <a:fillRect/>
          </a:stretch>
        </p:blipFill>
        <p:spPr bwMode="auto">
          <a:xfrm>
            <a:off x="2843808" y="1050979"/>
            <a:ext cx="3421133" cy="579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2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uznamania.ru/uploads/photoset/_tmp/0u515e00cb-6766dd06-7b261700.jpg-682x682-p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447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Прямоугольник 3"/>
          <p:cNvSpPr>
            <a:spLocks noChangeArrowheads="1"/>
          </p:cNvSpPr>
          <p:nvPr/>
        </p:nvSpPr>
        <p:spPr bwMode="auto">
          <a:xfrm>
            <a:off x="683568" y="0"/>
            <a:ext cx="90201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4400" b="1" dirty="0">
                <a:latin typeface="Arial Narrow" pitchFamily="34" charset="0"/>
              </a:rPr>
              <a:t>3. Иностранные </a:t>
            </a:r>
            <a:r>
              <a:rPr lang="ru-RU" sz="4400" b="1" dirty="0" smtClean="0">
                <a:latin typeface="Arial Narrow" pitchFamily="34" charset="0"/>
              </a:rPr>
              <a:t>языки</a:t>
            </a:r>
            <a:endParaRPr lang="ru-RU" sz="4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2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8105" y="1484784"/>
            <a:ext cx="9182105" cy="76944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1200150" lvl="1" indent="-7429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Заголовок 4"/>
          <p:cNvSpPr>
            <a:spLocks noGrp="1"/>
          </p:cNvSpPr>
          <p:nvPr>
            <p:ph type="title"/>
          </p:nvPr>
        </p:nvSpPr>
        <p:spPr>
          <a:xfrm>
            <a:off x="1259632" y="0"/>
            <a:ext cx="7224462" cy="823912"/>
          </a:xfrm>
        </p:spPr>
        <p:txBody>
          <a:bodyPr/>
          <a:lstStyle/>
          <a:p>
            <a:r>
              <a:rPr lang="ru-RU" b="1" dirty="0" smtClean="0">
                <a:latin typeface="Arial Narrow" pitchFamily="34" charset="0"/>
              </a:rPr>
              <a:t>4. Любовь к ошибкам</a:t>
            </a:r>
            <a:endParaRPr lang="ru-RU" dirty="0" smtClean="0"/>
          </a:p>
        </p:txBody>
      </p:sp>
      <p:pic>
        <p:nvPicPr>
          <p:cNvPr id="7170" name="Picture 2" descr="C:\Users\User\Desktop\DeYPNriW4AEd61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480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587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ва\Desktop\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18480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big.jpg"/>
          <p:cNvPicPr>
            <a:picLocks noChangeAspect="1" noChangeArrowheads="1"/>
          </p:cNvPicPr>
          <p:nvPr/>
        </p:nvPicPr>
        <p:blipFill>
          <a:blip r:embed="rId3" cstate="print"/>
          <a:srcRect r="-6327" b="-5219"/>
          <a:stretch>
            <a:fillRect/>
          </a:stretch>
        </p:blipFill>
        <p:spPr bwMode="auto">
          <a:xfrm>
            <a:off x="6263680" y="332656"/>
            <a:ext cx="288032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1728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212976"/>
            <a:ext cx="421668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technoogy-bl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71517"/>
            <a:ext cx="4176464" cy="278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85144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Обучение работе со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страхами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Стань больше, чем твой страх</a:t>
            </a:r>
          </a:p>
        </p:txBody>
      </p:sp>
      <p:grpSp>
        <p:nvGrpSpPr>
          <p:cNvPr id="58371" name="Группа 5"/>
          <p:cNvGrpSpPr>
            <a:grpSpLocks/>
          </p:cNvGrpSpPr>
          <p:nvPr/>
        </p:nvGrpSpPr>
        <p:grpSpPr bwMode="auto">
          <a:xfrm>
            <a:off x="4355976" y="1484785"/>
            <a:ext cx="2448272" cy="5373216"/>
            <a:chOff x="7354426" y="2071678"/>
            <a:chExt cx="3149958" cy="42862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354426" y="2071678"/>
              <a:ext cx="2428892" cy="428628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8374" name="Прямоугольник 4"/>
            <p:cNvSpPr>
              <a:spLocks noChangeArrowheads="1"/>
            </p:cNvSpPr>
            <p:nvPr/>
          </p:nvSpPr>
          <p:spPr bwMode="auto">
            <a:xfrm>
              <a:off x="7407335" y="4599962"/>
              <a:ext cx="3097049" cy="1015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6000" b="1">
                  <a:solidFill>
                    <a:srgbClr val="FF0000"/>
                  </a:solidFill>
                  <a:latin typeface="Arial Narrow" pitchFamily="34" charset="0"/>
                </a:rPr>
                <a:t>СТРАХ</a:t>
              </a:r>
              <a:endParaRPr lang="ru-RU" sz="40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pic>
        <p:nvPicPr>
          <p:cNvPr id="58372" name="Picture 2" descr="http://jerrymanders.com/jazz-man/wp-content/uploads/sites/3/2017/09/grey-silhouette-2632477_1920-1024x1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13" r="26578"/>
          <a:stretch>
            <a:fillRect/>
          </a:stretch>
        </p:blipFill>
        <p:spPr bwMode="auto">
          <a:xfrm>
            <a:off x="2483768" y="2996952"/>
            <a:ext cx="1436960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38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Действие из интереса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Умение находить интересное в нужном</a:t>
            </a:r>
          </a:p>
        </p:txBody>
      </p:sp>
      <p:pic>
        <p:nvPicPr>
          <p:cNvPr id="8194" name="Picture 2" descr="C:\Users\User\Desktop\child_development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6214"/>
            <a:ext cx="8132046" cy="5411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09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mg1_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4" y="20455"/>
            <a:ext cx="9072113" cy="6802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2547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территории 2017 год\DSC_1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91277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1588046" cy="1645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ологда 2021\ALVL795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7167" b="18771"/>
          <a:stretch>
            <a:fillRect/>
          </a:stretch>
        </p:blipFill>
        <p:spPr bwMode="auto">
          <a:xfrm>
            <a:off x="4788024" y="1484784"/>
            <a:ext cx="363460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20-08-2021_09-12-04\IMG_6552.JPG"/>
          <p:cNvPicPr>
            <a:picLocks noChangeAspect="1" noChangeArrowheads="1"/>
          </p:cNvPicPr>
          <p:nvPr/>
        </p:nvPicPr>
        <p:blipFill>
          <a:blip r:embed="rId3" cstate="print"/>
          <a:srcRect l="9615" t="7699" r="5776" b="10256"/>
          <a:stretch>
            <a:fillRect/>
          </a:stretch>
        </p:blipFill>
        <p:spPr bwMode="auto">
          <a:xfrm rot="5400000">
            <a:off x="-380188" y="1396411"/>
            <a:ext cx="5688632" cy="413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36863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Инженерное мышление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212976"/>
            <a:ext cx="3456384" cy="93610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Познавательно-исследовательская деятельность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36096" y="3212976"/>
            <a:ext cx="3456384" cy="93610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Конструктивная деятельность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11760" y="5157192"/>
            <a:ext cx="4254391" cy="914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Интеллектуально-творческая деятельность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427984" y="2132856"/>
            <a:ext cx="288032" cy="2664296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7092280" y="1844824"/>
            <a:ext cx="253960" cy="1152128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1835696" y="1844824"/>
            <a:ext cx="253960" cy="1224136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92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899592" y="188640"/>
            <a:ext cx="7797552" cy="836712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</a:pPr>
            <a:r>
              <a:rPr lang="ru-RU" sz="2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Интеллектуально-творческая деятельность</a:t>
            </a:r>
          </a:p>
        </p:txBody>
      </p:sp>
      <p:pic>
        <p:nvPicPr>
          <p:cNvPr id="3074" name="Picture 2" descr="F:\Вологда 2021\выступление на стажировку\IMG_135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5128" t="6838" r="10256" b="7692"/>
          <a:stretch>
            <a:fillRect/>
          </a:stretch>
        </p:blipFill>
        <p:spPr bwMode="auto">
          <a:xfrm>
            <a:off x="251520" y="836711"/>
            <a:ext cx="4032448" cy="3054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F:\Вологда 2021\IMG_0261.JPG"/>
          <p:cNvPicPr>
            <a:picLocks noChangeAspect="1" noChangeArrowheads="1"/>
          </p:cNvPicPr>
          <p:nvPr/>
        </p:nvPicPr>
        <p:blipFill>
          <a:blip r:embed="rId3" cstate="print"/>
          <a:srcRect l="11806" t="12593" r="22080"/>
          <a:stretch>
            <a:fillRect/>
          </a:stretch>
        </p:blipFill>
        <p:spPr bwMode="auto">
          <a:xfrm>
            <a:off x="6372200" y="908720"/>
            <a:ext cx="2524576" cy="250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F:\Вологда 2021\выступление на стажировку\IMG_1385.JPG"/>
          <p:cNvPicPr>
            <a:picLocks noChangeAspect="1" noChangeArrowheads="1"/>
          </p:cNvPicPr>
          <p:nvPr/>
        </p:nvPicPr>
        <p:blipFill>
          <a:blip r:embed="rId4" cstate="print"/>
          <a:srcRect l="9676" t="6451" r="22588" b="16137"/>
          <a:stretch>
            <a:fillRect/>
          </a:stretch>
        </p:blipFill>
        <p:spPr bwMode="auto">
          <a:xfrm>
            <a:off x="4499992" y="2564904"/>
            <a:ext cx="310834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77072"/>
            <a:ext cx="3480387" cy="261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G:\сад 121\IMG_1960.jpeg"/>
          <p:cNvPicPr>
            <a:picLocks noChangeAspect="1" noChangeArrowheads="1"/>
          </p:cNvPicPr>
          <p:nvPr/>
        </p:nvPicPr>
        <p:blipFill>
          <a:blip r:embed="rId6" cstate="print"/>
          <a:srcRect l="12121" r="9091" b="10585"/>
          <a:stretch>
            <a:fillRect/>
          </a:stretch>
        </p:blipFill>
        <p:spPr bwMode="auto">
          <a:xfrm>
            <a:off x="6948264" y="4941168"/>
            <a:ext cx="2088232" cy="1777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тудии\IMG_0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3096"/>
            <a:ext cx="3419872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Конструктивная деятельность</a:t>
            </a:r>
            <a:endParaRPr kumimoji="0" lang="ru-RU" sz="29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F:\Вологда 2021\выступление на стажировку\IMG_1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692696"/>
            <a:ext cx="345638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студии\IMG_20181107_093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69060"/>
            <a:ext cx="3851920" cy="288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F:\лего 2020\IMG_3930.JPG"/>
          <p:cNvPicPr>
            <a:picLocks noChangeAspect="1" noChangeArrowheads="1"/>
          </p:cNvPicPr>
          <p:nvPr/>
        </p:nvPicPr>
        <p:blipFill>
          <a:blip r:embed="rId5" cstate="print"/>
          <a:srcRect l="17800" t="23750" b="37400"/>
          <a:stretch>
            <a:fillRect/>
          </a:stretch>
        </p:blipFill>
        <p:spPr bwMode="auto">
          <a:xfrm>
            <a:off x="179511" y="836712"/>
            <a:ext cx="411366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F:\Вологда 2021\выступление на стажировку\IMG_13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789040"/>
            <a:ext cx="249627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F:\студии\IMG_03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2204864"/>
            <a:ext cx="278431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97552" cy="83671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Познавательно-исследовательская деятельность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2585" t="23980" r="1361" b="3316"/>
          <a:stretch>
            <a:fillRect/>
          </a:stretch>
        </p:blipFill>
        <p:spPr bwMode="auto">
          <a:xfrm>
            <a:off x="4716016" y="1196752"/>
            <a:ext cx="417646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F:\100 ЛТ РОСИИ - 2017\100 лучших товаров\100\DSC0775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2771" r="11731"/>
          <a:stretch>
            <a:fillRect/>
          </a:stretch>
        </p:blipFill>
        <p:spPr bwMode="auto">
          <a:xfrm rot="5400000">
            <a:off x="169630" y="3726914"/>
            <a:ext cx="2996954" cy="297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студии\IMG_0345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79512" y="980728"/>
            <a:ext cx="3408645" cy="255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52936"/>
            <a:ext cx="2777961" cy="208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G:\IMG_7655.JPG"/>
          <p:cNvPicPr>
            <a:picLocks noChangeAspect="1" noChangeArrowheads="1"/>
          </p:cNvPicPr>
          <p:nvPr/>
        </p:nvPicPr>
        <p:blipFill>
          <a:blip r:embed="rId6" cstate="print"/>
          <a:srcRect t="10378" r="21445"/>
          <a:stretch>
            <a:fillRect/>
          </a:stretch>
        </p:blipFill>
        <p:spPr bwMode="auto">
          <a:xfrm>
            <a:off x="5508104" y="4243490"/>
            <a:ext cx="3437483" cy="261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сад 121\4Oe6NsZ2EB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797152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SC059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4667"/>
            <a:ext cx="3844444" cy="288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F:\студии\DSC00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04664"/>
            <a:ext cx="2952328" cy="2214159"/>
          </a:xfrm>
          <a:prstGeom prst="rect">
            <a:avLst/>
          </a:prstGeom>
          <a:noFill/>
        </p:spPr>
      </p:pic>
      <p:pic>
        <p:nvPicPr>
          <p:cNvPr id="8" name="Picture 4" descr="G:\выступление на стажировку\IMG_13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131077"/>
            <a:ext cx="3635896" cy="2726923"/>
          </a:xfrm>
          <a:prstGeom prst="rect">
            <a:avLst/>
          </a:prstGeom>
          <a:noFill/>
        </p:spPr>
      </p:pic>
      <p:pic>
        <p:nvPicPr>
          <p:cNvPr id="34819" name="Picture 3" descr="F:\Вологда 2021\выступление на стажировку\IMG_13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60648"/>
            <a:ext cx="3936704" cy="2952528"/>
          </a:xfrm>
          <a:prstGeom prst="rect">
            <a:avLst/>
          </a:prstGeom>
          <a:noFill/>
        </p:spPr>
      </p:pic>
      <p:pic>
        <p:nvPicPr>
          <p:cNvPr id="6" name="Рисунок 5" descr="C:\Users\лучи\Desktop\Новая папка\20200122_093747.jpg"/>
          <p:cNvPicPr/>
          <p:nvPr/>
        </p:nvPicPr>
        <p:blipFill>
          <a:blip r:embed="rId8" cstate="print"/>
          <a:srcRect l="9188" t="9980" r="574" b="2648"/>
          <a:stretch>
            <a:fillRect/>
          </a:stretch>
        </p:blipFill>
        <p:spPr bwMode="auto">
          <a:xfrm>
            <a:off x="3131840" y="2348880"/>
            <a:ext cx="331236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6462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90" y="2130426"/>
            <a:ext cx="7772221" cy="1470025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9144000" cy="1728788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4800" dirty="0" smtClean="0">
                <a:solidFill>
                  <a:srgbClr val="C00000"/>
                </a:solidFill>
              </a:rPr>
              <a:t>ШЕРИНГ</a:t>
            </a:r>
            <a:r>
              <a:rPr lang="ru-RU" sz="4800" dirty="0" smtClean="0">
                <a:solidFill>
                  <a:schemeClr val="tx1"/>
                </a:solidFill>
              </a:rPr>
              <a:t>- эпоха пользователя, а не собственника</a:t>
            </a:r>
          </a:p>
        </p:txBody>
      </p:sp>
      <p:pic>
        <p:nvPicPr>
          <p:cNvPr id="3074" name="Picture 2" descr="C:\Users\User\Desktop\scale_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46509"/>
            <a:ext cx="7560840" cy="5311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2818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2841_1.jpg.pagespeed.ce.DsYrgNn7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21088"/>
            <a:ext cx="2636912" cy="2636912"/>
          </a:xfrm>
          <a:prstGeom prst="rect">
            <a:avLst/>
          </a:prstGeom>
          <a:noFill/>
        </p:spPr>
      </p:pic>
      <p:pic>
        <p:nvPicPr>
          <p:cNvPr id="3074" name="Picture 2" descr="C:\Users\User\Desktop\выступление на стажировку\IMG_135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959955" cy="2969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РОБО ТАЙМ фото\DSC_1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0" r="6667"/>
          <a:stretch>
            <a:fillRect/>
          </a:stretch>
        </p:blipFill>
        <p:spPr bwMode="auto">
          <a:xfrm>
            <a:off x="611560" y="1484783"/>
            <a:ext cx="3096344" cy="2814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РОБО ТАЙМ фото\DSC_13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r="6250"/>
          <a:stretch>
            <a:fillRect/>
          </a:stretch>
        </p:blipFill>
        <p:spPr bwMode="auto">
          <a:xfrm>
            <a:off x="3203848" y="3573016"/>
            <a:ext cx="3240360" cy="314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99592" y="188640"/>
            <a:ext cx="779755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332656"/>
            <a:ext cx="727280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STEM - Набор «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Робомышь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99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идео на грант\DSC_141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3251100" cy="216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идео на грант\DSC_124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5918" y="2128246"/>
            <a:ext cx="3428723" cy="2285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ОБО ТАЙМ фото\DSC_131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13852" y="1508786"/>
            <a:ext cx="3600399" cy="2400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РОБО ТАЙМ фото\DSC_1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13" t="5384" b="8476"/>
          <a:stretch>
            <a:fillRect/>
          </a:stretch>
        </p:blipFill>
        <p:spPr bwMode="auto">
          <a:xfrm>
            <a:off x="2051720" y="4130282"/>
            <a:ext cx="1855351" cy="2727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идео на грант\DSC_13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3799043" cy="2532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7584" y="332656"/>
            <a:ext cx="727280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Городской турнир по робототехнике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77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РОБО ТАЙМ фото\DSC_1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232248" cy="3348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02" y="0"/>
            <a:ext cx="6394698" cy="426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РОБО ТАЙМ фото\DSC_1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356993"/>
            <a:ext cx="2334005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видео на грант\DSC_1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17032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21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484784"/>
            <a:ext cx="537345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Критическое </a:t>
            </a:r>
          </a:p>
          <a:p>
            <a:pPr algn="ctr"/>
            <a:r>
              <a:rPr lang="ru-RU" sz="66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мышление</a:t>
            </a:r>
            <a:endParaRPr lang="ru-RU" sz="6600" dirty="0"/>
          </a:p>
        </p:txBody>
      </p:sp>
      <p:pic>
        <p:nvPicPr>
          <p:cNvPr id="4" name="Picture 8" descr="https://berserkon.com/images/graduate-clipart-design-graduation-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25289"/>
            <a:ext cx="3923928" cy="5032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915816" y="2204864"/>
            <a:ext cx="3240360" cy="1584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Критическое мышление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3528" y="188640"/>
            <a:ext cx="3240360" cy="177281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принимайте факты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такими, как они есть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436096" y="188640"/>
            <a:ext cx="3240360" cy="1728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Определите свои цели</a:t>
            </a:r>
          </a:p>
        </p:txBody>
      </p:sp>
      <p:sp>
        <p:nvSpPr>
          <p:cNvPr id="6" name="Овал 5"/>
          <p:cNvSpPr/>
          <p:nvPr/>
        </p:nvSpPr>
        <p:spPr>
          <a:xfrm>
            <a:off x="0" y="2708920"/>
            <a:ext cx="2771800" cy="1728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Исследуйте факты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259632" y="4797152"/>
            <a:ext cx="3240360" cy="1728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ставьте</a:t>
            </a:r>
          </a:p>
          <a:p>
            <a:pPr lvl="0"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себе установку, что вы правы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860032" y="4869160"/>
            <a:ext cx="3240360" cy="1728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Разделите проблему </a:t>
            </a:r>
          </a:p>
          <a:p>
            <a:pPr lvl="0"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несколько частей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28184" y="2636912"/>
            <a:ext cx="2915816" cy="1728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Начните с самого простого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419872" y="3789040"/>
            <a:ext cx="432048" cy="108012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5292080" y="3717032"/>
            <a:ext cx="576064" cy="12241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3" idx="1"/>
          </p:cNvCxnSpPr>
          <p:nvPr/>
        </p:nvCxnSpPr>
        <p:spPr>
          <a:xfrm>
            <a:off x="2915816" y="1772816"/>
            <a:ext cx="474540" cy="664045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508104" y="1700808"/>
            <a:ext cx="504056" cy="648072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771800" y="3356992"/>
            <a:ext cx="360040" cy="216024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5940152" y="3284984"/>
            <a:ext cx="288032" cy="288032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059832" y="1916832"/>
            <a:ext cx="3096344" cy="15121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Человек критически мыслящий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0" y="3717032"/>
            <a:ext cx="3096344" cy="151216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Понимает причинно -следствинную связь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796136" y="188640"/>
            <a:ext cx="3096344" cy="15121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Выявляет ошибки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1520" y="260648"/>
            <a:ext cx="3096344" cy="15121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Выстраивает аргументы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059832" y="4941168"/>
            <a:ext cx="3096344" cy="15121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Обосновывает свои мысли, убеждения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047656" y="3789040"/>
            <a:ext cx="3096344" cy="151216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Решает проблемы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>
            <a:endCxn id="5" idx="3"/>
          </p:cNvCxnSpPr>
          <p:nvPr/>
        </p:nvCxnSpPr>
        <p:spPr>
          <a:xfrm flipV="1">
            <a:off x="5724128" y="1479356"/>
            <a:ext cx="525457" cy="6535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3" idx="3"/>
          </p:cNvCxnSpPr>
          <p:nvPr/>
        </p:nvCxnSpPr>
        <p:spPr>
          <a:xfrm flipH="1">
            <a:off x="2771800" y="3207548"/>
            <a:ext cx="741481" cy="72550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572000" y="3429000"/>
            <a:ext cx="21402" cy="144016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817538" y="3140968"/>
            <a:ext cx="698678" cy="7920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2843808" y="1556792"/>
            <a:ext cx="576064" cy="648072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188640"/>
            <a:ext cx="66247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Приглашаем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 сотрудничеству!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G:\Фото территории 2017 год\DSC_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388843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G:\Фото территории 2017 год\DSC_1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851920" cy="256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3568" y="4549675"/>
            <a:ext cx="81369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 121"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.Череповец,</a:t>
            </a:r>
            <a:r>
              <a:rPr kumimoji="0" lang="ru-RU" b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ул. Химиков, д.14А,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 (8202) 24-02-50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sad121@cherepovetscity.ru</a:t>
            </a:r>
            <a:endParaRPr kumimoji="0" lang="ru-RU" sz="2400" b="0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d.sad121@yandex.ru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latin typeface="+mn-lt"/>
              </a:rPr>
              <a:t>Сложный, непредсказуемый, аморфный мир</a:t>
            </a:r>
          </a:p>
        </p:txBody>
      </p:sp>
      <p:pic>
        <p:nvPicPr>
          <p:cNvPr id="31747" name="Содержимое 5" descr="image2-3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988840"/>
            <a:ext cx="3888432" cy="3885648"/>
          </a:xfrm>
        </p:spPr>
      </p:pic>
      <p:pic>
        <p:nvPicPr>
          <p:cNvPr id="31748" name="Содержимое 6" descr="image1-49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988840"/>
            <a:ext cx="4344000" cy="3860226"/>
          </a:xfrm>
        </p:spPr>
      </p:pic>
    </p:spTree>
    <p:extLst>
      <p:ext uri="{BB962C8B-B14F-4D97-AF65-F5344CB8AC3E}">
        <p14:creationId xmlns="" xmlns:p14="http://schemas.microsoft.com/office/powerpoint/2010/main" val="8490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20161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</a:pPr>
            <a:r>
              <a:rPr lang="ru-RU" sz="4800" dirty="0" smtClean="0">
                <a:solidFill>
                  <a:srgbClr val="C00000"/>
                </a:solidFill>
              </a:rPr>
              <a:t>ПОКОЛЕНИЕ </a:t>
            </a:r>
            <a:r>
              <a:rPr lang="en-US" sz="4800" dirty="0" smtClean="0">
                <a:solidFill>
                  <a:srgbClr val="C00000"/>
                </a:solidFill>
              </a:rPr>
              <a:t>Z </a:t>
            </a:r>
            <a:r>
              <a:rPr lang="ru-RU" sz="4800" dirty="0" smtClean="0">
                <a:solidFill>
                  <a:schemeClr val="tx1"/>
                </a:solidFill>
              </a:rPr>
              <a:t>-  «хотим что - то другое и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4800" dirty="0" smtClean="0">
                <a:solidFill>
                  <a:schemeClr val="tx1"/>
                </a:solidFill>
              </a:rPr>
              <a:t> прямо сейчас»</a:t>
            </a:r>
          </a:p>
        </p:txBody>
      </p:sp>
      <p:pic>
        <p:nvPicPr>
          <p:cNvPr id="2050" name="Picture 2" descr="C:\Users\User\Desktop\gen-z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5"/>
            <a:ext cx="9144000" cy="28114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2648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6"/>
          <p:cNvSpPr>
            <a:spLocks noGrp="1" noChangeArrowheads="1"/>
          </p:cNvSpPr>
          <p:nvPr>
            <p:ph type="title"/>
          </p:nvPr>
        </p:nvSpPr>
        <p:spPr>
          <a:xfrm>
            <a:off x="1331640" y="24036"/>
            <a:ext cx="7392362" cy="174878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+mn-lt"/>
              </a:rPr>
              <a:t>Скорость</a:t>
            </a:r>
            <a:r>
              <a:rPr lang="ru-RU" b="1" dirty="0" smtClean="0">
                <a:latin typeface="+mn-lt"/>
              </a:rPr>
              <a:t> изменения современного мира - движущая сила – образования</a:t>
            </a:r>
            <a:endParaRPr lang="ru-RU" b="1" dirty="0" smtClean="0"/>
          </a:p>
        </p:txBody>
      </p:sp>
      <p:pic>
        <p:nvPicPr>
          <p:cNvPr id="4099" name="Picture 3" descr="C:\Users\User\Desktop\happy_walk_design_earth_toys_children_roads_skyscapes_litter_children_2409x1654_wallpaper_Wallpaper_1920x1200_www.wallpaperswa.c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3"/>
            <a:ext cx="9252520" cy="4941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28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96752"/>
            <a:ext cx="8009756" cy="54737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1.Конструктивизм (созидание)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2.Когнетивность (мышление)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3.Квантовость (конкретность методик)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4.Контентность (кураторство при освоении материала)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5.Контекстность (игровая среда)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6.Коропоративность (система управления)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7. Капитализация (рыночные отношения)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20161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«7 К»</a:t>
            </a:r>
          </a:p>
        </p:txBody>
      </p:sp>
    </p:spTree>
    <p:extLst>
      <p:ext uri="{BB962C8B-B14F-4D97-AF65-F5344CB8AC3E}">
        <p14:creationId xmlns="" xmlns:p14="http://schemas.microsoft.com/office/powerpoint/2010/main" val="30145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8796292" cy="3200400"/>
          </a:xfrm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Требование времени </a:t>
            </a:r>
            <a:r>
              <a:rPr lang="ru-RU" sz="4000" dirty="0" smtClean="0">
                <a:latin typeface="+mn-lt"/>
              </a:rPr>
              <a:t>– целенаправленное и скорое решение проблем без сплошного перебора вариантов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9000"/>
            <a:ext cx="3312497" cy="298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14872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3"/>
          <p:cNvSpPr>
            <a:spLocks noChangeArrowheads="1"/>
          </p:cNvSpPr>
          <p:nvPr/>
        </p:nvSpPr>
        <p:spPr bwMode="auto">
          <a:xfrm>
            <a:off x="395536" y="188640"/>
            <a:ext cx="26949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latin typeface="Arial Narrow" pitchFamily="34" charset="0"/>
              </a:rPr>
              <a:t>Экспонента</a:t>
            </a:r>
            <a:endParaRPr lang="ru-RU" sz="4400" dirty="0">
              <a:solidFill>
                <a:srgbClr val="66FF33"/>
              </a:solidFill>
              <a:latin typeface="Arial Narrow" pitchFamily="34" charset="0"/>
            </a:endParaRPr>
          </a:p>
        </p:txBody>
      </p:sp>
      <p:sp>
        <p:nvSpPr>
          <p:cNvPr id="40963" name="Прямоугольник 5"/>
          <p:cNvSpPr>
            <a:spLocks noChangeArrowheads="1"/>
          </p:cNvSpPr>
          <p:nvPr/>
        </p:nvSpPr>
        <p:spPr bwMode="auto">
          <a:xfrm>
            <a:off x="0" y="3357563"/>
            <a:ext cx="366045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4400">
                <a:solidFill>
                  <a:srgbClr val="FF2929"/>
                </a:solidFill>
                <a:latin typeface="Arial Narrow" pitchFamily="34" charset="0"/>
              </a:rPr>
              <a:t>Высокая скорость изменений</a:t>
            </a:r>
          </a:p>
        </p:txBody>
      </p:sp>
      <p:pic>
        <p:nvPicPr>
          <p:cNvPr id="40964" name="Picture 2" descr="http://jdcruzan.tripod.com/Images/ExponentialParentFun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84" y="642938"/>
            <a:ext cx="4907204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589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849e441db7aa9c38b536d361b3df4c7681f27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</TotalTime>
  <Words>302</Words>
  <Application>Microsoft Office PowerPoint</Application>
  <PresentationFormat>Экран (4:3)</PresentationFormat>
  <Paragraphs>86</Paragraphs>
  <Slides>36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Лист Microsoft Office Excel 97-2003</vt:lpstr>
      <vt:lpstr>Нина Александровна Юрова, старший воспитатель МАДОУ «Детский сад № 121» г.Череповец </vt:lpstr>
      <vt:lpstr>Слайд 2</vt:lpstr>
      <vt:lpstr>      </vt:lpstr>
      <vt:lpstr>Сложный, непредсказуемый, аморфный мир</vt:lpstr>
      <vt:lpstr>Слайд 5</vt:lpstr>
      <vt:lpstr>Скорость изменения современного мира - движущая сила – образования</vt:lpstr>
      <vt:lpstr>1.Конструктивизм (созидание) 2.Когнетивность (мышление) 3.Квантовость (конкретность методик) 4.Контентность (кураторство при освоении материала) 5.Контекстность (игровая среда) 6.Коропоративность (система управления) 7. Капитализация (рыночные отношения) </vt:lpstr>
      <vt:lpstr>Требование времени – целенаправленное и скорое решение проблем без сплошного перебора вариантов</vt:lpstr>
      <vt:lpstr>Слайд 9</vt:lpstr>
      <vt:lpstr>Слайд 10</vt:lpstr>
      <vt:lpstr>Слайд 11</vt:lpstr>
      <vt:lpstr>Слайд 12</vt:lpstr>
      <vt:lpstr>Слайд 13</vt:lpstr>
      <vt:lpstr>А ТЕПЕРЬ: ОРИЕНТИРУЙСЯ!!!</vt:lpstr>
      <vt:lpstr>Слайд 15</vt:lpstr>
      <vt:lpstr>Слайд 16</vt:lpstr>
      <vt:lpstr>Слайд 17</vt:lpstr>
      <vt:lpstr>Слайд 18</vt:lpstr>
      <vt:lpstr>4. Любовь к ошибкам</vt:lpstr>
      <vt:lpstr>Слайд 20</vt:lpstr>
      <vt:lpstr>Слайд 21</vt:lpstr>
      <vt:lpstr>Слайд 22</vt:lpstr>
      <vt:lpstr>Слайд 23</vt:lpstr>
      <vt:lpstr>Слайд 24</vt:lpstr>
      <vt:lpstr>Инженерное мышление</vt:lpstr>
      <vt:lpstr>Слайд 26</vt:lpstr>
      <vt:lpstr>Слайд 27</vt:lpstr>
      <vt:lpstr>Познавательно-исследовательская деятельность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Гладкий волнистый фон</dc:title>
  <dc:creator>obstinate</dc:creator>
  <cp:keywords>шаблон для презентации, тема оформления презентации, фон презентации</cp:keywords>
  <cp:lastModifiedBy>User</cp:lastModifiedBy>
  <cp:revision>37</cp:revision>
  <dcterms:created xsi:type="dcterms:W3CDTF">2017-09-04T16:25:52Z</dcterms:created>
  <dcterms:modified xsi:type="dcterms:W3CDTF">2021-08-27T07:45:54Z</dcterms:modified>
</cp:coreProperties>
</file>