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7" r:id="rId2"/>
    <p:sldId id="341" r:id="rId3"/>
    <p:sldId id="335" r:id="rId4"/>
    <p:sldId id="338" r:id="rId5"/>
    <p:sldId id="340" r:id="rId6"/>
    <p:sldId id="344" r:id="rId7"/>
    <p:sldId id="345" r:id="rId8"/>
    <p:sldId id="342" r:id="rId9"/>
  </p:sldIdLst>
  <p:sldSz cx="12190413" cy="6859588"/>
  <p:notesSz cx="6808788" cy="9940925"/>
  <p:defaultTextStyle>
    <a:defPPr>
      <a:defRPr lang="ru-RU"/>
    </a:defPPr>
    <a:lvl1pPr marL="0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61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120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81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241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299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362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422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482" algn="l" defTabSz="117212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7">
          <p15:clr>
            <a:srgbClr val="A4A3A4"/>
          </p15:clr>
        </p15:guide>
        <p15:guide id="2" orient="horz" pos="203">
          <p15:clr>
            <a:srgbClr val="A4A3A4"/>
          </p15:clr>
        </p15:guide>
        <p15:guide id="3" pos="7488">
          <p15:clr>
            <a:srgbClr val="A4A3A4"/>
          </p15:clr>
        </p15:guide>
        <p15:guide id="4" pos="1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63"/>
    <a:srgbClr val="FA9746"/>
    <a:srgbClr val="A1C0EE"/>
    <a:srgbClr val="4D4D4D"/>
    <a:srgbClr val="FFFFFF"/>
    <a:srgbClr val="E6E6E6"/>
    <a:srgbClr val="F9D2D1"/>
    <a:srgbClr val="E6E7E9"/>
    <a:srgbClr val="F3A6A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2" autoAdjust="0"/>
    <p:restoredTop sz="96135" autoAdjust="0"/>
  </p:normalViewPr>
  <p:slideViewPr>
    <p:cSldViewPr snapToGrid="0" snapToObjects="1" showGuides="1">
      <p:cViewPr varScale="1">
        <p:scale>
          <a:sx n="71" d="100"/>
          <a:sy n="71" d="100"/>
        </p:scale>
        <p:origin x="-1008" y="-90"/>
      </p:cViewPr>
      <p:guideLst>
        <p:guide orient="horz" pos="4137"/>
        <p:guide orient="horz" pos="203"/>
        <p:guide pos="7488"/>
        <p:guide pos="1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3546" y="-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8F61-8705-440C-8B29-6BD7C90BE63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E808-1554-468C-B2C2-0DAAB620B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4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96A2-B392-49D6-B011-BDC8CAECD43A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9DFDB-5F00-45A8-8ECA-5F26B55FE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061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120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8181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4241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0299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6362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2422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8482" algn="l" defTabSz="11721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Прием на обучение в Педагогический колледж осуществляется на общедоступной основе по среднему баллу аттестата.</a:t>
            </a: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Дополнительно проводятся вступительные испытания в письменной форме и включают в себя решение задач психолого-педагогической направленности.</a:t>
            </a: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Для проведения вступительных испытаний формируются группы поступающих (не более 25 человек). Расписание вступительных испытаний (группа, дата, время и место проведения вступительного испытаний) утверждается ректором университета и выкладывается на официальный сайт университета и информационный стенд приемной комиссии университета не позднее 1 августа. </a:t>
            </a:r>
            <a:br>
              <a:rPr lang="ru-RU" sz="1600" b="0" i="0" dirty="0">
                <a:solidFill>
                  <a:srgbClr val="000000"/>
                </a:solidFill>
                <a:effectLst/>
              </a:rPr>
            </a:br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Порядок проведения и результаты оценки вступительных испытаний, общие правила подачи и рассмотрения апелляций регламентируются Положением о проведении вступительных испытаний при поступлении на обучение в Педагогический колледж федерального государственного бюджетного образовательного учреждения высшего образования «Череповецкий государственный университет» по специальностям среднего профессионального образования 44.02.01 Дошкольное образование, 44.02.02 Преподавание в начальных классах. </a:t>
            </a: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Результаты индивидуальных достижений и (или) наличие договора о целевом обучении учитываются при равенстве результатов освоения поступающими образовательной программы основного общего или среднего общего образования, указанных в представленных поступающими документах об образовании и (или) документах об образовании и о квалификации. </a:t>
            </a: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При наличии результатов индивидуальных достижений и договора о целевом обучении учитывается в первую очередь договор о целевом обучении. </a:t>
            </a:r>
          </a:p>
          <a:p>
            <a:pPr algn="l" fontAlgn="base"/>
            <a:endParaRPr lang="ru-RU" sz="16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ru-RU" sz="1600" b="0" i="0" dirty="0">
                <a:solidFill>
                  <a:srgbClr val="000000"/>
                </a:solidFill>
                <a:effectLst/>
              </a:rPr>
              <a:t>В случае равенства результатов при ранжировании поступающих, в том числе с учетом вступительных испытаний, индивидуальных достижений и договора о целевом обучении, зачисление проводится на основании более высокой суммы баллов по предметам – Русский, Математика.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9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7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0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5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9DFDB-5F00-45A8-8ECA-5F26B55FE9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04" y="2"/>
            <a:ext cx="6720909" cy="6870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1841949"/>
            <a:ext cx="5753344" cy="2844046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282" y="4685995"/>
            <a:ext cx="5753344" cy="1078445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58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1114" y="6357823"/>
            <a:ext cx="7714245" cy="365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84659" y="687154"/>
            <a:ext cx="4012590" cy="826229"/>
          </a:xfrm>
          <a:prstGeom prst="rect">
            <a:avLst/>
          </a:prstGeom>
          <a:noFill/>
        </p:spPr>
        <p:txBody>
          <a:bodyPr wrap="none" lIns="117198" tIns="58599" rIns="117198" bIns="58599" rtlCol="0">
            <a:spAutoFit/>
          </a:bodyPr>
          <a:lstStyle/>
          <a:p>
            <a:pPr marL="0" marR="0" indent="0" algn="ctr" defTabSz="117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chemeClr val="bg1"/>
                </a:solidFill>
                <a:latin typeface="+mj-lt"/>
              </a:rPr>
              <a:t>Череповецкий</a:t>
            </a:r>
            <a:endParaRPr lang="en-US" b="0" i="0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1172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chemeClr val="bg1"/>
                </a:solidFill>
                <a:latin typeface="+mj-lt"/>
              </a:rPr>
              <a:t>государственный университет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1"/>
          <p:cNvSpPr>
            <a:spLocks noGrp="1"/>
          </p:cNvSpPr>
          <p:nvPr userDrawn="1">
            <p:ph type="tbl" sz="quarter" idx="12"/>
          </p:nvPr>
        </p:nvSpPr>
        <p:spPr>
          <a:xfrm>
            <a:off x="487620" y="2109175"/>
            <a:ext cx="11204580" cy="4027474"/>
          </a:xfrm>
        </p:spPr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8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11111" y="1"/>
            <a:ext cx="11119190" cy="777014"/>
          </a:xfrm>
          <a:prstGeom prst="rect">
            <a:avLst/>
          </a:prstGeom>
        </p:spPr>
        <p:txBody>
          <a:bodyPr vert="horz" lIns="117198" tIns="58599" rIns="117198" bIns="58599" rtlCol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1172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4"/>
          </p:nvPr>
        </p:nvSpPr>
        <p:spPr>
          <a:xfrm>
            <a:off x="487617" y="991960"/>
            <a:ext cx="11204580" cy="11172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6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1111" y="1"/>
            <a:ext cx="11119190" cy="777014"/>
          </a:xfrm>
          <a:prstGeom prst="rect">
            <a:avLst/>
          </a:prstGeom>
        </p:spPr>
        <p:txBody>
          <a:bodyPr vert="horz" lIns="117198" tIns="58599" rIns="117198" bIns="58599" rtlCol="0" anchor="ctr">
            <a:normAutofit/>
          </a:bodyPr>
          <a:lstStyle>
            <a:lvl1pPr algn="l">
              <a:defRPr/>
            </a:lvl1pPr>
          </a:lstStyle>
          <a:p>
            <a:pPr marL="0" marR="0" lvl="0" indent="0" algn="l" defTabSz="11721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946683" y="1269605"/>
            <a:ext cx="1887821" cy="1697747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774887" y="1269605"/>
            <a:ext cx="1887821" cy="1697747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603091" y="1269605"/>
            <a:ext cx="1887821" cy="1697747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9431296" y="1269605"/>
            <a:ext cx="1887821" cy="1697747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2100"/>
            </a:lvl1pPr>
          </a:lstStyle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6"/>
          </p:nvPr>
        </p:nvSpPr>
        <p:spPr>
          <a:xfrm>
            <a:off x="561822" y="3263209"/>
            <a:ext cx="2657551" cy="26157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7"/>
          </p:nvPr>
        </p:nvSpPr>
        <p:spPr>
          <a:xfrm>
            <a:off x="3390026" y="3262396"/>
            <a:ext cx="2657551" cy="26157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8"/>
          </p:nvPr>
        </p:nvSpPr>
        <p:spPr>
          <a:xfrm>
            <a:off x="6218230" y="3262396"/>
            <a:ext cx="2657551" cy="26157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9"/>
          </p:nvPr>
        </p:nvSpPr>
        <p:spPr>
          <a:xfrm>
            <a:off x="9046434" y="3262396"/>
            <a:ext cx="2657551" cy="261575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046" y="5050844"/>
            <a:ext cx="4459185" cy="53947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lIns="179970" tIns="107982" rIns="17997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Введите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61323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1AD20-F1D4-4257-B3A3-F3C05D97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13" y="351505"/>
            <a:ext cx="11573387" cy="11019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FAB1DE-BE44-46D9-B8C4-9139E8352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4E1C-DEEE-422F-975F-E3B857747B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8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983010"/>
            <a:ext cx="10971372" cy="51445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8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8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6118257" y="983010"/>
            <a:ext cx="0" cy="5144573"/>
          </a:xfrm>
          <a:prstGeom prst="line">
            <a:avLst/>
          </a:prstGeom>
          <a:ln w="127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исунок 17"/>
          <p:cNvSpPr>
            <a:spLocks noGrp="1"/>
          </p:cNvSpPr>
          <p:nvPr>
            <p:ph type="pic" sz="quarter" idx="15"/>
          </p:nvPr>
        </p:nvSpPr>
        <p:spPr>
          <a:xfrm>
            <a:off x="2852828" y="983010"/>
            <a:ext cx="753657" cy="678536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512515" y="1670160"/>
            <a:ext cx="5434286" cy="44574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6"/>
          </p:nvPr>
        </p:nvSpPr>
        <p:spPr>
          <a:xfrm>
            <a:off x="6289715" y="1670160"/>
            <a:ext cx="5434286" cy="44574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7"/>
          </p:nvPr>
        </p:nvSpPr>
        <p:spPr>
          <a:xfrm>
            <a:off x="8630027" y="983010"/>
            <a:ext cx="753657" cy="678536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8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113" y="1670160"/>
            <a:ext cx="3611023" cy="44574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05386" y="983010"/>
            <a:ext cx="0" cy="5144573"/>
          </a:xfrm>
          <a:prstGeom prst="line">
            <a:avLst/>
          </a:prstGeom>
          <a:ln w="127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>
            <a:spLocks noGrp="1"/>
          </p:cNvSpPr>
          <p:nvPr>
            <p:ph idx="13"/>
          </p:nvPr>
        </p:nvSpPr>
        <p:spPr>
          <a:xfrm>
            <a:off x="4288639" y="1670160"/>
            <a:ext cx="3611023" cy="44574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8082913" y="983010"/>
            <a:ext cx="0" cy="5144573"/>
          </a:xfrm>
          <a:prstGeom prst="line">
            <a:avLst/>
          </a:prstGeom>
          <a:ln w="127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2"/>
          <p:cNvSpPr>
            <a:spLocks noGrp="1"/>
          </p:cNvSpPr>
          <p:nvPr>
            <p:ph idx="14"/>
          </p:nvPr>
        </p:nvSpPr>
        <p:spPr>
          <a:xfrm>
            <a:off x="8266164" y="1670160"/>
            <a:ext cx="3611023" cy="44574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1739793" y="983010"/>
            <a:ext cx="753657" cy="678536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9" name="Рисунок 17"/>
          <p:cNvSpPr>
            <a:spLocks noGrp="1"/>
          </p:cNvSpPr>
          <p:nvPr>
            <p:ph type="pic" sz="quarter" idx="16"/>
          </p:nvPr>
        </p:nvSpPr>
        <p:spPr>
          <a:xfrm>
            <a:off x="5717322" y="991624"/>
            <a:ext cx="753657" cy="678536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0" name="Рисунок 17"/>
          <p:cNvSpPr>
            <a:spLocks noGrp="1"/>
          </p:cNvSpPr>
          <p:nvPr>
            <p:ph type="pic" sz="quarter" idx="17"/>
          </p:nvPr>
        </p:nvSpPr>
        <p:spPr>
          <a:xfrm>
            <a:off x="9694847" y="991624"/>
            <a:ext cx="753657" cy="678536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6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6174715" y="983010"/>
            <a:ext cx="5517482" cy="5144573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524514" y="983209"/>
            <a:ext cx="5517690" cy="51446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6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524514" y="3932036"/>
            <a:ext cx="11167682" cy="2195546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524514" y="983209"/>
            <a:ext cx="11167682" cy="27961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6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8"/>
          <p:cNvSpPr>
            <a:spLocks noGrp="1"/>
          </p:cNvSpPr>
          <p:nvPr>
            <p:ph type="body" sz="quarter" idx="24"/>
          </p:nvPr>
        </p:nvSpPr>
        <p:spPr>
          <a:xfrm>
            <a:off x="2088072" y="3878127"/>
            <a:ext cx="3667705" cy="14195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26"/>
          </p:nvPr>
        </p:nvSpPr>
        <p:spPr>
          <a:xfrm>
            <a:off x="7802086" y="3876272"/>
            <a:ext cx="3667705" cy="14195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28"/>
          </p:nvPr>
        </p:nvSpPr>
        <p:spPr>
          <a:xfrm>
            <a:off x="7802086" y="1620535"/>
            <a:ext cx="3667705" cy="14195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3"/>
          </p:nvPr>
        </p:nvSpPr>
        <p:spPr>
          <a:xfrm>
            <a:off x="2088882" y="1619625"/>
            <a:ext cx="3667705" cy="141955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3"/>
            <a:ext cx="12190413" cy="777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63500" dir="54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98" tIns="58599" rIns="117198" bIns="58599" rtlCol="0" anchor="ctr"/>
          <a:lstStyle/>
          <a:p>
            <a:pPr algn="ctr"/>
            <a:endParaRPr lang="ru-RU"/>
          </a:p>
        </p:txBody>
      </p:sp>
      <p:pic>
        <p:nvPicPr>
          <p:cNvPr id="14" name="Picture 6" descr="G:\CHSU\Бакалавриат\Презентации\ЧГУ (Brandbook)_титул_700 - копи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300" y="1"/>
            <a:ext cx="760114" cy="777014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11111" y="1"/>
            <a:ext cx="11119190" cy="77701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22"/>
          </p:nvPr>
        </p:nvSpPr>
        <p:spPr>
          <a:xfrm>
            <a:off x="699402" y="1837798"/>
            <a:ext cx="1092058" cy="9832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1" name="Рисунок 16"/>
          <p:cNvSpPr>
            <a:spLocks noGrp="1"/>
          </p:cNvSpPr>
          <p:nvPr>
            <p:ph type="pic" sz="quarter" idx="25"/>
          </p:nvPr>
        </p:nvSpPr>
        <p:spPr>
          <a:xfrm>
            <a:off x="698593" y="4096301"/>
            <a:ext cx="1092058" cy="9832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3" name="Рисунок 16"/>
          <p:cNvSpPr>
            <a:spLocks noGrp="1"/>
          </p:cNvSpPr>
          <p:nvPr>
            <p:ph type="pic" sz="quarter" idx="27"/>
          </p:nvPr>
        </p:nvSpPr>
        <p:spPr>
          <a:xfrm>
            <a:off x="6412606" y="4094445"/>
            <a:ext cx="1092058" cy="9832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5" name="Рисунок 16"/>
          <p:cNvSpPr>
            <a:spLocks noGrp="1"/>
          </p:cNvSpPr>
          <p:nvPr>
            <p:ph type="pic" sz="quarter" idx="29"/>
          </p:nvPr>
        </p:nvSpPr>
        <p:spPr>
          <a:xfrm>
            <a:off x="6412606" y="1838708"/>
            <a:ext cx="1092058" cy="98320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17198" tIns="58599" rIns="117198" bIns="5859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17198" tIns="58599" rIns="117198" bIns="5859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1114" y="6357823"/>
            <a:ext cx="7714245" cy="365210"/>
          </a:xfrm>
          <a:prstGeom prst="rect">
            <a:avLst/>
          </a:prstGeom>
        </p:spPr>
        <p:txBody>
          <a:bodyPr vert="horz" lIns="117198" tIns="58599" rIns="117198" bIns="5859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19776" y="6357823"/>
            <a:ext cx="757411" cy="365210"/>
          </a:xfrm>
          <a:prstGeom prst="rect">
            <a:avLst/>
          </a:prstGeom>
        </p:spPr>
        <p:txBody>
          <a:bodyPr vert="horz" lIns="117198" tIns="58599" rIns="117198" bIns="5859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55D1-92A9-4B02-AD60-DEC4B6659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</p:sldLayoutIdLst>
  <p:hf hdr="0" dt="0"/>
  <p:txStyles>
    <p:titleStyle>
      <a:lvl1pPr algn="l" defTabSz="1172120" rtl="0" eaLnBrk="1" latinLnBrk="0" hangingPunct="1">
        <a:spcBef>
          <a:spcPct val="0"/>
        </a:spcBef>
        <a:buNone/>
        <a:defRPr sz="3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36" indent="-2036" algn="l" defTabSz="1172120" rtl="0" eaLnBrk="1" latinLnBrk="0" hangingPunct="1">
        <a:spcBef>
          <a:spcPct val="2000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29" indent="-4070" algn="l" defTabSz="117212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3580" indent="2036" algn="l" defTabSz="117212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2051210" indent="-293031" algn="l" defTabSz="117212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271" indent="-293031" algn="l" defTabSz="117212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331" indent="-293031" algn="l" defTabSz="11721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391" indent="-293031" algn="l" defTabSz="11721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452" indent="-293031" algn="l" defTabSz="11721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12" indent="-293031" algn="l" defTabSz="11721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061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120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181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241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299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362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422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8482" algn="l" defTabSz="117212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0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9D19DD38-6310-49CF-B390-4D1E01E56D5C}"/>
              </a:ext>
            </a:extLst>
          </p:cNvPr>
          <p:cNvSpPr/>
          <p:nvPr/>
        </p:nvSpPr>
        <p:spPr>
          <a:xfrm>
            <a:off x="0" y="5325270"/>
            <a:ext cx="4166674" cy="1534319"/>
          </a:xfrm>
          <a:custGeom>
            <a:avLst/>
            <a:gdLst>
              <a:gd name="connsiteX0" fmla="*/ 1571625 w 4166674"/>
              <a:gd name="connsiteY0" fmla="*/ 0 h 1534319"/>
              <a:gd name="connsiteX1" fmla="*/ 4027990 w 4166674"/>
              <a:gd name="connsiteY1" fmla="*/ 1306039 h 1534319"/>
              <a:gd name="connsiteX2" fmla="*/ 4166674 w 4166674"/>
              <a:gd name="connsiteY2" fmla="*/ 1534319 h 1534319"/>
              <a:gd name="connsiteX3" fmla="*/ 3285079 w 4166674"/>
              <a:gd name="connsiteY3" fmla="*/ 1534319 h 1534319"/>
              <a:gd name="connsiteX4" fmla="*/ 3149146 w 4166674"/>
              <a:gd name="connsiteY4" fmla="*/ 1384755 h 1534319"/>
              <a:gd name="connsiteX5" fmla="*/ 1571625 w 4166674"/>
              <a:gd name="connsiteY5" fmla="*/ 731324 h 1534319"/>
              <a:gd name="connsiteX6" fmla="*/ 152533 w 4166674"/>
              <a:gd name="connsiteY6" fmla="*/ 1240765 h 1534319"/>
              <a:gd name="connsiteX7" fmla="*/ 0 w 4166674"/>
              <a:gd name="connsiteY7" fmla="*/ 1379397 h 1534319"/>
              <a:gd name="connsiteX8" fmla="*/ 0 w 4166674"/>
              <a:gd name="connsiteY8" fmla="*/ 454508 h 1534319"/>
              <a:gd name="connsiteX9" fmla="*/ 159629 w 4166674"/>
              <a:gd name="connsiteY9" fmla="*/ 357531 h 1534319"/>
              <a:gd name="connsiteX10" fmla="*/ 1571625 w 4166674"/>
              <a:gd name="connsiteY10" fmla="*/ 0 h 153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6674" h="1534319">
                <a:moveTo>
                  <a:pt x="1571625" y="0"/>
                </a:moveTo>
                <a:cubicBezTo>
                  <a:pt x="2594137" y="0"/>
                  <a:pt x="3495648" y="518069"/>
                  <a:pt x="4027990" y="1306039"/>
                </a:cubicBezTo>
                <a:lnTo>
                  <a:pt x="4166674" y="1534319"/>
                </a:lnTo>
                <a:lnTo>
                  <a:pt x="3285079" y="1534319"/>
                </a:lnTo>
                <a:lnTo>
                  <a:pt x="3149146" y="1384755"/>
                </a:lnTo>
                <a:cubicBezTo>
                  <a:pt x="2745423" y="981032"/>
                  <a:pt x="2187685" y="731324"/>
                  <a:pt x="1571625" y="731324"/>
                </a:cubicBezTo>
                <a:cubicBezTo>
                  <a:pt x="1032573" y="731324"/>
                  <a:pt x="538173" y="922507"/>
                  <a:pt x="152533" y="1240765"/>
                </a:cubicBezTo>
                <a:lnTo>
                  <a:pt x="0" y="1379397"/>
                </a:lnTo>
                <a:lnTo>
                  <a:pt x="0" y="454508"/>
                </a:lnTo>
                <a:lnTo>
                  <a:pt x="159629" y="357531"/>
                </a:lnTo>
                <a:cubicBezTo>
                  <a:pt x="579364" y="129518"/>
                  <a:pt x="1060369" y="0"/>
                  <a:pt x="157162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7000CB5D-40F8-41FD-B4FB-4CA9426FE6AC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pPr algn="r"/>
              <a:t>2</a:t>
            </a:fld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BDDF6B-E01A-40BD-8416-300E84859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84" y="456215"/>
            <a:ext cx="1138016" cy="334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6B593D-8671-48D9-9402-E9EE89FED440}"/>
              </a:ext>
            </a:extLst>
          </p:cNvPr>
          <p:cNvSpPr txBox="1"/>
          <p:nvPr/>
        </p:nvSpPr>
        <p:spPr>
          <a:xfrm>
            <a:off x="8113453" y="3113617"/>
            <a:ext cx="3344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200" b="0" i="0" dirty="0">
                <a:effectLst/>
              </a:rPr>
              <a:t>11 августа 2022 года получена лицензия </a:t>
            </a:r>
            <a:br>
              <a:rPr lang="ru-RU" sz="1200" b="0" i="0" dirty="0">
                <a:effectLst/>
              </a:rPr>
            </a:br>
            <a:r>
              <a:rPr lang="ru-RU" sz="1200" b="0" i="0" dirty="0">
                <a:effectLst/>
              </a:rPr>
              <a:t>на реализацию программ среднего профессионального педагогического образования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38DB70B-9FED-44E2-BA4E-4ADE170D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Историческая справка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2A6B8C7-17FE-4DDA-BF32-0EDB9353D2B3}"/>
              </a:ext>
            </a:extLst>
          </p:cNvPr>
          <p:cNvSpPr/>
          <p:nvPr/>
        </p:nvSpPr>
        <p:spPr>
          <a:xfrm>
            <a:off x="6266127" y="0"/>
            <a:ext cx="3612619" cy="1552372"/>
          </a:xfrm>
          <a:custGeom>
            <a:avLst/>
            <a:gdLst>
              <a:gd name="connsiteX0" fmla="*/ 0 w 3612619"/>
              <a:gd name="connsiteY0" fmla="*/ 0 h 1552372"/>
              <a:gd name="connsiteX1" fmla="*/ 515696 w 3612619"/>
              <a:gd name="connsiteY1" fmla="*/ 0 h 1552372"/>
              <a:gd name="connsiteX2" fmla="*/ 523976 w 3612619"/>
              <a:gd name="connsiteY2" fmla="*/ 33869 h 1552372"/>
              <a:gd name="connsiteX3" fmla="*/ 1806310 w 3612619"/>
              <a:gd name="connsiteY3" fmla="*/ 1026098 h 1552372"/>
              <a:gd name="connsiteX4" fmla="*/ 3088645 w 3612619"/>
              <a:gd name="connsiteY4" fmla="*/ 33869 h 1552372"/>
              <a:gd name="connsiteX5" fmla="*/ 3096925 w 3612619"/>
              <a:gd name="connsiteY5" fmla="*/ 0 h 1552372"/>
              <a:gd name="connsiteX6" fmla="*/ 3612619 w 3612619"/>
              <a:gd name="connsiteY6" fmla="*/ 0 h 1552372"/>
              <a:gd name="connsiteX7" fmla="*/ 3611952 w 3612619"/>
              <a:gd name="connsiteY7" fmla="*/ 4597 h 1552372"/>
              <a:gd name="connsiteX8" fmla="*/ 1806310 w 3612619"/>
              <a:gd name="connsiteY8" fmla="*/ 1552372 h 1552372"/>
              <a:gd name="connsiteX9" fmla="*/ 667 w 3612619"/>
              <a:gd name="connsiteY9" fmla="*/ 4597 h 155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2619" h="1552372">
                <a:moveTo>
                  <a:pt x="0" y="0"/>
                </a:moveTo>
                <a:lnTo>
                  <a:pt x="515696" y="0"/>
                </a:lnTo>
                <a:lnTo>
                  <a:pt x="523976" y="33869"/>
                </a:lnTo>
                <a:cubicBezTo>
                  <a:pt x="693977" y="608716"/>
                  <a:pt x="1203799" y="1026098"/>
                  <a:pt x="1806310" y="1026098"/>
                </a:cubicBezTo>
                <a:cubicBezTo>
                  <a:pt x="2408822" y="1026098"/>
                  <a:pt x="2918644" y="608716"/>
                  <a:pt x="3088645" y="33869"/>
                </a:cubicBezTo>
                <a:lnTo>
                  <a:pt x="3096925" y="0"/>
                </a:lnTo>
                <a:lnTo>
                  <a:pt x="3612619" y="0"/>
                </a:lnTo>
                <a:lnTo>
                  <a:pt x="3611952" y="4597"/>
                </a:lnTo>
                <a:cubicBezTo>
                  <a:pt x="3440091" y="887910"/>
                  <a:pt x="2696980" y="1552372"/>
                  <a:pt x="1806310" y="1552372"/>
                </a:cubicBezTo>
                <a:cubicBezTo>
                  <a:pt x="915639" y="1552372"/>
                  <a:pt x="172528" y="887910"/>
                  <a:pt x="667" y="459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B4EA11-2401-4E37-80FD-B612E29F16D1}"/>
              </a:ext>
            </a:extLst>
          </p:cNvPr>
          <p:cNvSpPr txBox="1"/>
          <p:nvPr/>
        </p:nvSpPr>
        <p:spPr>
          <a:xfrm>
            <a:off x="1426855" y="2107197"/>
            <a:ext cx="2551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ru-RU" sz="1200" b="0" i="0" dirty="0">
                <a:effectLst/>
              </a:rPr>
              <a:t>создан 15 августа 2022 года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9006D1-A68D-44B8-BAD0-DFD04876BCB5}"/>
              </a:ext>
            </a:extLst>
          </p:cNvPr>
          <p:cNvSpPr txBox="1"/>
          <p:nvPr/>
        </p:nvSpPr>
        <p:spPr>
          <a:xfrm>
            <a:off x="3966580" y="4382451"/>
            <a:ext cx="419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800" b="1" dirty="0">
                <a:solidFill>
                  <a:schemeClr val="accent1"/>
                </a:solidFill>
              </a:rPr>
              <a:t>Где проводятся занятия?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59DE6F-0756-4D8E-A8F8-D53437E24750}"/>
              </a:ext>
            </a:extLst>
          </p:cNvPr>
          <p:cNvSpPr txBox="1"/>
          <p:nvPr/>
        </p:nvSpPr>
        <p:spPr>
          <a:xfrm>
            <a:off x="5155724" y="2634259"/>
            <a:ext cx="1801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4D4D4D"/>
                </a:solidFill>
                <a:effectLst/>
                <a:latin typeface="+mj-lt"/>
              </a:rPr>
              <a:t>Педагогический</a:t>
            </a:r>
          </a:p>
          <a:p>
            <a:pPr algn="ctr"/>
            <a:r>
              <a:rPr lang="ru-RU" sz="1800" b="1" i="0" dirty="0">
                <a:solidFill>
                  <a:srgbClr val="4D4D4D"/>
                </a:solidFill>
                <a:effectLst/>
                <a:latin typeface="+mj-lt"/>
              </a:rPr>
              <a:t>колледж </a:t>
            </a:r>
            <a:endParaRPr lang="ru-RU" sz="16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A4921D-008C-4C1E-BD37-613B85E78866}"/>
              </a:ext>
            </a:extLst>
          </p:cNvPr>
          <p:cNvSpPr txBox="1"/>
          <p:nvPr/>
        </p:nvSpPr>
        <p:spPr>
          <a:xfrm>
            <a:off x="8113452" y="1891753"/>
            <a:ext cx="350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200" b="0" i="0" dirty="0">
                <a:effectLst/>
              </a:rPr>
              <a:t>структурное подразделение ФГБОУ ВО «Череповецкий государственный университет»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BAD824-26AF-4E84-9DF4-A61B4604785E}"/>
              </a:ext>
            </a:extLst>
          </p:cNvPr>
          <p:cNvSpPr txBox="1"/>
          <p:nvPr/>
        </p:nvSpPr>
        <p:spPr>
          <a:xfrm>
            <a:off x="329042" y="3099225"/>
            <a:ext cx="3649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ru-RU" sz="1200" b="0" i="0" dirty="0">
                <a:effectLst/>
              </a:rPr>
              <a:t>участник проекта «Учитель школы будущего», направленного на быструю и качественную подготовку педагогических кадров в Вологодской области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486A43-8683-4553-865D-937E5DDD7FBC}"/>
              </a:ext>
            </a:extLst>
          </p:cNvPr>
          <p:cNvSpPr txBox="1"/>
          <p:nvPr/>
        </p:nvSpPr>
        <p:spPr>
          <a:xfrm>
            <a:off x="3002579" y="5511788"/>
            <a:ext cx="2099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2022-2023 уч. год</a:t>
            </a:r>
            <a:endParaRPr lang="ru-RU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0A047B-4829-4D8C-81C4-B84B5607FD08}"/>
              </a:ext>
            </a:extLst>
          </p:cNvPr>
          <p:cNvSpPr txBox="1"/>
          <p:nvPr/>
        </p:nvSpPr>
        <p:spPr>
          <a:xfrm>
            <a:off x="6734402" y="5508121"/>
            <a:ext cx="2099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000000"/>
                </a:solidFill>
                <a:effectLst/>
              </a:rPr>
              <a:t>2023-2024 уч. год</a:t>
            </a:r>
            <a:endParaRPr lang="ru-RU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353FD4-93EA-4E3B-8B59-DDECC297E9A2}"/>
              </a:ext>
            </a:extLst>
          </p:cNvPr>
          <p:cNvSpPr txBox="1"/>
          <p:nvPr/>
        </p:nvSpPr>
        <p:spPr>
          <a:xfrm>
            <a:off x="2566257" y="5937635"/>
            <a:ext cx="2972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</a:rPr>
              <a:t>Многопрофильный колледж</a:t>
            </a:r>
          </a:p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</a:rPr>
              <a:t>ул. Гоголя, 21</a:t>
            </a:r>
            <a:endParaRPr lang="ru-RU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E49616-1770-42C8-B69B-FEE95449E609}"/>
              </a:ext>
            </a:extLst>
          </p:cNvPr>
          <p:cNvSpPr txBox="1"/>
          <p:nvPr/>
        </p:nvSpPr>
        <p:spPr>
          <a:xfrm>
            <a:off x="6298080" y="5917024"/>
            <a:ext cx="2972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</a:rPr>
              <a:t>Учебный корпус ЧГУ</a:t>
            </a:r>
          </a:p>
          <a:p>
            <a:pPr algn="ctr"/>
            <a:r>
              <a:rPr lang="ru-RU" sz="1400" b="0" i="0" dirty="0">
                <a:solidFill>
                  <a:srgbClr val="000000"/>
                </a:solidFill>
                <a:effectLst/>
              </a:rPr>
              <a:t>пр. Победы, 12</a:t>
            </a:r>
            <a:endParaRPr lang="ru-RU" sz="1400" dirty="0"/>
          </a:p>
        </p:txBody>
      </p:sp>
      <p:pic>
        <p:nvPicPr>
          <p:cNvPr id="27" name="Рисунок 26" descr="Маркер со сплошной заливкой">
            <a:extLst>
              <a:ext uri="{FF2B5EF4-FFF2-40B4-BE49-F238E27FC236}">
                <a16:creationId xmlns:a16="http://schemas.microsoft.com/office/drawing/2014/main" xmlns="" id="{C526D71B-DF59-4973-AE32-CF32A4853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70656" y="4903134"/>
            <a:ext cx="563298" cy="563298"/>
          </a:xfrm>
          <a:prstGeom prst="rect">
            <a:avLst/>
          </a:prstGeom>
        </p:spPr>
      </p:pic>
      <p:pic>
        <p:nvPicPr>
          <p:cNvPr id="28" name="Рисунок 27" descr="Маркер со сплошной заливкой">
            <a:extLst>
              <a:ext uri="{FF2B5EF4-FFF2-40B4-BE49-F238E27FC236}">
                <a16:creationId xmlns:a16="http://schemas.microsoft.com/office/drawing/2014/main" xmlns="" id="{DA1B65C0-E12C-4C40-A478-154D6C6DD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2479" y="4948490"/>
            <a:ext cx="563298" cy="563298"/>
          </a:xfrm>
          <a:prstGeom prst="rect">
            <a:avLst/>
          </a:prstGeom>
        </p:spPr>
      </p:pic>
      <p:pic>
        <p:nvPicPr>
          <p:cNvPr id="30" name="Рисунок 29" descr="Шевроны со сплошной заливкой">
            <a:extLst>
              <a:ext uri="{FF2B5EF4-FFF2-40B4-BE49-F238E27FC236}">
                <a16:creationId xmlns:a16="http://schemas.microsoft.com/office/drawing/2014/main" xmlns="" id="{DC30A815-EAC3-4799-AA99-B010BE021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4991" y="5583151"/>
            <a:ext cx="523220" cy="52322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BCB0F409-AF25-4A8D-BF5A-64E4DDA0F05F}"/>
              </a:ext>
            </a:extLst>
          </p:cNvPr>
          <p:cNvGrpSpPr/>
          <p:nvPr/>
        </p:nvGrpSpPr>
        <p:grpSpPr>
          <a:xfrm>
            <a:off x="4085460" y="1997526"/>
            <a:ext cx="3961284" cy="1786446"/>
            <a:chOff x="4279084" y="1948581"/>
            <a:chExt cx="3881949" cy="1750668"/>
          </a:xfrm>
        </p:grpSpPr>
        <p:sp>
          <p:nvSpPr>
            <p:cNvPr id="86" name="Google Shape;9793;p135">
              <a:extLst>
                <a:ext uri="{FF2B5EF4-FFF2-40B4-BE49-F238E27FC236}">
                  <a16:creationId xmlns:a16="http://schemas.microsoft.com/office/drawing/2014/main" xmlns="" id="{C3A4D80E-A1F6-4FE0-BB4B-165EC7D94DF9}"/>
                </a:ext>
              </a:extLst>
            </p:cNvPr>
            <p:cNvSpPr/>
            <p:nvPr/>
          </p:nvSpPr>
          <p:spPr>
            <a:xfrm>
              <a:off x="4836823" y="2836040"/>
              <a:ext cx="488081" cy="25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tx2">
                  <a:lumMod val="25000"/>
                  <a:lumOff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9795;p135">
              <a:extLst>
                <a:ext uri="{FF2B5EF4-FFF2-40B4-BE49-F238E27FC236}">
                  <a16:creationId xmlns:a16="http://schemas.microsoft.com/office/drawing/2014/main" xmlns="" id="{778CAE53-2E42-4A60-AA83-8A85A33329DD}"/>
                </a:ext>
              </a:extLst>
            </p:cNvPr>
            <p:cNvSpPr/>
            <p:nvPr/>
          </p:nvSpPr>
          <p:spPr>
            <a:xfrm>
              <a:off x="4319348" y="2207821"/>
              <a:ext cx="500419" cy="1256437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19050" cap="rnd" cmpd="sng">
              <a:solidFill>
                <a:schemeClr val="tx2">
                  <a:lumMod val="25000"/>
                  <a:lumOff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9;p135">
              <a:extLst>
                <a:ext uri="{FF2B5EF4-FFF2-40B4-BE49-F238E27FC236}">
                  <a16:creationId xmlns:a16="http://schemas.microsoft.com/office/drawing/2014/main" xmlns="" id="{64F6DE9D-135C-4A6F-8124-6C31D9AB7034}"/>
                </a:ext>
              </a:extLst>
            </p:cNvPr>
            <p:cNvSpPr/>
            <p:nvPr/>
          </p:nvSpPr>
          <p:spPr>
            <a:xfrm>
              <a:off x="7077120" y="2836040"/>
              <a:ext cx="488081" cy="25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19050" cap="rnd" cmpd="sng">
              <a:solidFill>
                <a:schemeClr val="tx2">
                  <a:lumMod val="25000"/>
                  <a:lumOff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801;p135">
              <a:extLst>
                <a:ext uri="{FF2B5EF4-FFF2-40B4-BE49-F238E27FC236}">
                  <a16:creationId xmlns:a16="http://schemas.microsoft.com/office/drawing/2014/main" xmlns="" id="{AE21E6AC-1500-4F59-A8A4-90D572D97CFB}"/>
                </a:ext>
              </a:extLst>
            </p:cNvPr>
            <p:cNvSpPr/>
            <p:nvPr/>
          </p:nvSpPr>
          <p:spPr>
            <a:xfrm>
              <a:off x="7565169" y="2207821"/>
              <a:ext cx="516475" cy="1256437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19050" cap="rnd" cmpd="sng">
              <a:solidFill>
                <a:schemeClr val="tx2">
                  <a:lumMod val="25000"/>
                  <a:lumOff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05;p135">
              <a:extLst>
                <a:ext uri="{FF2B5EF4-FFF2-40B4-BE49-F238E27FC236}">
                  <a16:creationId xmlns:a16="http://schemas.microsoft.com/office/drawing/2014/main" xmlns="" id="{928595EA-C35C-48FD-946D-A9207B88B28E}"/>
                </a:ext>
              </a:extLst>
            </p:cNvPr>
            <p:cNvSpPr/>
            <p:nvPr/>
          </p:nvSpPr>
          <p:spPr>
            <a:xfrm>
              <a:off x="5327897" y="1948581"/>
              <a:ext cx="1751776" cy="1750668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tx2">
                  <a:lumMod val="25000"/>
                  <a:lumOff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9838;p135">
              <a:extLst>
                <a:ext uri="{FF2B5EF4-FFF2-40B4-BE49-F238E27FC236}">
                  <a16:creationId xmlns:a16="http://schemas.microsoft.com/office/drawing/2014/main" xmlns="" id="{5DAF7D65-CD96-42F3-9811-9E161A300B83}"/>
                </a:ext>
              </a:extLst>
            </p:cNvPr>
            <p:cNvSpPr/>
            <p:nvPr/>
          </p:nvSpPr>
          <p:spPr>
            <a:xfrm>
              <a:off x="4749342" y="2759118"/>
              <a:ext cx="148172" cy="148263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A1C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9839;p135">
              <a:extLst>
                <a:ext uri="{FF2B5EF4-FFF2-40B4-BE49-F238E27FC236}">
                  <a16:creationId xmlns:a16="http://schemas.microsoft.com/office/drawing/2014/main" xmlns="" id="{6F0347FE-C2B0-42F1-8211-6EA9B6E221CB}"/>
                </a:ext>
              </a:extLst>
            </p:cNvPr>
            <p:cNvSpPr/>
            <p:nvPr/>
          </p:nvSpPr>
          <p:spPr>
            <a:xfrm>
              <a:off x="4279084" y="3374349"/>
              <a:ext cx="154200" cy="148288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FA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40;p135">
              <a:extLst>
                <a:ext uri="{FF2B5EF4-FFF2-40B4-BE49-F238E27FC236}">
                  <a16:creationId xmlns:a16="http://schemas.microsoft.com/office/drawing/2014/main" xmlns="" id="{1DDBE021-EEC0-4CF7-A397-F945DAAE3E41}"/>
                </a:ext>
              </a:extLst>
            </p:cNvPr>
            <p:cNvSpPr/>
            <p:nvPr/>
          </p:nvSpPr>
          <p:spPr>
            <a:xfrm>
              <a:off x="4279084" y="2137125"/>
              <a:ext cx="154200" cy="148288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233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9841;p135">
              <a:extLst>
                <a:ext uri="{FF2B5EF4-FFF2-40B4-BE49-F238E27FC236}">
                  <a16:creationId xmlns:a16="http://schemas.microsoft.com/office/drawing/2014/main" xmlns="" id="{F9937E50-8852-4152-A469-CCC58D6546F5}"/>
                </a:ext>
              </a:extLst>
            </p:cNvPr>
            <p:cNvSpPr/>
            <p:nvPr/>
          </p:nvSpPr>
          <p:spPr>
            <a:xfrm>
              <a:off x="7494574" y="2759118"/>
              <a:ext cx="148172" cy="148263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A1C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9848;p135">
              <a:extLst>
                <a:ext uri="{FF2B5EF4-FFF2-40B4-BE49-F238E27FC236}">
                  <a16:creationId xmlns:a16="http://schemas.microsoft.com/office/drawing/2014/main" xmlns="" id="{C66798E6-17FB-438A-A6EF-6DF9B0847821}"/>
                </a:ext>
              </a:extLst>
            </p:cNvPr>
            <p:cNvSpPr/>
            <p:nvPr/>
          </p:nvSpPr>
          <p:spPr>
            <a:xfrm>
              <a:off x="8006833" y="2137093"/>
              <a:ext cx="154200" cy="148320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233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9849;p135">
              <a:extLst>
                <a:ext uri="{FF2B5EF4-FFF2-40B4-BE49-F238E27FC236}">
                  <a16:creationId xmlns:a16="http://schemas.microsoft.com/office/drawing/2014/main" xmlns="" id="{8268AE82-66FA-42BF-992C-E9D54ACBF552}"/>
                </a:ext>
              </a:extLst>
            </p:cNvPr>
            <p:cNvSpPr/>
            <p:nvPr/>
          </p:nvSpPr>
          <p:spPr>
            <a:xfrm>
              <a:off x="8006833" y="3374362"/>
              <a:ext cx="154200" cy="148263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FA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21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07BB3B9-71D3-4D43-8F87-98C8B06F3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46155"/>
              </p:ext>
            </p:extLst>
          </p:nvPr>
        </p:nvGraphicFramePr>
        <p:xfrm>
          <a:off x="1" y="1552454"/>
          <a:ext cx="12190413" cy="354342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3399498">
                  <a:extLst>
                    <a:ext uri="{9D8B030D-6E8A-4147-A177-3AD203B41FA5}">
                      <a16:colId xmlns:a16="http://schemas.microsoft.com/office/drawing/2014/main" xmlns="" val="4074617643"/>
                    </a:ext>
                  </a:extLst>
                </a:gridCol>
                <a:gridCol w="2596869">
                  <a:extLst>
                    <a:ext uri="{9D8B030D-6E8A-4147-A177-3AD203B41FA5}">
                      <a16:colId xmlns:a16="http://schemas.microsoft.com/office/drawing/2014/main" xmlns="" val="297333989"/>
                    </a:ext>
                  </a:extLst>
                </a:gridCol>
                <a:gridCol w="2064682">
                  <a:extLst>
                    <a:ext uri="{9D8B030D-6E8A-4147-A177-3AD203B41FA5}">
                      <a16:colId xmlns:a16="http://schemas.microsoft.com/office/drawing/2014/main" xmlns="" val="3449216805"/>
                    </a:ext>
                  </a:extLst>
                </a:gridCol>
                <a:gridCol w="2344903">
                  <a:extLst>
                    <a:ext uri="{9D8B030D-6E8A-4147-A177-3AD203B41FA5}">
                      <a16:colId xmlns:a16="http://schemas.microsoft.com/office/drawing/2014/main" xmlns="" val="3046056587"/>
                    </a:ext>
                  </a:extLst>
                </a:gridCol>
                <a:gridCol w="1784461">
                  <a:extLst>
                    <a:ext uri="{9D8B030D-6E8A-4147-A177-3AD203B41FA5}">
                      <a16:colId xmlns:a16="http://schemas.microsoft.com/office/drawing/2014/main" xmlns="" val="1270803514"/>
                    </a:ext>
                  </a:extLst>
                </a:gridCol>
              </a:tblGrid>
              <a:tr h="960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Название программы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Уровень образования 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Формы</a:t>
                      </a:r>
                      <a:b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обучения 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</a:rPr>
                        <a:t>Срок обучения 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Места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solidFill>
                      <a:schemeClr val="bg1">
                        <a:lumMod val="85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969454"/>
                  </a:ext>
                </a:extLst>
              </a:tr>
              <a:tr h="14793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ППССЗ по специальности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44.02.02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FA9746"/>
                          </a:solidFill>
                          <a:effectLst/>
                        </a:rPr>
                        <a:t>«Преподавание в начальных классах» </a:t>
                      </a:r>
                      <a:endParaRPr lang="ru-RU" sz="1600" b="1" dirty="0">
                        <a:solidFill>
                          <a:srgbClr val="FA9746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Среднее профессиональное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образование углубленной подготовки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Очная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33863"/>
                          </a:solidFill>
                          <a:effectLst/>
                        </a:rPr>
                        <a:t>3 года 10 месяцев  </a:t>
                      </a:r>
                      <a:endParaRPr lang="ru-RU" sz="1600" b="1" dirty="0">
                        <a:solidFill>
                          <a:srgbClr val="233863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на базе основного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общего образования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/>
                          </a:solidFill>
                          <a:effectLst/>
                        </a:rPr>
                        <a:t>50</a:t>
                      </a:r>
                      <a:endParaRPr lang="ru-RU" sz="1400" b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4632624"/>
                  </a:ext>
                </a:extLst>
              </a:tr>
              <a:tr h="11033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ППССЗ по специальности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44.02.01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FA9746"/>
                          </a:solidFill>
                          <a:effectLst/>
                        </a:rPr>
                        <a:t>«Дошкольное образование» </a:t>
                      </a:r>
                      <a:endParaRPr lang="ru-RU" sz="1600" b="1" dirty="0">
                        <a:solidFill>
                          <a:srgbClr val="FA9746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Среднее профессиональное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образование углубленной подготовки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Очная 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33863"/>
                          </a:solidFill>
                          <a:effectLst/>
                        </a:rPr>
                        <a:t>3 года 10 месяцев </a:t>
                      </a:r>
                      <a:endParaRPr lang="ru-RU" sz="1600" b="1" dirty="0">
                        <a:solidFill>
                          <a:srgbClr val="233863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базе основного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общего образования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1"/>
                          </a:solidFill>
                          <a:effectLst/>
                        </a:rPr>
                        <a:t>25</a:t>
                      </a:r>
                      <a:endParaRPr lang="ru-RU" sz="1400" b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6766678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8061D3-0DE7-4911-855B-C4C4E162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1"/>
                </a:solidFill>
              </a:rPr>
              <a:t>Перечень профессий на 2023-2024 год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Номер слайда 22">
            <a:extLst>
              <a:ext uri="{FF2B5EF4-FFF2-40B4-BE49-F238E27FC236}">
                <a16:creationId xmlns:a16="http://schemas.microsoft.com/office/drawing/2014/main" xmlns="" id="{494A5B99-1A24-4706-AE04-B3998D0C855F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pPr algn="r"/>
              <a:t>3</a:t>
            </a:fld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7EB726B-B9C7-4A98-A5BF-FD49D866E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84" y="456215"/>
            <a:ext cx="1138016" cy="334447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F185C530-363B-4F6D-B9FE-CF8F07644AFE}"/>
              </a:ext>
            </a:extLst>
          </p:cNvPr>
          <p:cNvSpPr/>
          <p:nvPr/>
        </p:nvSpPr>
        <p:spPr>
          <a:xfrm>
            <a:off x="0" y="5325270"/>
            <a:ext cx="4166674" cy="1534319"/>
          </a:xfrm>
          <a:custGeom>
            <a:avLst/>
            <a:gdLst>
              <a:gd name="connsiteX0" fmla="*/ 1571625 w 4166674"/>
              <a:gd name="connsiteY0" fmla="*/ 0 h 1534319"/>
              <a:gd name="connsiteX1" fmla="*/ 4027990 w 4166674"/>
              <a:gd name="connsiteY1" fmla="*/ 1306039 h 1534319"/>
              <a:gd name="connsiteX2" fmla="*/ 4166674 w 4166674"/>
              <a:gd name="connsiteY2" fmla="*/ 1534319 h 1534319"/>
              <a:gd name="connsiteX3" fmla="*/ 3285079 w 4166674"/>
              <a:gd name="connsiteY3" fmla="*/ 1534319 h 1534319"/>
              <a:gd name="connsiteX4" fmla="*/ 3149146 w 4166674"/>
              <a:gd name="connsiteY4" fmla="*/ 1384755 h 1534319"/>
              <a:gd name="connsiteX5" fmla="*/ 1571625 w 4166674"/>
              <a:gd name="connsiteY5" fmla="*/ 731324 h 1534319"/>
              <a:gd name="connsiteX6" fmla="*/ 152533 w 4166674"/>
              <a:gd name="connsiteY6" fmla="*/ 1240765 h 1534319"/>
              <a:gd name="connsiteX7" fmla="*/ 0 w 4166674"/>
              <a:gd name="connsiteY7" fmla="*/ 1379397 h 1534319"/>
              <a:gd name="connsiteX8" fmla="*/ 0 w 4166674"/>
              <a:gd name="connsiteY8" fmla="*/ 454508 h 1534319"/>
              <a:gd name="connsiteX9" fmla="*/ 159629 w 4166674"/>
              <a:gd name="connsiteY9" fmla="*/ 357531 h 1534319"/>
              <a:gd name="connsiteX10" fmla="*/ 1571625 w 4166674"/>
              <a:gd name="connsiteY10" fmla="*/ 0 h 153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6674" h="1534319">
                <a:moveTo>
                  <a:pt x="1571625" y="0"/>
                </a:moveTo>
                <a:cubicBezTo>
                  <a:pt x="2594137" y="0"/>
                  <a:pt x="3495648" y="518069"/>
                  <a:pt x="4027990" y="1306039"/>
                </a:cubicBezTo>
                <a:lnTo>
                  <a:pt x="4166674" y="1534319"/>
                </a:lnTo>
                <a:lnTo>
                  <a:pt x="3285079" y="1534319"/>
                </a:lnTo>
                <a:lnTo>
                  <a:pt x="3149146" y="1384755"/>
                </a:lnTo>
                <a:cubicBezTo>
                  <a:pt x="2745423" y="981032"/>
                  <a:pt x="2187685" y="731324"/>
                  <a:pt x="1571625" y="731324"/>
                </a:cubicBezTo>
                <a:cubicBezTo>
                  <a:pt x="1032573" y="731324"/>
                  <a:pt x="538173" y="922507"/>
                  <a:pt x="152533" y="1240765"/>
                </a:cubicBezTo>
                <a:lnTo>
                  <a:pt x="0" y="1379397"/>
                </a:lnTo>
                <a:lnTo>
                  <a:pt x="0" y="454508"/>
                </a:lnTo>
                <a:lnTo>
                  <a:pt x="159629" y="357531"/>
                </a:lnTo>
                <a:cubicBezTo>
                  <a:pt x="579364" y="129518"/>
                  <a:pt x="1060369" y="0"/>
                  <a:pt x="157162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xmlns="" id="{C606E102-3830-4FE7-BA10-B79008E0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4" y="5857200"/>
            <a:ext cx="114091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/>
              <a:t>Поданы документы в Департамент образования на выделение дополнительных 25 бюджетных мест по направлению </a:t>
            </a:r>
            <a:br>
              <a:rPr lang="ru-RU" altLang="ru-RU" sz="1200" dirty="0"/>
            </a:br>
            <a:r>
              <a:rPr lang="ru-RU" altLang="ru-RU" sz="1200" dirty="0"/>
              <a:t>44.02.02 «Преподавание в начальных классах»</a:t>
            </a:r>
          </a:p>
        </p:txBody>
      </p:sp>
    </p:spTree>
    <p:extLst>
      <p:ext uri="{BB962C8B-B14F-4D97-AF65-F5344CB8AC3E}">
        <p14:creationId xmlns:p14="http://schemas.microsoft.com/office/powerpoint/2010/main" val="27965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F928739-2B22-4DAA-8F3C-E2000AA3B400}"/>
              </a:ext>
            </a:extLst>
          </p:cNvPr>
          <p:cNvGrpSpPr/>
          <p:nvPr/>
        </p:nvGrpSpPr>
        <p:grpSpPr>
          <a:xfrm>
            <a:off x="-1" y="3677974"/>
            <a:ext cx="3553083" cy="3181613"/>
            <a:chOff x="-1" y="2959510"/>
            <a:chExt cx="4355432" cy="39000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B578245A-818A-4E50-A154-6E082A9F4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46" r="65653"/>
            <a:stretch/>
          </p:blipFill>
          <p:spPr>
            <a:xfrm>
              <a:off x="-1" y="2959510"/>
              <a:ext cx="4186989" cy="3900078"/>
            </a:xfrm>
            <a:prstGeom prst="snip1Rect">
              <a:avLst>
                <a:gd name="adj" fmla="val 50000"/>
              </a:avLst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C23F507-1773-495C-A0D9-4174AB7AF415}"/>
                </a:ext>
              </a:extLst>
            </p:cNvPr>
            <p:cNvSpPr/>
            <p:nvPr/>
          </p:nvSpPr>
          <p:spPr>
            <a:xfrm>
              <a:off x="2707105" y="3429794"/>
              <a:ext cx="625642" cy="6547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D3784E9-4BC2-4000-8F5F-0B7C53B1C89C}"/>
                </a:ext>
              </a:extLst>
            </p:cNvPr>
            <p:cNvSpPr/>
            <p:nvPr/>
          </p:nvSpPr>
          <p:spPr>
            <a:xfrm>
              <a:off x="3729789" y="4501878"/>
              <a:ext cx="625642" cy="6547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6" name="Номер слайда 22">
            <a:extLst>
              <a:ext uri="{FF2B5EF4-FFF2-40B4-BE49-F238E27FC236}">
                <a16:creationId xmlns:a16="http://schemas.microsoft.com/office/drawing/2014/main" xmlns="" id="{4F7B2824-C05B-43FB-9B27-E80606E8595D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pPr algn="r"/>
              <a:t>4</a:t>
            </a:fld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4B9B15B8-D8D5-4CC9-8ECB-CF07D3887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84" y="456215"/>
            <a:ext cx="1138016" cy="334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2BAFA7-04FE-40EA-8AD2-EADCCFCD1496}"/>
              </a:ext>
            </a:extLst>
          </p:cNvPr>
          <p:cNvSpPr txBox="1"/>
          <p:nvPr/>
        </p:nvSpPr>
        <p:spPr>
          <a:xfrm>
            <a:off x="1539324" y="1621317"/>
            <a:ext cx="322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</a:rPr>
              <a:t>Прием на обучение осуществляется по среднему баллу аттестата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EF6374-D478-474D-9DB3-FC5CCCDD9F93}"/>
              </a:ext>
            </a:extLst>
          </p:cNvPr>
          <p:cNvSpPr txBox="1"/>
          <p:nvPr/>
        </p:nvSpPr>
        <p:spPr>
          <a:xfrm>
            <a:off x="4798081" y="4385251"/>
            <a:ext cx="699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</a:rPr>
              <a:t>Результаты индивидуальных достижений или наличие договора о целевом обучении учитываются при равенстве результатов</a:t>
            </a:r>
          </a:p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</a:rPr>
              <a:t>При наличии результатов индивидуальных достижений и договора о целевом обучении учитывается в первую очередь договор о целевом обучении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8FDB3-995E-4380-B20C-EE43BF8D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1"/>
                </a:solidFill>
              </a:rPr>
              <a:t>Условия приема в колледж</a:t>
            </a:r>
            <a:endParaRPr lang="ru-RU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DAB27EF6-A490-498F-85F8-E9CB3F98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789" y="5857200"/>
            <a:ext cx="8092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/>
              <a:t>В случае равенства результатов при ранжировании поступающих, зачисление проводится на основании </a:t>
            </a:r>
            <a:br>
              <a:rPr lang="ru-RU" altLang="ru-RU" sz="1200" dirty="0"/>
            </a:br>
            <a:r>
              <a:rPr lang="ru-RU" altLang="ru-RU" sz="1200" dirty="0"/>
              <a:t>более высокой суммы баллов по предметам – Русский, Математика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8B651F-85B0-48E3-8AD7-F8134A286204}"/>
              </a:ext>
            </a:extLst>
          </p:cNvPr>
          <p:cNvSpPr txBox="1"/>
          <p:nvPr/>
        </p:nvSpPr>
        <p:spPr>
          <a:xfrm>
            <a:off x="1522134" y="2972187"/>
            <a:ext cx="3863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</a:rPr>
              <a:t>Дополнительно проводятся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вступительные испытания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в письменной форме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2E8507-34F2-4EC4-8D17-7CA5100A5011}"/>
              </a:ext>
            </a:extLst>
          </p:cNvPr>
          <p:cNvSpPr txBox="1"/>
          <p:nvPr/>
        </p:nvSpPr>
        <p:spPr>
          <a:xfrm>
            <a:off x="6243111" y="2801670"/>
            <a:ext cx="4894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Порядок проведения и результаты оценки вступительных испытаний, общие правила подачи и рассмотрения апелляций можно узнать в соответствующем Положении</a:t>
            </a:r>
            <a:r>
              <a:rPr lang="en-US" sz="1400" dirty="0"/>
              <a:t> </a:t>
            </a:r>
            <a:r>
              <a:rPr lang="ru-RU" sz="1400" dirty="0"/>
              <a:t>на сайте университета.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D75D89-7AD2-45AF-8414-541050CA1729}"/>
              </a:ext>
            </a:extLst>
          </p:cNvPr>
          <p:cNvSpPr txBox="1"/>
          <p:nvPr/>
        </p:nvSpPr>
        <p:spPr>
          <a:xfrm>
            <a:off x="6266126" y="1441351"/>
            <a:ext cx="5452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400" b="0" i="0" dirty="0">
                <a:solidFill>
                  <a:srgbClr val="000000"/>
                </a:solidFill>
                <a:effectLst/>
              </a:rPr>
              <a:t>Группа, дата, время и место проведения вступительного испытаний выкладывается на официальный сайт университета и информационный стенд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/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</a:rPr>
              <a:t>приемной комиссии не позднее 1 августа 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9F106B6-E08D-4BCB-988A-499464E8BDB5}"/>
              </a:ext>
            </a:extLst>
          </p:cNvPr>
          <p:cNvGrpSpPr/>
          <p:nvPr/>
        </p:nvGrpSpPr>
        <p:grpSpPr>
          <a:xfrm>
            <a:off x="806137" y="1503868"/>
            <a:ext cx="715997" cy="677276"/>
            <a:chOff x="806137" y="1503868"/>
            <a:chExt cx="715997" cy="67727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9ADF78B4-44BA-44FC-8081-AC93D6482417}"/>
                </a:ext>
              </a:extLst>
            </p:cNvPr>
            <p:cNvSpPr/>
            <p:nvPr/>
          </p:nvSpPr>
          <p:spPr>
            <a:xfrm>
              <a:off x="806137" y="1624652"/>
              <a:ext cx="556706" cy="55649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Закрытая книга со сплошной заливкой">
              <a:extLst>
                <a:ext uri="{FF2B5EF4-FFF2-40B4-BE49-F238E27FC236}">
                  <a16:creationId xmlns:a16="http://schemas.microsoft.com/office/drawing/2014/main" xmlns="" id="{72E85E3C-FF2D-49B4-B09E-C9586F25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882749" y="1503868"/>
              <a:ext cx="639385" cy="639385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5F6908E-0402-418D-8900-7FB5A66A21C4}"/>
              </a:ext>
            </a:extLst>
          </p:cNvPr>
          <p:cNvGrpSpPr/>
          <p:nvPr/>
        </p:nvGrpSpPr>
        <p:grpSpPr>
          <a:xfrm>
            <a:off x="823327" y="2848473"/>
            <a:ext cx="715997" cy="677276"/>
            <a:chOff x="823327" y="2768373"/>
            <a:chExt cx="715997" cy="67727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BC8CD8C1-7F37-4475-997C-0BE76DA09853}"/>
                </a:ext>
              </a:extLst>
            </p:cNvPr>
            <p:cNvSpPr/>
            <p:nvPr/>
          </p:nvSpPr>
          <p:spPr>
            <a:xfrm>
              <a:off x="823327" y="2889157"/>
              <a:ext cx="556706" cy="55649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Мозг в голове со сплошной заливкой">
              <a:extLst>
                <a:ext uri="{FF2B5EF4-FFF2-40B4-BE49-F238E27FC236}">
                  <a16:creationId xmlns:a16="http://schemas.microsoft.com/office/drawing/2014/main" xmlns="" id="{FFD6EFC1-1065-4670-B93E-3E897DB6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899939" y="2768373"/>
              <a:ext cx="639385" cy="63938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2C1FBF2-523A-4438-8C48-854B7EEE46FB}"/>
              </a:ext>
            </a:extLst>
          </p:cNvPr>
          <p:cNvGrpSpPr/>
          <p:nvPr/>
        </p:nvGrpSpPr>
        <p:grpSpPr>
          <a:xfrm>
            <a:off x="5402358" y="1499200"/>
            <a:ext cx="715997" cy="677276"/>
            <a:chOff x="5402358" y="1499200"/>
            <a:chExt cx="715997" cy="67727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AAC0506E-17C6-4346-AC83-10D9E74D5785}"/>
                </a:ext>
              </a:extLst>
            </p:cNvPr>
            <p:cNvSpPr/>
            <p:nvPr/>
          </p:nvSpPr>
          <p:spPr>
            <a:xfrm>
              <a:off x="5402358" y="1619984"/>
              <a:ext cx="556706" cy="55649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Часы со сплошной заливкой">
              <a:extLst>
                <a:ext uri="{FF2B5EF4-FFF2-40B4-BE49-F238E27FC236}">
                  <a16:creationId xmlns:a16="http://schemas.microsoft.com/office/drawing/2014/main" xmlns="" id="{D5EFF2F4-BFEE-4C2B-A439-476EADC49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5478970" y="1499200"/>
              <a:ext cx="639385" cy="63938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959F787-F90E-426E-AC34-FA714BF67751}"/>
              </a:ext>
            </a:extLst>
          </p:cNvPr>
          <p:cNvGrpSpPr/>
          <p:nvPr/>
        </p:nvGrpSpPr>
        <p:grpSpPr>
          <a:xfrm>
            <a:off x="5402358" y="2863908"/>
            <a:ext cx="715997" cy="677276"/>
            <a:chOff x="5402358" y="2783808"/>
            <a:chExt cx="715997" cy="67727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DE56860B-86EB-41A9-9464-96C1254C2C37}"/>
                </a:ext>
              </a:extLst>
            </p:cNvPr>
            <p:cNvSpPr/>
            <p:nvPr/>
          </p:nvSpPr>
          <p:spPr>
            <a:xfrm>
              <a:off x="5402358" y="2904592"/>
              <a:ext cx="556706" cy="55649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Документ со сплошной заливкой">
              <a:extLst>
                <a:ext uri="{FF2B5EF4-FFF2-40B4-BE49-F238E27FC236}">
                  <a16:creationId xmlns:a16="http://schemas.microsoft.com/office/drawing/2014/main" xmlns="" id="{59ABF647-B11B-4501-93C4-CDD80DF98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5478970" y="2783808"/>
              <a:ext cx="639385" cy="63938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5914B31-84D0-45A6-9EB2-8FDA58C90F30}"/>
              </a:ext>
            </a:extLst>
          </p:cNvPr>
          <p:cNvGrpSpPr/>
          <p:nvPr/>
        </p:nvGrpSpPr>
        <p:grpSpPr>
          <a:xfrm>
            <a:off x="3905377" y="4491937"/>
            <a:ext cx="715997" cy="677276"/>
            <a:chOff x="3905377" y="4296443"/>
            <a:chExt cx="715997" cy="677276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AE8ADDA7-5EAE-4D40-B0D6-16580E079DBC}"/>
                </a:ext>
              </a:extLst>
            </p:cNvPr>
            <p:cNvSpPr/>
            <p:nvPr/>
          </p:nvSpPr>
          <p:spPr>
            <a:xfrm>
              <a:off x="3905377" y="4417227"/>
              <a:ext cx="556706" cy="55649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Лента со сплошной заливкой">
              <a:extLst>
                <a:ext uri="{FF2B5EF4-FFF2-40B4-BE49-F238E27FC236}">
                  <a16:creationId xmlns:a16="http://schemas.microsoft.com/office/drawing/2014/main" xmlns="" id="{2C644A50-F9FB-4969-A6D1-47B930659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3981989" y="4296443"/>
              <a:ext cx="639385" cy="63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1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9ABC1F4-1A23-4FCF-9066-A2AD0C0B2417}"/>
              </a:ext>
            </a:extLst>
          </p:cNvPr>
          <p:cNvSpPr/>
          <p:nvPr/>
        </p:nvSpPr>
        <p:spPr>
          <a:xfrm>
            <a:off x="0" y="5325270"/>
            <a:ext cx="4166674" cy="1534319"/>
          </a:xfrm>
          <a:custGeom>
            <a:avLst/>
            <a:gdLst>
              <a:gd name="connsiteX0" fmla="*/ 1571625 w 4166674"/>
              <a:gd name="connsiteY0" fmla="*/ 0 h 1534319"/>
              <a:gd name="connsiteX1" fmla="*/ 4027990 w 4166674"/>
              <a:gd name="connsiteY1" fmla="*/ 1306039 h 1534319"/>
              <a:gd name="connsiteX2" fmla="*/ 4166674 w 4166674"/>
              <a:gd name="connsiteY2" fmla="*/ 1534319 h 1534319"/>
              <a:gd name="connsiteX3" fmla="*/ 3285079 w 4166674"/>
              <a:gd name="connsiteY3" fmla="*/ 1534319 h 1534319"/>
              <a:gd name="connsiteX4" fmla="*/ 3149146 w 4166674"/>
              <a:gd name="connsiteY4" fmla="*/ 1384755 h 1534319"/>
              <a:gd name="connsiteX5" fmla="*/ 1571625 w 4166674"/>
              <a:gd name="connsiteY5" fmla="*/ 731324 h 1534319"/>
              <a:gd name="connsiteX6" fmla="*/ 152533 w 4166674"/>
              <a:gd name="connsiteY6" fmla="*/ 1240765 h 1534319"/>
              <a:gd name="connsiteX7" fmla="*/ 0 w 4166674"/>
              <a:gd name="connsiteY7" fmla="*/ 1379397 h 1534319"/>
              <a:gd name="connsiteX8" fmla="*/ 0 w 4166674"/>
              <a:gd name="connsiteY8" fmla="*/ 454508 h 1534319"/>
              <a:gd name="connsiteX9" fmla="*/ 159629 w 4166674"/>
              <a:gd name="connsiteY9" fmla="*/ 357531 h 1534319"/>
              <a:gd name="connsiteX10" fmla="*/ 1571625 w 4166674"/>
              <a:gd name="connsiteY10" fmla="*/ 0 h 153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66674" h="1534319">
                <a:moveTo>
                  <a:pt x="1571625" y="0"/>
                </a:moveTo>
                <a:cubicBezTo>
                  <a:pt x="2594137" y="0"/>
                  <a:pt x="3495648" y="518069"/>
                  <a:pt x="4027990" y="1306039"/>
                </a:cubicBezTo>
                <a:lnTo>
                  <a:pt x="4166674" y="1534319"/>
                </a:lnTo>
                <a:lnTo>
                  <a:pt x="3285079" y="1534319"/>
                </a:lnTo>
                <a:lnTo>
                  <a:pt x="3149146" y="1384755"/>
                </a:lnTo>
                <a:cubicBezTo>
                  <a:pt x="2745423" y="981032"/>
                  <a:pt x="2187685" y="731324"/>
                  <a:pt x="1571625" y="731324"/>
                </a:cubicBezTo>
                <a:cubicBezTo>
                  <a:pt x="1032573" y="731324"/>
                  <a:pt x="538173" y="922507"/>
                  <a:pt x="152533" y="1240765"/>
                </a:cubicBezTo>
                <a:lnTo>
                  <a:pt x="0" y="1379397"/>
                </a:lnTo>
                <a:lnTo>
                  <a:pt x="0" y="454508"/>
                </a:lnTo>
                <a:lnTo>
                  <a:pt x="159629" y="357531"/>
                </a:lnTo>
                <a:cubicBezTo>
                  <a:pt x="579364" y="129518"/>
                  <a:pt x="1060369" y="0"/>
                  <a:pt x="157162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AA074-90CD-4467-9DD8-F9CC67C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accent1"/>
                </a:solidFill>
              </a:rPr>
              <a:t>Сроки приема документов</a:t>
            </a:r>
            <a:endParaRPr lang="ru-RU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658D2EF2-CFA2-4029-869F-7292AAF3B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34" y="5856006"/>
            <a:ext cx="114091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dirty="0"/>
              <a:t>В случае если численность поступающих превышает количество мест, финансовое обеспечение которых осуществляется за счет бюджетных ассигнований,  прием на обучение осуществляется на основе среднего балла основного общего образования и результатов вступительных испытаний.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2C824EF-EECE-4128-A060-C745318A3001}"/>
              </a:ext>
            </a:extLst>
          </p:cNvPr>
          <p:cNvGrpSpPr/>
          <p:nvPr/>
        </p:nvGrpSpPr>
        <p:grpSpPr>
          <a:xfrm>
            <a:off x="1014412" y="2064653"/>
            <a:ext cx="4938203" cy="968588"/>
            <a:chOff x="1014412" y="2064653"/>
            <a:chExt cx="4938203" cy="96858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52F9C305-A322-4F33-BAF3-0CCBE1341023}"/>
                </a:ext>
              </a:extLst>
            </p:cNvPr>
            <p:cNvGrpSpPr/>
            <p:nvPr/>
          </p:nvGrpSpPr>
          <p:grpSpPr>
            <a:xfrm>
              <a:off x="1014412" y="2064653"/>
              <a:ext cx="1023964" cy="968588"/>
              <a:chOff x="1014412" y="2064653"/>
              <a:chExt cx="1023964" cy="968588"/>
            </a:xfrm>
          </p:grpSpPr>
          <p:sp>
            <p:nvSpPr>
              <p:cNvPr id="3" name="Овал 2">
                <a:extLst>
                  <a:ext uri="{FF2B5EF4-FFF2-40B4-BE49-F238E27FC236}">
                    <a16:creationId xmlns:a16="http://schemas.microsoft.com/office/drawing/2014/main" xmlns="" id="{A63DEBA4-40F0-46E5-9BD7-5862056066BD}"/>
                  </a:ext>
                </a:extLst>
              </p:cNvPr>
              <p:cNvSpPr/>
              <p:nvPr/>
            </p:nvSpPr>
            <p:spPr>
              <a:xfrm>
                <a:off x="1014412" y="2237389"/>
                <a:ext cx="796158" cy="795852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 descr="Ежедневник со сплошной заливкой">
                <a:extLst>
                  <a:ext uri="{FF2B5EF4-FFF2-40B4-BE49-F238E27FC236}">
                    <a16:creationId xmlns:a16="http://schemas.microsoft.com/office/drawing/2014/main" xmlns="" id="{39F34229-44E9-4602-B583-836A26AFC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123976" y="206465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D08EC0B-4411-4D09-9DB8-2779A98596C4}"/>
                </a:ext>
              </a:extLst>
            </p:cNvPr>
            <p:cNvSpPr txBox="1"/>
            <p:nvPr/>
          </p:nvSpPr>
          <p:spPr>
            <a:xfrm>
              <a:off x="2089460" y="2296761"/>
              <a:ext cx="386315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/>
                <a:t>Прием документов</a:t>
              </a:r>
            </a:p>
            <a:p>
              <a:r>
                <a:rPr lang="ru-RU" sz="2400" b="1" dirty="0"/>
                <a:t>20 июня – 10 августа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152D94E-DDCD-4EF4-8D21-DE721BFA8C95}"/>
              </a:ext>
            </a:extLst>
          </p:cNvPr>
          <p:cNvGrpSpPr/>
          <p:nvPr/>
        </p:nvGrpSpPr>
        <p:grpSpPr>
          <a:xfrm>
            <a:off x="6070857" y="2069342"/>
            <a:ext cx="5811043" cy="1089193"/>
            <a:chOff x="6070857" y="2069342"/>
            <a:chExt cx="5811043" cy="108919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76C909A0-222D-480A-B536-2C49276C6CB0}"/>
                </a:ext>
              </a:extLst>
            </p:cNvPr>
            <p:cNvGrpSpPr/>
            <p:nvPr/>
          </p:nvGrpSpPr>
          <p:grpSpPr>
            <a:xfrm>
              <a:off x="6070857" y="2069342"/>
              <a:ext cx="1023964" cy="963899"/>
              <a:chOff x="6070857" y="2069342"/>
              <a:chExt cx="1023964" cy="96389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xmlns="" id="{D44EF41C-1867-4C0E-9870-3CF60D6FE525}"/>
                  </a:ext>
                </a:extLst>
              </p:cNvPr>
              <p:cNvSpPr/>
              <p:nvPr/>
            </p:nvSpPr>
            <p:spPr>
              <a:xfrm>
                <a:off x="6070857" y="2237389"/>
                <a:ext cx="796158" cy="795852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Рисунок 15" descr="Мозг в голове со сплошной заливкой">
                <a:extLst>
                  <a:ext uri="{FF2B5EF4-FFF2-40B4-BE49-F238E27FC236}">
                    <a16:creationId xmlns:a16="http://schemas.microsoft.com/office/drawing/2014/main" xmlns="" id="{E47714BB-D259-4D3A-908C-DE87AFD94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/>
            </p:blipFill>
            <p:spPr>
              <a:xfrm>
                <a:off x="6180421" y="206934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F8C5915-6F19-4D63-BC70-7B75201F473E}"/>
                </a:ext>
              </a:extLst>
            </p:cNvPr>
            <p:cNvSpPr txBox="1"/>
            <p:nvPr/>
          </p:nvSpPr>
          <p:spPr>
            <a:xfrm>
              <a:off x="7150384" y="2112095"/>
              <a:ext cx="4731516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/>
                <a:t>Вступительные испытания </a:t>
              </a:r>
              <a:r>
                <a:rPr lang="ru-RU" sz="14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(предварительные даты) </a:t>
              </a:r>
            </a:p>
            <a:p>
              <a:r>
                <a:rPr lang="ru-RU" sz="2400" b="1" dirty="0"/>
                <a:t>11 – 12 августа </a:t>
              </a:r>
            </a:p>
            <a:p>
              <a:r>
                <a:rPr lang="ru-RU" sz="2400" b="1" dirty="0"/>
                <a:t>14 августа</a:t>
              </a:r>
              <a:r>
                <a:rPr lang="ru-RU" sz="1050" b="1" dirty="0"/>
                <a:t> </a:t>
              </a:r>
              <a:r>
                <a:rPr lang="ru-RU" sz="14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(резервный день)</a:t>
              </a:r>
              <a:endParaRPr lang="ru-RU" sz="24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9BB25509-8552-4CEE-AF60-9C9517B2D304}"/>
              </a:ext>
            </a:extLst>
          </p:cNvPr>
          <p:cNvGrpSpPr/>
          <p:nvPr/>
        </p:nvGrpSpPr>
        <p:grpSpPr>
          <a:xfrm>
            <a:off x="3538537" y="3817714"/>
            <a:ext cx="6597695" cy="1124872"/>
            <a:chOff x="3538537" y="3817714"/>
            <a:chExt cx="6597695" cy="11248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39125A9-822A-40E6-9602-276E486BC01E}"/>
                </a:ext>
              </a:extLst>
            </p:cNvPr>
            <p:cNvSpPr txBox="1"/>
            <p:nvPr/>
          </p:nvSpPr>
          <p:spPr>
            <a:xfrm>
              <a:off x="4591076" y="3834590"/>
              <a:ext cx="554515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/>
                <a:t>до 16:00 15 августа </a:t>
              </a:r>
            </a:p>
            <a:p>
              <a:r>
                <a:rPr lang="ru-RU" sz="1400" dirty="0"/>
                <a:t>Необходимо предоставить оригинал документа об образовании </a:t>
              </a:r>
              <a:r>
                <a:rPr lang="ru-RU" sz="14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(аттестат об основном общем образовании) </a:t>
              </a:r>
            </a:p>
            <a:p>
              <a:r>
                <a:rPr lang="ru-RU" sz="1400" dirty="0"/>
                <a:t>в приемную комиссию Педагогического колледжа</a:t>
              </a:r>
              <a:endParaRPr lang="ru-RU" sz="1400" b="1" dirty="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A02149F5-C25C-41DD-B69D-D0AAEFA20986}"/>
                </a:ext>
              </a:extLst>
            </p:cNvPr>
            <p:cNvGrpSpPr/>
            <p:nvPr/>
          </p:nvGrpSpPr>
          <p:grpSpPr>
            <a:xfrm>
              <a:off x="3538537" y="3817714"/>
              <a:ext cx="1023964" cy="950339"/>
              <a:chOff x="3538537" y="3817714"/>
              <a:chExt cx="1023964" cy="950339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43F1F184-6DF5-4B87-931B-4EE9899B4A0D}"/>
                  </a:ext>
                </a:extLst>
              </p:cNvPr>
              <p:cNvSpPr/>
              <p:nvPr/>
            </p:nvSpPr>
            <p:spPr>
              <a:xfrm>
                <a:off x="3538537" y="3972201"/>
                <a:ext cx="796158" cy="795852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 descr="Банк со сплошной заливкой">
                <a:extLst>
                  <a:ext uri="{FF2B5EF4-FFF2-40B4-BE49-F238E27FC236}">
                    <a16:creationId xmlns:a16="http://schemas.microsoft.com/office/drawing/2014/main" xmlns="" id="{728D44FA-6006-4BFE-91F1-B1DB876B4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/>
            </p:blipFill>
            <p:spPr>
              <a:xfrm>
                <a:off x="3648101" y="3817714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5DD4F544-5528-4090-8AC6-74E5857DEDFC}"/>
              </a:ext>
            </a:extLst>
          </p:cNvPr>
          <p:cNvSpPr/>
          <p:nvPr/>
        </p:nvSpPr>
        <p:spPr>
          <a:xfrm>
            <a:off x="6266127" y="0"/>
            <a:ext cx="3612619" cy="1552372"/>
          </a:xfrm>
          <a:custGeom>
            <a:avLst/>
            <a:gdLst>
              <a:gd name="connsiteX0" fmla="*/ 0 w 3612619"/>
              <a:gd name="connsiteY0" fmla="*/ 0 h 1552372"/>
              <a:gd name="connsiteX1" fmla="*/ 515696 w 3612619"/>
              <a:gd name="connsiteY1" fmla="*/ 0 h 1552372"/>
              <a:gd name="connsiteX2" fmla="*/ 523976 w 3612619"/>
              <a:gd name="connsiteY2" fmla="*/ 33869 h 1552372"/>
              <a:gd name="connsiteX3" fmla="*/ 1806310 w 3612619"/>
              <a:gd name="connsiteY3" fmla="*/ 1026098 h 1552372"/>
              <a:gd name="connsiteX4" fmla="*/ 3088645 w 3612619"/>
              <a:gd name="connsiteY4" fmla="*/ 33869 h 1552372"/>
              <a:gd name="connsiteX5" fmla="*/ 3096925 w 3612619"/>
              <a:gd name="connsiteY5" fmla="*/ 0 h 1552372"/>
              <a:gd name="connsiteX6" fmla="*/ 3612619 w 3612619"/>
              <a:gd name="connsiteY6" fmla="*/ 0 h 1552372"/>
              <a:gd name="connsiteX7" fmla="*/ 3611952 w 3612619"/>
              <a:gd name="connsiteY7" fmla="*/ 4597 h 1552372"/>
              <a:gd name="connsiteX8" fmla="*/ 1806310 w 3612619"/>
              <a:gd name="connsiteY8" fmla="*/ 1552372 h 1552372"/>
              <a:gd name="connsiteX9" fmla="*/ 667 w 3612619"/>
              <a:gd name="connsiteY9" fmla="*/ 4597 h 155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2619" h="1552372">
                <a:moveTo>
                  <a:pt x="0" y="0"/>
                </a:moveTo>
                <a:lnTo>
                  <a:pt x="515696" y="0"/>
                </a:lnTo>
                <a:lnTo>
                  <a:pt x="523976" y="33869"/>
                </a:lnTo>
                <a:cubicBezTo>
                  <a:pt x="693977" y="608716"/>
                  <a:pt x="1203799" y="1026098"/>
                  <a:pt x="1806310" y="1026098"/>
                </a:cubicBezTo>
                <a:cubicBezTo>
                  <a:pt x="2408822" y="1026098"/>
                  <a:pt x="2918644" y="608716"/>
                  <a:pt x="3088645" y="33869"/>
                </a:cubicBezTo>
                <a:lnTo>
                  <a:pt x="3096925" y="0"/>
                </a:lnTo>
                <a:lnTo>
                  <a:pt x="3612619" y="0"/>
                </a:lnTo>
                <a:lnTo>
                  <a:pt x="3611952" y="4597"/>
                </a:lnTo>
                <a:cubicBezTo>
                  <a:pt x="3440091" y="887910"/>
                  <a:pt x="2696980" y="1552372"/>
                  <a:pt x="1806310" y="1552372"/>
                </a:cubicBezTo>
                <a:cubicBezTo>
                  <a:pt x="915639" y="1552372"/>
                  <a:pt x="172528" y="887910"/>
                  <a:pt x="667" y="459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Номер слайда 22">
            <a:extLst>
              <a:ext uri="{FF2B5EF4-FFF2-40B4-BE49-F238E27FC236}">
                <a16:creationId xmlns:a16="http://schemas.microsoft.com/office/drawing/2014/main" xmlns="" id="{BF41E3B0-1F6F-48F0-9A2A-892F0D5E0354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pPr algn="r"/>
              <a:t>5</a:t>
            </a:fld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C4DDB85-1A5E-4573-9E99-9011E8020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84" y="456215"/>
            <a:ext cx="1138016" cy="3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B3820410-36CC-4265-89DE-FB89D8D9E812}"/>
              </a:ext>
            </a:extLst>
          </p:cNvPr>
          <p:cNvSpPr/>
          <p:nvPr/>
        </p:nvSpPr>
        <p:spPr>
          <a:xfrm>
            <a:off x="6266127" y="0"/>
            <a:ext cx="3612619" cy="1552372"/>
          </a:xfrm>
          <a:custGeom>
            <a:avLst/>
            <a:gdLst>
              <a:gd name="connsiteX0" fmla="*/ 0 w 3612619"/>
              <a:gd name="connsiteY0" fmla="*/ 0 h 1552372"/>
              <a:gd name="connsiteX1" fmla="*/ 515696 w 3612619"/>
              <a:gd name="connsiteY1" fmla="*/ 0 h 1552372"/>
              <a:gd name="connsiteX2" fmla="*/ 523976 w 3612619"/>
              <a:gd name="connsiteY2" fmla="*/ 33869 h 1552372"/>
              <a:gd name="connsiteX3" fmla="*/ 1806310 w 3612619"/>
              <a:gd name="connsiteY3" fmla="*/ 1026098 h 1552372"/>
              <a:gd name="connsiteX4" fmla="*/ 3088645 w 3612619"/>
              <a:gd name="connsiteY4" fmla="*/ 33869 h 1552372"/>
              <a:gd name="connsiteX5" fmla="*/ 3096925 w 3612619"/>
              <a:gd name="connsiteY5" fmla="*/ 0 h 1552372"/>
              <a:gd name="connsiteX6" fmla="*/ 3612619 w 3612619"/>
              <a:gd name="connsiteY6" fmla="*/ 0 h 1552372"/>
              <a:gd name="connsiteX7" fmla="*/ 3611952 w 3612619"/>
              <a:gd name="connsiteY7" fmla="*/ 4597 h 1552372"/>
              <a:gd name="connsiteX8" fmla="*/ 1806310 w 3612619"/>
              <a:gd name="connsiteY8" fmla="*/ 1552372 h 1552372"/>
              <a:gd name="connsiteX9" fmla="*/ 667 w 3612619"/>
              <a:gd name="connsiteY9" fmla="*/ 4597 h 155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2619" h="1552372">
                <a:moveTo>
                  <a:pt x="0" y="0"/>
                </a:moveTo>
                <a:lnTo>
                  <a:pt x="515696" y="0"/>
                </a:lnTo>
                <a:lnTo>
                  <a:pt x="523976" y="33869"/>
                </a:lnTo>
                <a:cubicBezTo>
                  <a:pt x="693977" y="608716"/>
                  <a:pt x="1203799" y="1026098"/>
                  <a:pt x="1806310" y="1026098"/>
                </a:cubicBezTo>
                <a:cubicBezTo>
                  <a:pt x="2408822" y="1026098"/>
                  <a:pt x="2918644" y="608716"/>
                  <a:pt x="3088645" y="33869"/>
                </a:cubicBezTo>
                <a:lnTo>
                  <a:pt x="3096925" y="0"/>
                </a:lnTo>
                <a:lnTo>
                  <a:pt x="3612619" y="0"/>
                </a:lnTo>
                <a:lnTo>
                  <a:pt x="3611952" y="4597"/>
                </a:lnTo>
                <a:cubicBezTo>
                  <a:pt x="3440091" y="887910"/>
                  <a:pt x="2696980" y="1552372"/>
                  <a:pt x="1806310" y="1552372"/>
                </a:cubicBezTo>
                <a:cubicBezTo>
                  <a:pt x="915639" y="1552372"/>
                  <a:pt x="172528" y="887910"/>
                  <a:pt x="667" y="459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24E1259-C211-4540-A46C-8ECD1E76AF1C}"/>
              </a:ext>
            </a:extLst>
          </p:cNvPr>
          <p:cNvGrpSpPr/>
          <p:nvPr/>
        </p:nvGrpSpPr>
        <p:grpSpPr>
          <a:xfrm>
            <a:off x="7166639" y="132011"/>
            <a:ext cx="4891659" cy="6595565"/>
            <a:chOff x="7166639" y="132011"/>
            <a:chExt cx="4891659" cy="6595565"/>
          </a:xfrm>
        </p:grpSpPr>
        <p:pic>
          <p:nvPicPr>
            <p:cNvPr id="1028" name="Picture 4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878A9C2F-7EEB-40D7-B93B-4E912C32A2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" t="6896" r="1556" b="4658"/>
            <a:stretch/>
          </p:blipFill>
          <p:spPr bwMode="auto">
            <a:xfrm>
              <a:off x="10005661" y="3414128"/>
              <a:ext cx="2052637" cy="331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C076782D-99B9-4DB7-9691-2B10BE8AF7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6" t="267" r="26992" b="-267"/>
            <a:stretch/>
          </p:blipFill>
          <p:spPr bwMode="auto">
            <a:xfrm>
              <a:off x="7166639" y="3414079"/>
              <a:ext cx="2802419" cy="331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A49A4A53-FB9D-4E83-B21A-187BD03177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5" r="16055"/>
            <a:stretch/>
          </p:blipFill>
          <p:spPr bwMode="auto">
            <a:xfrm>
              <a:off x="7166639" y="132011"/>
              <a:ext cx="2004520" cy="324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317CE71C-6B3C-47AF-BC31-9A94F3E08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1" t="2845" r="22015"/>
            <a:stretch/>
          </p:blipFill>
          <p:spPr bwMode="auto">
            <a:xfrm>
              <a:off x="9199733" y="132012"/>
              <a:ext cx="2858565" cy="324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EF12E-D761-4742-ABEE-46672525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13" y="351505"/>
            <a:ext cx="6515799" cy="1101980"/>
          </a:xfrm>
        </p:spPr>
        <p:txBody>
          <a:bodyPr/>
          <a:lstStyle/>
          <a:p>
            <a:r>
              <a:rPr lang="ru-RU" altLang="ru-RU" dirty="0">
                <a:solidFill>
                  <a:schemeClr val="accent1"/>
                </a:solidFill>
              </a:rPr>
              <a:t>Отзывы студентов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C5547F7-1FB8-46C3-BFD3-16F50E1533B1}"/>
              </a:ext>
            </a:extLst>
          </p:cNvPr>
          <p:cNvGrpSpPr/>
          <p:nvPr/>
        </p:nvGrpSpPr>
        <p:grpSpPr>
          <a:xfrm>
            <a:off x="835590" y="1371775"/>
            <a:ext cx="5676927" cy="1583806"/>
            <a:chOff x="835590" y="1371775"/>
            <a:chExt cx="5676927" cy="158380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DB8BA9FA-ABF2-4089-B832-3A12AA546DBA}"/>
                </a:ext>
              </a:extLst>
            </p:cNvPr>
            <p:cNvSpPr/>
            <p:nvPr/>
          </p:nvSpPr>
          <p:spPr>
            <a:xfrm>
              <a:off x="835590" y="1371775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027E32-A515-4478-9CA4-0930A87FFEE4}"/>
                </a:ext>
              </a:extLst>
            </p:cNvPr>
            <p:cNvSpPr txBox="1"/>
            <p:nvPr/>
          </p:nvSpPr>
          <p:spPr>
            <a:xfrm>
              <a:off x="1037592" y="1570514"/>
              <a:ext cx="527292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i="0" dirty="0">
                  <a:solidFill>
                    <a:srgbClr val="A1C0EE"/>
                  </a:solidFill>
                  <a:effectLst/>
                  <a:latin typeface="+mj-lt"/>
                </a:rPr>
                <a:t>Дарья Никитина</a:t>
              </a:r>
              <a:endParaRPr lang="en-US" sz="1400" b="1" i="0" dirty="0">
                <a:solidFill>
                  <a:srgbClr val="A1C0EE"/>
                </a:solidFill>
                <a:effectLst/>
                <a:latin typeface="+mj-lt"/>
              </a:endParaRPr>
            </a:p>
            <a:p>
              <a:pPr algn="ctr" fontAlgn="base"/>
              <a:endParaRPr lang="en-US" sz="1400" b="0" i="0" dirty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ctr" fontAlgn="base"/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В Педагогическом колледже я открыла для себя любовь </a:t>
              </a: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/>
              </a:r>
              <a:br>
                <a:rPr lang="en-US" sz="1400" dirty="0">
                  <a:solidFill>
                    <a:srgbClr val="000000"/>
                  </a:solidFill>
                  <a:latin typeface="+mj-lt"/>
                </a:rPr>
              </a:br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к математике, оказывается, всё зависит от того, кто её преподаёт, а преподаватели у нас самые лучшие!</a:t>
              </a:r>
              <a:r>
                <a:rPr lang="ru-RU" sz="1400" b="0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C4D5448-B9A9-452B-8E89-208FE3E0A595}"/>
                </a:ext>
              </a:extLst>
            </p:cNvPr>
            <p:cNvSpPr txBox="1"/>
            <p:nvPr/>
          </p:nvSpPr>
          <p:spPr>
            <a:xfrm>
              <a:off x="860975" y="1872474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A1C0EE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A1C0E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8FB8AB8-6B3A-40F8-82D4-EF5EEA491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1947591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37E919A-4D22-4D10-BCF4-03A01F57FC65}"/>
                </a:ext>
              </a:extLst>
            </p:cNvPr>
            <p:cNvSpPr txBox="1"/>
            <p:nvPr/>
          </p:nvSpPr>
          <p:spPr>
            <a:xfrm rot="10800000">
              <a:off x="6133898" y="2370806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A1C0EE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A1C0EE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4346FC9-88A2-441E-B8F9-D0EC1A96577B}"/>
              </a:ext>
            </a:extLst>
          </p:cNvPr>
          <p:cNvGrpSpPr/>
          <p:nvPr/>
        </p:nvGrpSpPr>
        <p:grpSpPr>
          <a:xfrm>
            <a:off x="835590" y="3174339"/>
            <a:ext cx="5676927" cy="1571882"/>
            <a:chOff x="835590" y="3174339"/>
            <a:chExt cx="5676927" cy="1571882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507572-717E-4129-ABA7-64AC847A17EB}"/>
                </a:ext>
              </a:extLst>
            </p:cNvPr>
            <p:cNvSpPr/>
            <p:nvPr/>
          </p:nvSpPr>
          <p:spPr>
            <a:xfrm>
              <a:off x="835590" y="3174339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4BB5A2-3D14-42D9-85A4-E05FD32ACD75}"/>
                </a:ext>
              </a:extLst>
            </p:cNvPr>
            <p:cNvSpPr txBox="1"/>
            <p:nvPr/>
          </p:nvSpPr>
          <p:spPr>
            <a:xfrm>
              <a:off x="1037593" y="3265356"/>
              <a:ext cx="527292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dirty="0">
                  <a:solidFill>
                    <a:srgbClr val="FA9746"/>
                  </a:solidFill>
                  <a:latin typeface="+mj-lt"/>
                </a:rPr>
                <a:t>Анна </a:t>
              </a:r>
              <a:r>
                <a:rPr lang="ru-RU" sz="1400" b="1" dirty="0" err="1">
                  <a:solidFill>
                    <a:srgbClr val="FA9746"/>
                  </a:solidFill>
                  <a:latin typeface="+mj-lt"/>
                </a:rPr>
                <a:t>Жиганова</a:t>
              </a:r>
              <a:endParaRPr lang="en-US" sz="1400" b="1" dirty="0">
                <a:solidFill>
                  <a:srgbClr val="FA9746"/>
                </a:solidFill>
                <a:latin typeface="+mj-lt"/>
              </a:endParaRPr>
            </a:p>
            <a:p>
              <a:pPr algn="ctr" fontAlgn="base"/>
              <a:endParaRPr lang="en-US" sz="1400" dirty="0">
                <a:solidFill>
                  <a:srgbClr val="000000"/>
                </a:solidFill>
                <a:latin typeface="+mj-lt"/>
              </a:endParaRPr>
            </a:p>
            <a:p>
              <a:pPr algn="ctr" fontAlgn="base"/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Когда я узнала, что в Череповце открылся Педагогический колледж, я забрала документы из другого города и приехала сюда. Мне очень нравится наш </a:t>
              </a:r>
              <a:r>
                <a:rPr lang="ru-RU" sz="1400" smtClean="0">
                  <a:solidFill>
                    <a:srgbClr val="000000"/>
                  </a:solidFill>
                  <a:latin typeface="+mj-lt"/>
                </a:rPr>
                <a:t>коллеж, потому </a:t>
              </a:r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что учёба дается легко и с удовольствием.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F11AB3B-EC97-4FBE-AFAD-4E4C69CE104C}"/>
                </a:ext>
              </a:extLst>
            </p:cNvPr>
            <p:cNvSpPr txBox="1"/>
            <p:nvPr/>
          </p:nvSpPr>
          <p:spPr>
            <a:xfrm>
              <a:off x="860975" y="3569423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A9746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FA974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7134BCA0-01A2-4BB1-A4B2-2BA36523A935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3644540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6AD49F9-1268-4273-86E9-8425D5051449}"/>
                </a:ext>
              </a:extLst>
            </p:cNvPr>
            <p:cNvSpPr txBox="1"/>
            <p:nvPr/>
          </p:nvSpPr>
          <p:spPr>
            <a:xfrm rot="10800000">
              <a:off x="6133898" y="4161446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A9746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FA974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FC4D27D-3942-4D3D-BE19-F5AFB87A1B48}"/>
              </a:ext>
            </a:extLst>
          </p:cNvPr>
          <p:cNvGrpSpPr/>
          <p:nvPr/>
        </p:nvGrpSpPr>
        <p:grpSpPr>
          <a:xfrm>
            <a:off x="835590" y="4941055"/>
            <a:ext cx="5676927" cy="1567028"/>
            <a:chOff x="835590" y="4941055"/>
            <a:chExt cx="5676927" cy="156702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47BD5E69-05C1-437D-8A95-A2E64C251850}"/>
                </a:ext>
              </a:extLst>
            </p:cNvPr>
            <p:cNvSpPr/>
            <p:nvPr/>
          </p:nvSpPr>
          <p:spPr>
            <a:xfrm>
              <a:off x="835590" y="4941055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1F7FEF-E6D5-4540-9CFC-676AD12683E5}"/>
                </a:ext>
              </a:extLst>
            </p:cNvPr>
            <p:cNvSpPr txBox="1"/>
            <p:nvPr/>
          </p:nvSpPr>
          <p:spPr>
            <a:xfrm>
              <a:off x="1037593" y="5139794"/>
              <a:ext cx="52729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dirty="0">
                  <a:solidFill>
                    <a:srgbClr val="233863"/>
                  </a:solidFill>
                  <a:latin typeface="+mj-lt"/>
                </a:rPr>
                <a:t>Виктория </a:t>
              </a:r>
              <a:r>
                <a:rPr lang="ru-RU" sz="1400" b="1" dirty="0" err="1">
                  <a:solidFill>
                    <a:srgbClr val="233863"/>
                  </a:solidFill>
                  <a:latin typeface="+mj-lt"/>
                </a:rPr>
                <a:t>Обертас</a:t>
              </a:r>
              <a:endParaRPr lang="en-US" sz="1400" b="1" dirty="0">
                <a:solidFill>
                  <a:srgbClr val="233863"/>
                </a:solidFill>
                <a:latin typeface="+mj-lt"/>
              </a:endParaRPr>
            </a:p>
            <a:p>
              <a:pPr algn="ctr" fontAlgn="base"/>
              <a:endParaRPr lang="ru-RU" sz="1400" dirty="0">
                <a:solidFill>
                  <a:srgbClr val="000000"/>
                </a:solidFill>
                <a:latin typeface="+mj-lt"/>
              </a:endParaRPr>
            </a:p>
            <a:p>
              <a:pPr algn="ctr" fontAlgn="base"/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Я очень рада что поступила именно в Педагогический колледж. Наш директор, преподаватели и специалисты всегда помогут, выслушают и поддержат в нужной для нас ситуации.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CA3FEF1-6551-4465-BE98-A949C99778B6}"/>
                </a:ext>
              </a:extLst>
            </p:cNvPr>
            <p:cNvSpPr txBox="1"/>
            <p:nvPr/>
          </p:nvSpPr>
          <p:spPr>
            <a:xfrm>
              <a:off x="860974" y="5331285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33863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233863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D621020A-23F6-4454-BE86-A7AC222623F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5482602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1A7F094-61BF-4AB6-95A3-ABAADD441E6D}"/>
                </a:ext>
              </a:extLst>
            </p:cNvPr>
            <p:cNvSpPr txBox="1"/>
            <p:nvPr/>
          </p:nvSpPr>
          <p:spPr>
            <a:xfrm rot="10800000">
              <a:off x="6133897" y="5923308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33863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233863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4" name="Номер слайда 22">
            <a:extLst>
              <a:ext uri="{FF2B5EF4-FFF2-40B4-BE49-F238E27FC236}">
                <a16:creationId xmlns:a16="http://schemas.microsoft.com/office/drawing/2014/main" xmlns="" id="{E4A831BA-74B6-4DD4-A2D7-47E1401F5D32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 smtClean="0">
                <a:solidFill>
                  <a:schemeClr val="bg1"/>
                </a:solidFill>
                <a:latin typeface="+mj-lt"/>
              </a:rPr>
              <a:pPr algn="r"/>
              <a:t>6</a:t>
            </a:fld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41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7919F717-D002-44C4-94A8-F7B08157D8B5}"/>
              </a:ext>
            </a:extLst>
          </p:cNvPr>
          <p:cNvSpPr/>
          <p:nvPr/>
        </p:nvSpPr>
        <p:spPr>
          <a:xfrm>
            <a:off x="6266127" y="0"/>
            <a:ext cx="3612619" cy="1552372"/>
          </a:xfrm>
          <a:custGeom>
            <a:avLst/>
            <a:gdLst>
              <a:gd name="connsiteX0" fmla="*/ 0 w 3612619"/>
              <a:gd name="connsiteY0" fmla="*/ 0 h 1552372"/>
              <a:gd name="connsiteX1" fmla="*/ 515696 w 3612619"/>
              <a:gd name="connsiteY1" fmla="*/ 0 h 1552372"/>
              <a:gd name="connsiteX2" fmla="*/ 523976 w 3612619"/>
              <a:gd name="connsiteY2" fmla="*/ 33869 h 1552372"/>
              <a:gd name="connsiteX3" fmla="*/ 1806310 w 3612619"/>
              <a:gd name="connsiteY3" fmla="*/ 1026098 h 1552372"/>
              <a:gd name="connsiteX4" fmla="*/ 3088645 w 3612619"/>
              <a:gd name="connsiteY4" fmla="*/ 33869 h 1552372"/>
              <a:gd name="connsiteX5" fmla="*/ 3096925 w 3612619"/>
              <a:gd name="connsiteY5" fmla="*/ 0 h 1552372"/>
              <a:gd name="connsiteX6" fmla="*/ 3612619 w 3612619"/>
              <a:gd name="connsiteY6" fmla="*/ 0 h 1552372"/>
              <a:gd name="connsiteX7" fmla="*/ 3611952 w 3612619"/>
              <a:gd name="connsiteY7" fmla="*/ 4597 h 1552372"/>
              <a:gd name="connsiteX8" fmla="*/ 1806310 w 3612619"/>
              <a:gd name="connsiteY8" fmla="*/ 1552372 h 1552372"/>
              <a:gd name="connsiteX9" fmla="*/ 667 w 3612619"/>
              <a:gd name="connsiteY9" fmla="*/ 4597 h 155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2619" h="1552372">
                <a:moveTo>
                  <a:pt x="0" y="0"/>
                </a:moveTo>
                <a:lnTo>
                  <a:pt x="515696" y="0"/>
                </a:lnTo>
                <a:lnTo>
                  <a:pt x="523976" y="33869"/>
                </a:lnTo>
                <a:cubicBezTo>
                  <a:pt x="693977" y="608716"/>
                  <a:pt x="1203799" y="1026098"/>
                  <a:pt x="1806310" y="1026098"/>
                </a:cubicBezTo>
                <a:cubicBezTo>
                  <a:pt x="2408822" y="1026098"/>
                  <a:pt x="2918644" y="608716"/>
                  <a:pt x="3088645" y="33869"/>
                </a:cubicBezTo>
                <a:lnTo>
                  <a:pt x="3096925" y="0"/>
                </a:lnTo>
                <a:lnTo>
                  <a:pt x="3612619" y="0"/>
                </a:lnTo>
                <a:lnTo>
                  <a:pt x="3611952" y="4597"/>
                </a:lnTo>
                <a:cubicBezTo>
                  <a:pt x="3440091" y="887910"/>
                  <a:pt x="2696980" y="1552372"/>
                  <a:pt x="1806310" y="1552372"/>
                </a:cubicBezTo>
                <a:cubicBezTo>
                  <a:pt x="915639" y="1552372"/>
                  <a:pt x="172528" y="887910"/>
                  <a:pt x="667" y="4597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0A9755C-A387-4824-96D3-6DE044FF8525}"/>
              </a:ext>
            </a:extLst>
          </p:cNvPr>
          <p:cNvGrpSpPr/>
          <p:nvPr/>
        </p:nvGrpSpPr>
        <p:grpSpPr>
          <a:xfrm>
            <a:off x="7166639" y="147199"/>
            <a:ext cx="4891659" cy="6579293"/>
            <a:chOff x="7166639" y="147199"/>
            <a:chExt cx="4891659" cy="657929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29DA5C1C-0254-4184-8E89-C470AA87D7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7" t="9069" r="9194"/>
            <a:stretch/>
          </p:blipFill>
          <p:spPr bwMode="auto">
            <a:xfrm>
              <a:off x="10005661" y="3429794"/>
              <a:ext cx="2052637" cy="329669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8467A1C2-7087-4082-99E7-0FA13D9A8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0" r="26965"/>
            <a:stretch/>
          </p:blipFill>
          <p:spPr bwMode="auto">
            <a:xfrm>
              <a:off x="9199733" y="147199"/>
              <a:ext cx="2858565" cy="32508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3892B3B2-DC5B-4400-A426-E0B7D0CDD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0" r="8819"/>
            <a:stretch/>
          </p:blipFill>
          <p:spPr bwMode="auto">
            <a:xfrm>
              <a:off x="7166639" y="147199"/>
              <a:ext cx="2004520" cy="32508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Предварительный просмотр изображения">
              <a:extLst>
                <a:ext uri="{FF2B5EF4-FFF2-40B4-BE49-F238E27FC236}">
                  <a16:creationId xmlns:a16="http://schemas.microsoft.com/office/drawing/2014/main" xmlns="" id="{3C071480-0199-4930-8D07-9EFBDAFB0F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5000"/>
                      </a14:imgEffect>
                      <a14:imgEffect>
                        <a14:colorTemperature colorTemp="6120"/>
                      </a14:imgEffect>
                      <a14:imgEffect>
                        <a14:saturation sat="119000"/>
                      </a14:imgEffect>
                      <a14:imgEffect>
                        <a14:brightnessContrast bright="-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2" r="18614"/>
            <a:stretch/>
          </p:blipFill>
          <p:spPr bwMode="auto">
            <a:xfrm>
              <a:off x="7166639" y="3429794"/>
              <a:ext cx="2797701" cy="329669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ED82FE71-9B8B-4DF7-A815-EE3485FD76D3}"/>
              </a:ext>
            </a:extLst>
          </p:cNvPr>
          <p:cNvSpPr txBox="1">
            <a:spLocks/>
          </p:cNvSpPr>
          <p:nvPr/>
        </p:nvSpPr>
        <p:spPr>
          <a:xfrm>
            <a:off x="11137231" y="6361282"/>
            <a:ext cx="879747" cy="3652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06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120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18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241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299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36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42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8482" algn="l" defTabSz="1172120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8934E1C-DEEE-422F-975F-E3B857747B41}" type="slidenum">
              <a:rPr lang="ru-RU" sz="1600" b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pPr algn="r"/>
              <a:t>7</a:t>
            </a:fld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EEF12E-D761-4742-ABEE-46672525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13" y="351505"/>
            <a:ext cx="6515799" cy="1101980"/>
          </a:xfrm>
        </p:spPr>
        <p:txBody>
          <a:bodyPr/>
          <a:lstStyle/>
          <a:p>
            <a:r>
              <a:rPr lang="ru-RU" altLang="ru-RU" dirty="0">
                <a:solidFill>
                  <a:schemeClr val="accent1"/>
                </a:solidFill>
              </a:rPr>
              <a:t>Отзывы студентов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B2A0335-1125-4FD6-B581-5507FC1CE117}"/>
              </a:ext>
            </a:extLst>
          </p:cNvPr>
          <p:cNvGrpSpPr/>
          <p:nvPr/>
        </p:nvGrpSpPr>
        <p:grpSpPr>
          <a:xfrm>
            <a:off x="835590" y="1371775"/>
            <a:ext cx="5676927" cy="1583806"/>
            <a:chOff x="835590" y="1371775"/>
            <a:chExt cx="5676927" cy="158380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DB8BA9FA-ABF2-4089-B832-3A12AA546DBA}"/>
                </a:ext>
              </a:extLst>
            </p:cNvPr>
            <p:cNvSpPr/>
            <p:nvPr/>
          </p:nvSpPr>
          <p:spPr>
            <a:xfrm>
              <a:off x="835590" y="1371775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027E32-A515-4478-9CA4-0930A87FFEE4}"/>
                </a:ext>
              </a:extLst>
            </p:cNvPr>
            <p:cNvSpPr txBox="1"/>
            <p:nvPr/>
          </p:nvSpPr>
          <p:spPr>
            <a:xfrm>
              <a:off x="1037592" y="1570514"/>
              <a:ext cx="527292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i="0" dirty="0">
                  <a:solidFill>
                    <a:srgbClr val="A1C0EE"/>
                  </a:solidFill>
                  <a:effectLst/>
                  <a:latin typeface="+mj-lt"/>
                </a:rPr>
                <a:t>Ксения Смирнова</a:t>
              </a:r>
            </a:p>
            <a:p>
              <a:pPr algn="ctr" fontAlgn="base"/>
              <a:endParaRPr lang="en-US" sz="1400" b="0" i="0" dirty="0">
                <a:solidFill>
                  <a:srgbClr val="000000"/>
                </a:solidFill>
                <a:effectLst/>
                <a:latin typeface="+mj-lt"/>
              </a:endParaRPr>
            </a:p>
            <a:p>
              <a:pPr algn="ctr" fontAlgn="base"/>
              <a:r>
                <a:rPr lang="ru-RU" sz="1400" b="0" i="0" dirty="0">
                  <a:solidFill>
                    <a:srgbClr val="000000"/>
                  </a:solidFill>
                  <a:effectLst/>
                  <a:latin typeface="+mj-lt"/>
                </a:rPr>
                <a:t>Мне очень нравиться учиться в педагогическом колледже! 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+mj-lt"/>
                </a:rPr>
                <a:t/>
              </a:r>
              <a:br>
                <a:rPr lang="en-US" sz="1400" b="0" i="0" dirty="0">
                  <a:solidFill>
                    <a:srgbClr val="000000"/>
                  </a:solidFill>
                  <a:effectLst/>
                  <a:latin typeface="+mj-lt"/>
                </a:rPr>
              </a:br>
              <a:r>
                <a:rPr lang="ru-RU" sz="1400" b="0" i="0" dirty="0">
                  <a:solidFill>
                    <a:srgbClr val="000000"/>
                  </a:solidFill>
                  <a:effectLst/>
                  <a:latin typeface="+mj-lt"/>
                </a:rPr>
                <a:t>У меня появилось много новых друзей. Здесь хорошие преподаватели, занятия проходят интересно и насыщенно.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C4D5448-B9A9-452B-8E89-208FE3E0A595}"/>
                </a:ext>
              </a:extLst>
            </p:cNvPr>
            <p:cNvSpPr txBox="1"/>
            <p:nvPr/>
          </p:nvSpPr>
          <p:spPr>
            <a:xfrm>
              <a:off x="860975" y="1872474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A1C0EE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A1C0E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88FB8AB8-6B3A-40F8-82D4-EF5EEA49164F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1947591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37E919A-4D22-4D10-BCF4-03A01F57FC65}"/>
                </a:ext>
              </a:extLst>
            </p:cNvPr>
            <p:cNvSpPr txBox="1"/>
            <p:nvPr/>
          </p:nvSpPr>
          <p:spPr>
            <a:xfrm rot="10800000">
              <a:off x="6133898" y="2370806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A1C0EE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A1C0EE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3E4828A-7FA5-482A-BC99-2EB2A3E8DC50}"/>
              </a:ext>
            </a:extLst>
          </p:cNvPr>
          <p:cNvGrpSpPr/>
          <p:nvPr/>
        </p:nvGrpSpPr>
        <p:grpSpPr>
          <a:xfrm>
            <a:off x="835590" y="3174339"/>
            <a:ext cx="5676927" cy="1571882"/>
            <a:chOff x="835590" y="3174339"/>
            <a:chExt cx="5676927" cy="1571882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507572-717E-4129-ABA7-64AC847A17EB}"/>
                </a:ext>
              </a:extLst>
            </p:cNvPr>
            <p:cNvSpPr/>
            <p:nvPr/>
          </p:nvSpPr>
          <p:spPr>
            <a:xfrm>
              <a:off x="835590" y="3174339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4BB5A2-3D14-42D9-85A4-E05FD32ACD75}"/>
                </a:ext>
              </a:extLst>
            </p:cNvPr>
            <p:cNvSpPr txBox="1"/>
            <p:nvPr/>
          </p:nvSpPr>
          <p:spPr>
            <a:xfrm>
              <a:off x="1037593" y="3265356"/>
              <a:ext cx="52729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dirty="0">
                  <a:solidFill>
                    <a:srgbClr val="FA9746"/>
                  </a:solidFill>
                  <a:latin typeface="+mj-lt"/>
                </a:rPr>
                <a:t>Вероника Ягупова</a:t>
              </a:r>
            </a:p>
            <a:p>
              <a:pPr algn="ctr" fontAlgn="base"/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/>
              </a:r>
              <a:br>
                <a:rPr lang="en-US" sz="1400" dirty="0">
                  <a:solidFill>
                    <a:srgbClr val="000000"/>
                  </a:solidFill>
                  <a:latin typeface="+mj-lt"/>
                </a:rPr>
              </a:br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Я очень хотела пойти учиться на педагога, но в нашем городе нельзя было получить эту специальность после 9 класса. </a:t>
              </a:r>
              <a:br>
                <a:rPr lang="ru-RU" sz="1400" dirty="0">
                  <a:solidFill>
                    <a:srgbClr val="000000"/>
                  </a:solidFill>
                  <a:latin typeface="+mj-lt"/>
                </a:rPr>
              </a:br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Сейчас я учусь в педагогическом колледже и моя мечта сбылась</a:t>
              </a:r>
              <a:r>
                <a:rPr lang="en-US" sz="1400" dirty="0">
                  <a:solidFill>
                    <a:srgbClr val="000000"/>
                  </a:solidFill>
                  <a:latin typeface="+mj-lt"/>
                </a:rPr>
                <a:t>!</a:t>
              </a:r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F11AB3B-EC97-4FBE-AFAD-4E4C69CE104C}"/>
                </a:ext>
              </a:extLst>
            </p:cNvPr>
            <p:cNvSpPr txBox="1"/>
            <p:nvPr/>
          </p:nvSpPr>
          <p:spPr>
            <a:xfrm>
              <a:off x="860975" y="3569423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A9746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FA974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7134BCA0-01A2-4BB1-A4B2-2BA36523A935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3644540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6AD49F9-1268-4273-86E9-8425D5051449}"/>
                </a:ext>
              </a:extLst>
            </p:cNvPr>
            <p:cNvSpPr txBox="1"/>
            <p:nvPr/>
          </p:nvSpPr>
          <p:spPr>
            <a:xfrm rot="10800000">
              <a:off x="6133898" y="4161446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A9746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FA9746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8752ED2-07E0-4C25-B144-DA5EEF57764F}"/>
              </a:ext>
            </a:extLst>
          </p:cNvPr>
          <p:cNvGrpSpPr/>
          <p:nvPr/>
        </p:nvGrpSpPr>
        <p:grpSpPr>
          <a:xfrm>
            <a:off x="835590" y="4941055"/>
            <a:ext cx="5676927" cy="1567028"/>
            <a:chOff x="835590" y="4941055"/>
            <a:chExt cx="5676927" cy="156702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47BD5E69-05C1-437D-8A95-A2E64C251850}"/>
                </a:ext>
              </a:extLst>
            </p:cNvPr>
            <p:cNvSpPr/>
            <p:nvPr/>
          </p:nvSpPr>
          <p:spPr>
            <a:xfrm>
              <a:off x="835590" y="4941055"/>
              <a:ext cx="5676927" cy="15670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11F7FEF-E6D5-4540-9CFC-676AD12683E5}"/>
                </a:ext>
              </a:extLst>
            </p:cNvPr>
            <p:cNvSpPr txBox="1"/>
            <p:nvPr/>
          </p:nvSpPr>
          <p:spPr>
            <a:xfrm>
              <a:off x="1037593" y="5139794"/>
              <a:ext cx="527292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1400" b="1" dirty="0">
                  <a:solidFill>
                    <a:srgbClr val="233863"/>
                  </a:solidFill>
                  <a:latin typeface="+mj-lt"/>
                </a:rPr>
                <a:t>Юлия Лебедева</a:t>
              </a:r>
            </a:p>
            <a:p>
              <a:pPr algn="ctr" fontAlgn="base"/>
              <a:endParaRPr lang="ru-RU" sz="1400" dirty="0">
                <a:solidFill>
                  <a:srgbClr val="000000"/>
                </a:solidFill>
                <a:latin typeface="+mj-lt"/>
              </a:endParaRPr>
            </a:p>
            <a:p>
              <a:pPr algn="ctr" fontAlgn="base"/>
              <a:r>
                <a:rPr lang="ru-RU" sz="1400" dirty="0">
                  <a:solidFill>
                    <a:srgbClr val="000000"/>
                  </a:solidFill>
                  <a:latin typeface="+mj-lt"/>
                </a:rPr>
                <a:t>Обучение проходит интересно, особенно уроки физкультуры. Раньше для меня этот предмет был скучным и ходить на него не хотелось, теперь же, я жду каждой пары с нетерпением.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CA3FEF1-6551-4465-BE98-A949C99778B6}"/>
                </a:ext>
              </a:extLst>
            </p:cNvPr>
            <p:cNvSpPr txBox="1"/>
            <p:nvPr/>
          </p:nvSpPr>
          <p:spPr>
            <a:xfrm>
              <a:off x="860974" y="5331285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33863"/>
                  </a:solidFill>
                  <a:latin typeface="Arial Black" panose="020B0A04020102020204" pitchFamily="34" charset="0"/>
                </a:rPr>
                <a:t>“</a:t>
              </a:r>
              <a:endParaRPr lang="ru-RU" sz="3200" dirty="0">
                <a:solidFill>
                  <a:srgbClr val="233863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D621020A-23F6-4454-BE86-A7AC222623FA}"/>
                </a:ext>
              </a:extLst>
            </p:cNvPr>
            <p:cNvCxnSpPr>
              <a:cxnSpLocks/>
            </p:cNvCxnSpPr>
            <p:nvPr/>
          </p:nvCxnSpPr>
          <p:spPr>
            <a:xfrm>
              <a:off x="1585857" y="5482602"/>
              <a:ext cx="41763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1A7F094-61BF-4AB6-95A3-ABAADD441E6D}"/>
                </a:ext>
              </a:extLst>
            </p:cNvPr>
            <p:cNvSpPr txBox="1"/>
            <p:nvPr/>
          </p:nvSpPr>
          <p:spPr>
            <a:xfrm rot="10800000">
              <a:off x="6133897" y="5923308"/>
              <a:ext cx="378619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233863"/>
                  </a:solidFill>
                  <a:latin typeface="Arial Black" panose="020B0A04020102020204" pitchFamily="34" charset="0"/>
                </a:rPr>
                <a:t>“</a:t>
              </a:r>
              <a:endParaRPr lang="ru-RU" sz="5400" dirty="0">
                <a:solidFill>
                  <a:srgbClr val="233863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37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21704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">
  <a:themeElements>
    <a:clrScheme name="ЧГУ">
      <a:dk1>
        <a:srgbClr val="000000"/>
      </a:dk1>
      <a:lt1>
        <a:srgbClr val="FFFFFF"/>
      </a:lt1>
      <a:dk2>
        <a:srgbClr val="121314"/>
      </a:dk2>
      <a:lt2>
        <a:srgbClr val="F5F3F4"/>
      </a:lt2>
      <a:accent1>
        <a:srgbClr val="DA251D"/>
      </a:accent1>
      <a:accent2>
        <a:srgbClr val="A50E13"/>
      </a:accent2>
      <a:accent3>
        <a:srgbClr val="660102"/>
      </a:accent3>
      <a:accent4>
        <a:srgbClr val="E63538"/>
      </a:accent4>
      <a:accent5>
        <a:srgbClr val="B2A8A7"/>
      </a:accent5>
      <a:accent6>
        <a:srgbClr val="D4D4D4"/>
      </a:accent6>
      <a:hlink>
        <a:srgbClr val="DA251D"/>
      </a:hlink>
      <a:folHlink>
        <a:srgbClr val="B2A8A7"/>
      </a:folHlink>
    </a:clrScheme>
    <a:fontScheme name="ЧГУ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460</Words>
  <Application>Microsoft Office PowerPoint</Application>
  <PresentationFormat>Произвольный</PresentationFormat>
  <Paragraphs>104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</vt:lpstr>
      <vt:lpstr>Презентация PowerPoint</vt:lpstr>
      <vt:lpstr>Историческая справка</vt:lpstr>
      <vt:lpstr>Перечень профессий на 2023-2024 год</vt:lpstr>
      <vt:lpstr>Условия приема в колледж</vt:lpstr>
      <vt:lpstr>Сроки приема документов</vt:lpstr>
      <vt:lpstr>Отзывы студентов</vt:lpstr>
      <vt:lpstr>Отзывы студентов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 достижения кафедры химических технологий  1972-2022 гг.</dc:title>
  <dc:creator>Anastasia</dc:creator>
  <cp:lastModifiedBy>Пользователь Windows</cp:lastModifiedBy>
  <cp:revision>473</cp:revision>
  <cp:lastPrinted>2022-10-11T11:08:24Z</cp:lastPrinted>
  <dcterms:created xsi:type="dcterms:W3CDTF">2022-04-04T12:37:27Z</dcterms:created>
  <dcterms:modified xsi:type="dcterms:W3CDTF">2023-05-17T05:23:00Z</dcterms:modified>
</cp:coreProperties>
</file>